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25"/>
  </p:notesMasterIdLst>
  <p:handoutMasterIdLst>
    <p:handoutMasterId r:id="rId326"/>
  </p:handoutMasterIdLst>
  <p:sldIdLst>
    <p:sldId id="524" r:id="rId2"/>
    <p:sldId id="806" r:id="rId3"/>
    <p:sldId id="336" r:id="rId4"/>
    <p:sldId id="338" r:id="rId5"/>
    <p:sldId id="337" r:id="rId6"/>
    <p:sldId id="335" r:id="rId7"/>
    <p:sldId id="330" r:id="rId8"/>
    <p:sldId id="339" r:id="rId9"/>
    <p:sldId id="807" r:id="rId10"/>
    <p:sldId id="363" r:id="rId11"/>
    <p:sldId id="364" r:id="rId12"/>
    <p:sldId id="365" r:id="rId13"/>
    <p:sldId id="353" r:id="rId14"/>
    <p:sldId id="332" r:id="rId15"/>
    <p:sldId id="367" r:id="rId16"/>
    <p:sldId id="368" r:id="rId17"/>
    <p:sldId id="369" r:id="rId18"/>
    <p:sldId id="489" r:id="rId19"/>
    <p:sldId id="822" r:id="rId20"/>
    <p:sldId id="823" r:id="rId21"/>
    <p:sldId id="529" r:id="rId22"/>
    <p:sldId id="825" r:id="rId23"/>
    <p:sldId id="828" r:id="rId24"/>
    <p:sldId id="829" r:id="rId25"/>
    <p:sldId id="834" r:id="rId26"/>
    <p:sldId id="835" r:id="rId27"/>
    <p:sldId id="832" r:id="rId28"/>
    <p:sldId id="833" r:id="rId29"/>
    <p:sldId id="830" r:id="rId30"/>
    <p:sldId id="827" r:id="rId31"/>
    <p:sldId id="813" r:id="rId32"/>
    <p:sldId id="836" r:id="rId33"/>
    <p:sldId id="814" r:id="rId34"/>
    <p:sldId id="824" r:id="rId35"/>
    <p:sldId id="826" r:id="rId36"/>
    <p:sldId id="854" r:id="rId37"/>
    <p:sldId id="811" r:id="rId38"/>
    <p:sldId id="812" r:id="rId39"/>
    <p:sldId id="839" r:id="rId40"/>
    <p:sldId id="840" r:id="rId41"/>
    <p:sldId id="845" r:id="rId42"/>
    <p:sldId id="846" r:id="rId43"/>
    <p:sldId id="841" r:id="rId44"/>
    <p:sldId id="842" r:id="rId45"/>
    <p:sldId id="843" r:id="rId46"/>
    <p:sldId id="847" r:id="rId47"/>
    <p:sldId id="844" r:id="rId48"/>
    <p:sldId id="848" r:id="rId49"/>
    <p:sldId id="849" r:id="rId50"/>
    <p:sldId id="856" r:id="rId51"/>
    <p:sldId id="855" r:id="rId52"/>
    <p:sldId id="857" r:id="rId53"/>
    <p:sldId id="850" r:id="rId54"/>
    <p:sldId id="858" r:id="rId55"/>
    <p:sldId id="851" r:id="rId56"/>
    <p:sldId id="859" r:id="rId57"/>
    <p:sldId id="873" r:id="rId58"/>
    <p:sldId id="852" r:id="rId59"/>
    <p:sldId id="853" r:id="rId60"/>
    <p:sldId id="863" r:id="rId61"/>
    <p:sldId id="864" r:id="rId62"/>
    <p:sldId id="861" r:id="rId63"/>
    <p:sldId id="860" r:id="rId64"/>
    <p:sldId id="889" r:id="rId65"/>
    <p:sldId id="890" r:id="rId66"/>
    <p:sldId id="891" r:id="rId67"/>
    <p:sldId id="892" r:id="rId68"/>
    <p:sldId id="893" r:id="rId69"/>
    <p:sldId id="894" r:id="rId70"/>
    <p:sldId id="895" r:id="rId71"/>
    <p:sldId id="896" r:id="rId72"/>
    <p:sldId id="837" r:id="rId73"/>
    <p:sldId id="815" r:id="rId74"/>
    <p:sldId id="865" r:id="rId75"/>
    <p:sldId id="866" r:id="rId76"/>
    <p:sldId id="868" r:id="rId77"/>
    <p:sldId id="816" r:id="rId78"/>
    <p:sldId id="897" r:id="rId79"/>
    <p:sldId id="898" r:id="rId80"/>
    <p:sldId id="904" r:id="rId81"/>
    <p:sldId id="869" r:id="rId82"/>
    <p:sldId id="899" r:id="rId83"/>
    <p:sldId id="900" r:id="rId84"/>
    <p:sldId id="817" r:id="rId85"/>
    <p:sldId id="818" r:id="rId86"/>
    <p:sldId id="870" r:id="rId87"/>
    <p:sldId id="819" r:id="rId88"/>
    <p:sldId id="871" r:id="rId89"/>
    <p:sldId id="1114" r:id="rId90"/>
    <p:sldId id="901" r:id="rId91"/>
    <p:sldId id="902" r:id="rId92"/>
    <p:sldId id="903" r:id="rId93"/>
    <p:sldId id="919" r:id="rId94"/>
    <p:sldId id="920" r:id="rId95"/>
    <p:sldId id="921" r:id="rId96"/>
    <p:sldId id="922" r:id="rId97"/>
    <p:sldId id="872" r:id="rId98"/>
    <p:sldId id="820" r:id="rId99"/>
    <p:sldId id="874" r:id="rId100"/>
    <p:sldId id="875" r:id="rId101"/>
    <p:sldId id="938" r:id="rId102"/>
    <p:sldId id="939" r:id="rId103"/>
    <p:sldId id="876" r:id="rId104"/>
    <p:sldId id="940" r:id="rId105"/>
    <p:sldId id="885" r:id="rId106"/>
    <p:sldId id="937" r:id="rId107"/>
    <p:sldId id="877" r:id="rId108"/>
    <p:sldId id="941" r:id="rId109"/>
    <p:sldId id="884" r:id="rId110"/>
    <p:sldId id="942" r:id="rId111"/>
    <p:sldId id="943" r:id="rId112"/>
    <p:sldId id="878" r:id="rId113"/>
    <p:sldId id="879" r:id="rId114"/>
    <p:sldId id="880" r:id="rId115"/>
    <p:sldId id="886" r:id="rId116"/>
    <p:sldId id="905" r:id="rId117"/>
    <p:sldId id="907" r:id="rId118"/>
    <p:sldId id="909" r:id="rId119"/>
    <p:sldId id="906" r:id="rId120"/>
    <p:sldId id="887" r:id="rId121"/>
    <p:sldId id="888" r:id="rId122"/>
    <p:sldId id="923" r:id="rId123"/>
    <p:sldId id="881" r:id="rId124"/>
    <p:sldId id="882" r:id="rId125"/>
    <p:sldId id="916" r:id="rId126"/>
    <p:sldId id="944" r:id="rId127"/>
    <p:sldId id="883" r:id="rId128"/>
    <p:sldId id="917" r:id="rId129"/>
    <p:sldId id="910" r:id="rId130"/>
    <p:sldId id="911" r:id="rId131"/>
    <p:sldId id="912" r:id="rId132"/>
    <p:sldId id="913" r:id="rId133"/>
    <p:sldId id="914" r:id="rId134"/>
    <p:sldId id="915" r:id="rId135"/>
    <p:sldId id="918" r:id="rId136"/>
    <p:sldId id="1127" r:id="rId137"/>
    <p:sldId id="1128" r:id="rId138"/>
    <p:sldId id="1129" r:id="rId139"/>
    <p:sldId id="924" r:id="rId140"/>
    <p:sldId id="925" r:id="rId141"/>
    <p:sldId id="926" r:id="rId142"/>
    <p:sldId id="1115" r:id="rId143"/>
    <p:sldId id="927" r:id="rId144"/>
    <p:sldId id="1116" r:id="rId145"/>
    <p:sldId id="1117" r:id="rId146"/>
    <p:sldId id="928" r:id="rId147"/>
    <p:sldId id="929" r:id="rId148"/>
    <p:sldId id="932" r:id="rId149"/>
    <p:sldId id="933" r:id="rId150"/>
    <p:sldId id="934" r:id="rId151"/>
    <p:sldId id="930" r:id="rId152"/>
    <p:sldId id="935" r:id="rId153"/>
    <p:sldId id="936" r:id="rId154"/>
    <p:sldId id="961" r:id="rId155"/>
    <p:sldId id="962" r:id="rId156"/>
    <p:sldId id="963" r:id="rId157"/>
    <p:sldId id="965" r:id="rId158"/>
    <p:sldId id="964" r:id="rId159"/>
    <p:sldId id="931" r:id="rId160"/>
    <p:sldId id="945" r:id="rId161"/>
    <p:sldId id="946" r:id="rId162"/>
    <p:sldId id="956" r:id="rId163"/>
    <p:sldId id="954" r:id="rId164"/>
    <p:sldId id="1118" r:id="rId165"/>
    <p:sldId id="947" r:id="rId166"/>
    <p:sldId id="1119" r:id="rId167"/>
    <p:sldId id="948" r:id="rId168"/>
    <p:sldId id="949" r:id="rId169"/>
    <p:sldId id="966" r:id="rId170"/>
    <p:sldId id="1120" r:id="rId171"/>
    <p:sldId id="1130" r:id="rId172"/>
    <p:sldId id="950" r:id="rId173"/>
    <p:sldId id="959" r:id="rId174"/>
    <p:sldId id="967" r:id="rId175"/>
    <p:sldId id="958" r:id="rId176"/>
    <p:sldId id="968" r:id="rId177"/>
    <p:sldId id="969" r:id="rId178"/>
    <p:sldId id="1121" r:id="rId179"/>
    <p:sldId id="960" r:id="rId180"/>
    <p:sldId id="1122" r:id="rId181"/>
    <p:sldId id="1123" r:id="rId182"/>
    <p:sldId id="1124" r:id="rId183"/>
    <p:sldId id="1125" r:id="rId184"/>
    <p:sldId id="1126" r:id="rId185"/>
    <p:sldId id="957" r:id="rId186"/>
    <p:sldId id="971" r:id="rId187"/>
    <p:sldId id="972" r:id="rId188"/>
    <p:sldId id="998" r:id="rId189"/>
    <p:sldId id="970" r:id="rId190"/>
    <p:sldId id="951" r:id="rId191"/>
    <p:sldId id="952" r:id="rId192"/>
    <p:sldId id="974" r:id="rId193"/>
    <p:sldId id="973" r:id="rId194"/>
    <p:sldId id="975" r:id="rId195"/>
    <p:sldId id="979" r:id="rId196"/>
    <p:sldId id="980" r:id="rId197"/>
    <p:sldId id="981" r:id="rId198"/>
    <p:sldId id="982" r:id="rId199"/>
    <p:sldId id="986" r:id="rId200"/>
    <p:sldId id="989" r:id="rId201"/>
    <p:sldId id="987" r:id="rId202"/>
    <p:sldId id="990" r:id="rId203"/>
    <p:sldId id="991" r:id="rId204"/>
    <p:sldId id="992" r:id="rId205"/>
    <p:sldId id="983" r:id="rId206"/>
    <p:sldId id="993" r:id="rId207"/>
    <p:sldId id="994" r:id="rId208"/>
    <p:sldId id="995" r:id="rId209"/>
    <p:sldId id="996" r:id="rId210"/>
    <p:sldId id="997" r:id="rId211"/>
    <p:sldId id="984" r:id="rId212"/>
    <p:sldId id="985" r:id="rId213"/>
    <p:sldId id="976" r:id="rId214"/>
    <p:sldId id="978" r:id="rId215"/>
    <p:sldId id="1006" r:id="rId216"/>
    <p:sldId id="1013" r:id="rId217"/>
    <p:sldId id="1012" r:id="rId218"/>
    <p:sldId id="1010" r:id="rId219"/>
    <p:sldId id="1011" r:id="rId220"/>
    <p:sldId id="1007" r:id="rId221"/>
    <p:sldId id="1008" r:id="rId222"/>
    <p:sldId id="1009" r:id="rId223"/>
    <p:sldId id="1004" r:id="rId224"/>
    <p:sldId id="1015" r:id="rId225"/>
    <p:sldId id="1018" r:id="rId226"/>
    <p:sldId id="1019" r:id="rId227"/>
    <p:sldId id="1016" r:id="rId228"/>
    <p:sldId id="1017" r:id="rId229"/>
    <p:sldId id="1014" r:id="rId230"/>
    <p:sldId id="999" r:id="rId231"/>
    <p:sldId id="1020" r:id="rId232"/>
    <p:sldId id="1024" r:id="rId233"/>
    <p:sldId id="1025" r:id="rId234"/>
    <p:sldId id="1026" r:id="rId235"/>
    <p:sldId id="1027" r:id="rId236"/>
    <p:sldId id="1021" r:id="rId237"/>
    <p:sldId id="1028" r:id="rId238"/>
    <p:sldId id="1029" r:id="rId239"/>
    <p:sldId id="1022" r:id="rId240"/>
    <p:sldId id="1030" r:id="rId241"/>
    <p:sldId id="1033" r:id="rId242"/>
    <p:sldId id="1031" r:id="rId243"/>
    <p:sldId id="1034" r:id="rId244"/>
    <p:sldId id="1023" r:id="rId245"/>
    <p:sldId id="1035" r:id="rId246"/>
    <p:sldId id="1036" r:id="rId247"/>
    <p:sldId id="1037" r:id="rId248"/>
    <p:sldId id="1038" r:id="rId249"/>
    <p:sldId id="1032" r:id="rId250"/>
    <p:sldId id="1039" r:id="rId251"/>
    <p:sldId id="1040" r:id="rId252"/>
    <p:sldId id="1041" r:id="rId253"/>
    <p:sldId id="1042" r:id="rId254"/>
    <p:sldId id="1043" r:id="rId255"/>
    <p:sldId id="1044" r:id="rId256"/>
    <p:sldId id="1045" r:id="rId257"/>
    <p:sldId id="1046" r:id="rId258"/>
    <p:sldId id="1048" r:id="rId259"/>
    <p:sldId id="1047" r:id="rId260"/>
    <p:sldId id="1049" r:id="rId261"/>
    <p:sldId id="1063" r:id="rId262"/>
    <p:sldId id="1062" r:id="rId263"/>
    <p:sldId id="1064" r:id="rId264"/>
    <p:sldId id="1050" r:id="rId265"/>
    <p:sldId id="1051" r:id="rId266"/>
    <p:sldId id="1052" r:id="rId267"/>
    <p:sldId id="1053" r:id="rId268"/>
    <p:sldId id="1054" r:id="rId269"/>
    <p:sldId id="1055" r:id="rId270"/>
    <p:sldId id="1056" r:id="rId271"/>
    <p:sldId id="1057" r:id="rId272"/>
    <p:sldId id="1059" r:id="rId273"/>
    <p:sldId id="1058" r:id="rId274"/>
    <p:sldId id="1060" r:id="rId275"/>
    <p:sldId id="1061" r:id="rId276"/>
    <p:sldId id="1065" r:id="rId277"/>
    <p:sldId id="1066" r:id="rId278"/>
    <p:sldId id="1069" r:id="rId279"/>
    <p:sldId id="1067" r:id="rId280"/>
    <p:sldId id="1068" r:id="rId281"/>
    <p:sldId id="1070" r:id="rId282"/>
    <p:sldId id="1071" r:id="rId283"/>
    <p:sldId id="1075" r:id="rId284"/>
    <p:sldId id="1076" r:id="rId285"/>
    <p:sldId id="1072" r:id="rId286"/>
    <p:sldId id="1077" r:id="rId287"/>
    <p:sldId id="1078" r:id="rId288"/>
    <p:sldId id="1079" r:id="rId289"/>
    <p:sldId id="1080" r:id="rId290"/>
    <p:sldId id="1073" r:id="rId291"/>
    <p:sldId id="1082" r:id="rId292"/>
    <p:sldId id="1083" r:id="rId293"/>
    <p:sldId id="1085" r:id="rId294"/>
    <p:sldId id="1084" r:id="rId295"/>
    <p:sldId id="1081" r:id="rId296"/>
    <p:sldId id="1086" r:id="rId297"/>
    <p:sldId id="1074" r:id="rId298"/>
    <p:sldId id="1088" r:id="rId299"/>
    <p:sldId id="1092" r:id="rId300"/>
    <p:sldId id="1093" r:id="rId301"/>
    <p:sldId id="1094" r:id="rId302"/>
    <p:sldId id="1095" r:id="rId303"/>
    <p:sldId id="1096" r:id="rId304"/>
    <p:sldId id="1097" r:id="rId305"/>
    <p:sldId id="1087" r:id="rId306"/>
    <p:sldId id="1098" r:id="rId307"/>
    <p:sldId id="1099" r:id="rId308"/>
    <p:sldId id="1089" r:id="rId309"/>
    <p:sldId id="1100" r:id="rId310"/>
    <p:sldId id="1101" r:id="rId311"/>
    <p:sldId id="1102" r:id="rId312"/>
    <p:sldId id="1090" r:id="rId313"/>
    <p:sldId id="1103" r:id="rId314"/>
    <p:sldId id="1104" r:id="rId315"/>
    <p:sldId id="1105" r:id="rId316"/>
    <p:sldId id="1107" r:id="rId317"/>
    <p:sldId id="1091" r:id="rId318"/>
    <p:sldId id="1108" r:id="rId319"/>
    <p:sldId id="1109" r:id="rId320"/>
    <p:sldId id="1110" r:id="rId321"/>
    <p:sldId id="1111" r:id="rId322"/>
    <p:sldId id="1112" r:id="rId323"/>
    <p:sldId id="1113" r:id="rId32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61" autoAdjust="0"/>
    <p:restoredTop sz="93923" autoAdjust="0"/>
  </p:normalViewPr>
  <p:slideViewPr>
    <p:cSldViewPr snapToGrid="0">
      <p:cViewPr varScale="1">
        <p:scale>
          <a:sx n="79" d="100"/>
          <a:sy n="79" d="100"/>
        </p:scale>
        <p:origin x="72" y="84"/>
      </p:cViewPr>
      <p:guideLst/>
    </p:cSldViewPr>
  </p:slideViewPr>
  <p:outlineViewPr>
    <p:cViewPr>
      <p:scale>
        <a:sx n="33" d="100"/>
        <a:sy n="33" d="100"/>
      </p:scale>
      <p:origin x="0" y="-45296"/>
    </p:cViewPr>
  </p:outlineViewPr>
  <p:notesTextViewPr>
    <p:cViewPr>
      <p:scale>
        <a:sx n="1" d="1"/>
        <a:sy n="1" d="1"/>
      </p:scale>
      <p:origin x="0" y="0"/>
    </p:cViewPr>
  </p:notesTextViewPr>
  <p:sorterViewPr>
    <p:cViewPr varScale="1">
      <p:scale>
        <a:sx n="100" d="100"/>
        <a:sy n="100" d="100"/>
      </p:scale>
      <p:origin x="0" y="-101520"/>
    </p:cViewPr>
  </p:sorterViewPr>
  <p:notesViewPr>
    <p:cSldViewPr snapToGrid="0">
      <p:cViewPr varScale="1">
        <p:scale>
          <a:sx n="51" d="100"/>
          <a:sy n="51" d="100"/>
        </p:scale>
        <p:origin x="2624" y="2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handoutMaster" Target="handoutMasters/handout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presProps" Target="presProp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5" Type="http://schemas.openxmlformats.org/officeDocument/2006/relationships/image" Target="../media/image226.wmf"/><Relationship Id="rId4" Type="http://schemas.openxmlformats.org/officeDocument/2006/relationships/image" Target="../media/image2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5" Type="http://schemas.openxmlformats.org/officeDocument/2006/relationships/image" Target="../media/image244.wmf"/><Relationship Id="rId4" Type="http://schemas.openxmlformats.org/officeDocument/2006/relationships/image" Target="../media/image24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 Id="rId4" Type="http://schemas.openxmlformats.org/officeDocument/2006/relationships/image" Target="../media/image2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 Id="rId5" Type="http://schemas.openxmlformats.org/officeDocument/2006/relationships/image" Target="../media/image266.wmf"/><Relationship Id="rId4" Type="http://schemas.openxmlformats.org/officeDocument/2006/relationships/image" Target="../media/image2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4AEE4-27A6-43A8-93EA-97FDFE1790FF}" type="datetimeFigureOut">
              <a:rPr lang="pt-BR" smtClean="0"/>
              <a:t>21/03/2019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D741C-ECE4-42A6-A318-15DEFE9C28DB}" type="slidenum">
              <a:rPr lang="pt-BR" smtClean="0"/>
              <a:t>‹nº›</a:t>
            </a:fld>
            <a:endParaRPr lang="pt-BR"/>
          </a:p>
        </p:txBody>
      </p:sp>
    </p:spTree>
    <p:extLst>
      <p:ext uri="{BB962C8B-B14F-4D97-AF65-F5344CB8AC3E}">
        <p14:creationId xmlns:p14="http://schemas.microsoft.com/office/powerpoint/2010/main" val="2993320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CCFED-2B61-46D1-A926-3F795F29CBB5}" type="datetimeFigureOut">
              <a:rPr lang="pt-BR" smtClean="0"/>
              <a:t>21/03/2019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76991-713B-4980-AF7E-91F65288DCBD}" type="slidenum">
              <a:rPr lang="pt-BR" smtClean="0"/>
              <a:t>‹nº›</a:t>
            </a:fld>
            <a:endParaRPr lang="pt-BR"/>
          </a:p>
        </p:txBody>
      </p:sp>
    </p:spTree>
    <p:extLst>
      <p:ext uri="{BB962C8B-B14F-4D97-AF65-F5344CB8AC3E}">
        <p14:creationId xmlns:p14="http://schemas.microsoft.com/office/powerpoint/2010/main" val="294031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0576991-713B-4980-AF7E-91F65288DCBD}" type="slidenum">
              <a:rPr lang="pt-BR" smtClean="0"/>
              <a:t>90</a:t>
            </a:fld>
            <a:endParaRPr lang="pt-BR"/>
          </a:p>
        </p:txBody>
      </p:sp>
    </p:spTree>
    <p:extLst>
      <p:ext uri="{BB962C8B-B14F-4D97-AF65-F5344CB8AC3E}">
        <p14:creationId xmlns:p14="http://schemas.microsoft.com/office/powerpoint/2010/main" val="342493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1EB167AB-9905-4E15-9FCE-3B1958F111C1}" type="slidenum">
              <a:rPr lang="en-US" altLang="en-US" smtClean="0"/>
              <a:pPr/>
              <a:t>‹nº›</a:t>
            </a:fld>
            <a:endParaRPr lang="en-US" altLang="en-US"/>
          </a:p>
        </p:txBody>
      </p:sp>
    </p:spTree>
    <p:extLst>
      <p:ext uri="{BB962C8B-B14F-4D97-AF65-F5344CB8AC3E}">
        <p14:creationId xmlns:p14="http://schemas.microsoft.com/office/powerpoint/2010/main" val="621467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55C74451-9D6C-4F69-AE1D-9F8AF0A86CCE}" type="slidenum">
              <a:rPr lang="en-US" altLang="en-US" smtClean="0"/>
              <a:pPr/>
              <a:t>‹nº›</a:t>
            </a:fld>
            <a:endParaRPr lang="en-US" altLang="en-US"/>
          </a:p>
        </p:txBody>
      </p:sp>
    </p:spTree>
    <p:extLst>
      <p:ext uri="{BB962C8B-B14F-4D97-AF65-F5344CB8AC3E}">
        <p14:creationId xmlns:p14="http://schemas.microsoft.com/office/powerpoint/2010/main" val="1499608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3/21/2019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2035B10E-CCEE-44EA-A496-BBB499A41B1D}" type="slidenum">
              <a:rPr lang="en-US" altLang="en-US" smtClean="0"/>
              <a:pPr/>
              <a:t>‹nº›</a:t>
            </a:fld>
            <a:endParaRPr lang="en-US" altLang="en-US"/>
          </a:p>
        </p:txBody>
      </p:sp>
    </p:spTree>
    <p:extLst>
      <p:ext uri="{BB962C8B-B14F-4D97-AF65-F5344CB8AC3E}">
        <p14:creationId xmlns:p14="http://schemas.microsoft.com/office/powerpoint/2010/main" val="64147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228600" indent="-228600">
              <a:lnSpc>
                <a:spcPct val="114000"/>
              </a:lnSpc>
              <a:buFont typeface="Wingdings" panose="05000000000000000000" pitchFamily="2" charset="2"/>
              <a:buChar char="Ø"/>
              <a:defRPr sz="2600"/>
            </a:lvl1pPr>
            <a:lvl2pPr marL="685800" indent="-228600">
              <a:lnSpc>
                <a:spcPct val="114000"/>
              </a:lnSpc>
              <a:buFont typeface="Wingdings" panose="05000000000000000000" pitchFamily="2" charset="2"/>
              <a:buChar char="§"/>
              <a:defRPr/>
            </a:lvl2pPr>
            <a:lvl3pPr>
              <a:lnSpc>
                <a:spcPct val="114000"/>
              </a:lnSpc>
              <a:defRPr/>
            </a:lvl3pPr>
            <a:lvl4pPr>
              <a:lnSpc>
                <a:spcPct val="114000"/>
              </a:lnSpc>
              <a:defRPr/>
            </a:lvl4pPr>
            <a:lvl5pPr>
              <a:lnSpc>
                <a:spcPct val="114000"/>
              </a:lnSpc>
              <a:defRPr/>
            </a:lvl5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3/21/2019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D70E266F-DC34-4EBC-B26B-29CFE51B5C59}" type="slidenum">
              <a:rPr lang="en-US" altLang="en-US" smtClean="0"/>
              <a:pPr/>
              <a:t>‹nº›</a:t>
            </a:fld>
            <a:endParaRPr lang="en-US" altLang="en-US"/>
          </a:p>
        </p:txBody>
      </p:sp>
    </p:spTree>
    <p:extLst>
      <p:ext uri="{BB962C8B-B14F-4D97-AF65-F5344CB8AC3E}">
        <p14:creationId xmlns:p14="http://schemas.microsoft.com/office/powerpoint/2010/main" val="241254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3/21/2019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71F06B41-7FB2-4613-90DB-E0C33EB7F9DD}" type="slidenum">
              <a:rPr lang="en-US" altLang="en-US" smtClean="0"/>
              <a:pPr/>
              <a:t>‹nº›</a:t>
            </a:fld>
            <a:endParaRPr lang="en-US" altLang="en-US"/>
          </a:p>
        </p:txBody>
      </p:sp>
    </p:spTree>
    <p:extLst>
      <p:ext uri="{BB962C8B-B14F-4D97-AF65-F5344CB8AC3E}">
        <p14:creationId xmlns:p14="http://schemas.microsoft.com/office/powerpoint/2010/main" val="63792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6874"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3/21/2019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48BF32D8-1DE8-449E-9DAA-0E19DCA81A04}" type="slidenum">
              <a:rPr lang="en-US" altLang="en-US" smtClean="0"/>
              <a:pPr/>
              <a:t>‹nº›</a:t>
            </a:fld>
            <a:endParaRPr lang="en-US" altLang="en-US"/>
          </a:p>
        </p:txBody>
      </p:sp>
    </p:spTree>
    <p:extLst>
      <p:ext uri="{BB962C8B-B14F-4D97-AF65-F5344CB8AC3E}">
        <p14:creationId xmlns:p14="http://schemas.microsoft.com/office/powerpoint/2010/main" val="172734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3/21/2019</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9" name="Slide Number Placeholder 8"/>
          <p:cNvSpPr>
            <a:spLocks noGrp="1"/>
          </p:cNvSpPr>
          <p:nvPr>
            <p:ph type="sldNum" sz="quarter" idx="12"/>
          </p:nvPr>
        </p:nvSpPr>
        <p:spPr/>
        <p:txBody>
          <a:bodyPr/>
          <a:lstStyle/>
          <a:p>
            <a:fld id="{3FBA8B00-7E71-4196-AB41-E0453E40372D}" type="slidenum">
              <a:rPr lang="en-US" altLang="en-US" smtClean="0"/>
              <a:pPr/>
              <a:t>‹nº›</a:t>
            </a:fld>
            <a:endParaRPr lang="en-US" altLang="en-US"/>
          </a:p>
        </p:txBody>
      </p:sp>
    </p:spTree>
    <p:extLst>
      <p:ext uri="{BB962C8B-B14F-4D97-AF65-F5344CB8AC3E}">
        <p14:creationId xmlns:p14="http://schemas.microsoft.com/office/powerpoint/2010/main" val="415074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3/21/2019</a:t>
            </a:fld>
            <a:endParaRPr lang="en-US" dirty="0"/>
          </a:p>
        </p:txBody>
      </p:sp>
      <p:sp>
        <p:nvSpPr>
          <p:cNvPr id="5" name="Slide Number Placeholder 4"/>
          <p:cNvSpPr>
            <a:spLocks noGrp="1"/>
          </p:cNvSpPr>
          <p:nvPr>
            <p:ph type="sldNum" sz="quarter" idx="12"/>
          </p:nvPr>
        </p:nvSpPr>
        <p:spPr/>
        <p:txBody>
          <a:bodyPr/>
          <a:lstStyle/>
          <a:p>
            <a:fld id="{9E92D8AD-346E-48E5-A15C-C2C5005EEA55}" type="slidenum">
              <a:rPr lang="en-US" altLang="en-US" smtClean="0"/>
              <a:pPr/>
              <a:t>‹nº›</a:t>
            </a:fld>
            <a:endParaRPr lang="en-US" altLang="en-US"/>
          </a:p>
        </p:txBody>
      </p:sp>
      <p:sp>
        <p:nvSpPr>
          <p:cNvPr id="7" name="Footer Placeholder 5">
            <a:extLst>
              <a:ext uri="{FF2B5EF4-FFF2-40B4-BE49-F238E27FC236}">
                <a16:creationId xmlns:a16="http://schemas.microsoft.com/office/drawing/2014/main" id="{E45A57F6-709D-447F-A6CF-F445015417B8}"/>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1896768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3/21/2019</a:t>
            </a:fld>
            <a:endParaRPr lang="en-US" dirty="0"/>
          </a:p>
        </p:txBody>
      </p:sp>
      <p:sp>
        <p:nvSpPr>
          <p:cNvPr id="4" name="Slide Number Placeholder 3"/>
          <p:cNvSpPr>
            <a:spLocks noGrp="1"/>
          </p:cNvSpPr>
          <p:nvPr>
            <p:ph type="sldNum" sz="quarter" idx="12"/>
          </p:nvPr>
        </p:nvSpPr>
        <p:spPr/>
        <p:txBody>
          <a:bodyPr/>
          <a:lstStyle/>
          <a:p>
            <a:fld id="{93E3E8C5-3FB4-41A2-A58F-C2FF6FC0F1C3}" type="slidenum">
              <a:rPr lang="en-US" altLang="en-US" smtClean="0"/>
              <a:pPr/>
              <a:t>‹nº›</a:t>
            </a:fld>
            <a:endParaRPr lang="en-US" altLang="en-US"/>
          </a:p>
        </p:txBody>
      </p:sp>
      <p:sp>
        <p:nvSpPr>
          <p:cNvPr id="5" name="Title 1">
            <a:extLst>
              <a:ext uri="{FF2B5EF4-FFF2-40B4-BE49-F238E27FC236}">
                <a16:creationId xmlns:a16="http://schemas.microsoft.com/office/drawing/2014/main" id="{EC2196F4-A8F5-4277-ACC2-5DE6956E425C}"/>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7" name="Footer Placeholder 5">
            <a:extLst>
              <a:ext uri="{FF2B5EF4-FFF2-40B4-BE49-F238E27FC236}">
                <a16:creationId xmlns:a16="http://schemas.microsoft.com/office/drawing/2014/main" id="{8C4D9643-9258-41DD-947B-32AB48E118A4}"/>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3188616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3/21/2019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BA1255E3-510B-49D4-BFE2-863FCDB2E609}" type="slidenum">
              <a:rPr lang="en-US" altLang="en-US" smtClean="0"/>
              <a:pPr/>
              <a:t>‹nº›</a:t>
            </a:fld>
            <a:endParaRPr lang="en-US" altLang="en-US"/>
          </a:p>
        </p:txBody>
      </p:sp>
    </p:spTree>
    <p:extLst>
      <p:ext uri="{BB962C8B-B14F-4D97-AF65-F5344CB8AC3E}">
        <p14:creationId xmlns:p14="http://schemas.microsoft.com/office/powerpoint/2010/main" val="132988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3/21/2019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EC658747-73D3-4D2C-8EAF-BDA71451F936}" type="slidenum">
              <a:rPr lang="en-US" altLang="en-US" smtClean="0"/>
              <a:pPr/>
              <a:t>‹nº›</a:t>
            </a:fld>
            <a:endParaRPr lang="en-US" altLang="en-US"/>
          </a:p>
        </p:txBody>
      </p:sp>
    </p:spTree>
    <p:extLst>
      <p:ext uri="{BB962C8B-B14F-4D97-AF65-F5344CB8AC3E}">
        <p14:creationId xmlns:p14="http://schemas.microsoft.com/office/powerpoint/2010/main" val="6566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03295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199" y="1825625"/>
            <a:ext cx="11032957"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3/21/2019</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8A601-22C7-4E3E-9F88-E668024282D7}" type="slidenum">
              <a:rPr lang="en-US" altLang="en-US" smtClean="0"/>
              <a:pPr/>
              <a:t>‹nº›</a:t>
            </a:fld>
            <a:endParaRPr lang="en-US" altLang="en-US"/>
          </a:p>
        </p:txBody>
      </p:sp>
      <p:sp>
        <p:nvSpPr>
          <p:cNvPr id="7" name="Footer Placeholder 3">
            <a:extLst>
              <a:ext uri="{FF2B5EF4-FFF2-40B4-BE49-F238E27FC236}">
                <a16:creationId xmlns:a16="http://schemas.microsoft.com/office/drawing/2014/main" id="{1ED60F24-0305-4C40-960F-3E66980CCD75}"/>
              </a:ext>
            </a:extLst>
          </p:cNvPr>
          <p:cNvSpPr>
            <a:spLocks noGrp="1"/>
          </p:cNvSpPr>
          <p:nvPr>
            <p:ph type="ftr" sz="quarter" idx="3"/>
          </p:nvPr>
        </p:nvSpPr>
        <p:spPr>
          <a:xfrm>
            <a:off x="4038600" y="6356350"/>
            <a:ext cx="4114800" cy="365125"/>
          </a:xfrm>
          <a:prstGeom prst="rect">
            <a:avLst/>
          </a:prstGeom>
        </p:spPr>
        <p:txBody>
          <a:bodyPr/>
          <a:lstStyle>
            <a:lvl1pPr algn="ctr">
              <a:defRPr sz="1600" i="1"/>
            </a:lvl1pPr>
          </a:lstStyle>
          <a:p>
            <a:r>
              <a:rPr lang="en-US" altLang="en-US" dirty="0"/>
              <a:t>Prof. Elyr Teixeira</a:t>
            </a:r>
          </a:p>
        </p:txBody>
      </p:sp>
    </p:spTree>
    <p:extLst>
      <p:ext uri="{BB962C8B-B14F-4D97-AF65-F5344CB8AC3E}">
        <p14:creationId xmlns:p14="http://schemas.microsoft.com/office/powerpoint/2010/main" val="31006710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0.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9.png"/><Relationship Id="rId1" Type="http://schemas.openxmlformats.org/officeDocument/2006/relationships/slideLayout" Target="../slideLayouts/slideLayout4.xml"/><Relationship Id="rId4" Type="http://schemas.openxmlformats.org/officeDocument/2006/relationships/image" Target="../media/image1170.png"/></Relationships>
</file>

<file path=ppt/slides/_rels/slide18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191.png"/></Relationships>
</file>

<file path=ppt/slides/_rels/slide188.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190.png"/></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2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2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2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2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2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2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6" Type="http://schemas.openxmlformats.org/officeDocument/2006/relationships/image" Target="../media/image157.png"/><Relationship Id="rId5" Type="http://schemas.openxmlformats.org/officeDocument/2006/relationships/image" Target="../media/image158.png"/><Relationship Id="rId4" Type="http://schemas.openxmlformats.org/officeDocument/2006/relationships/image" Target="../media/image156.png"/></Relationships>
</file>

<file path=ppt/slides/_rels/slide2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2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3.png"/></Relationships>
</file>

<file path=ppt/slides/_rels/slide2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4.png"/><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8.wmf"/><Relationship Id="rId4" Type="http://schemas.openxmlformats.org/officeDocument/2006/relationships/oleObject" Target="../embeddings/oleObject2.bin"/></Relationships>
</file>

<file path=ppt/slides/_rels/slide2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88.wmf"/><Relationship Id="rId5" Type="http://schemas.openxmlformats.org/officeDocument/2006/relationships/oleObject" Target="../embeddings/oleObject2.bin"/><Relationship Id="rId4" Type="http://schemas.openxmlformats.org/officeDocument/2006/relationships/image" Target="../media/image189.png"/></Relationships>
</file>

<file path=ppt/slides/_rels/slide25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8.wmf"/><Relationship Id="rId5" Type="http://schemas.openxmlformats.org/officeDocument/2006/relationships/oleObject" Target="../embeddings/oleObject3.bin"/><Relationship Id="rId4" Type="http://schemas.openxmlformats.org/officeDocument/2006/relationships/image" Target="../media/image197.png"/></Relationships>
</file>

<file path=ppt/slides/_rels/slide263.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image" Target="../media/image194.png"/><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8.wmf"/><Relationship Id="rId5" Type="http://schemas.openxmlformats.org/officeDocument/2006/relationships/oleObject" Target="../embeddings/oleObject4.bin"/><Relationship Id="rId10" Type="http://schemas.openxmlformats.org/officeDocument/2006/relationships/image" Target="../media/image200.wmf"/><Relationship Id="rId4" Type="http://schemas.openxmlformats.org/officeDocument/2006/relationships/image" Target="../media/image197.png"/><Relationship Id="rId9" Type="http://schemas.openxmlformats.org/officeDocument/2006/relationships/oleObject" Target="../embeddings/oleObject6.bin"/></Relationships>
</file>

<file path=ppt/slides/_rels/slide2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1.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image" Target="../media/image210.pn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2.wmf"/><Relationship Id="rId5" Type="http://schemas.openxmlformats.org/officeDocument/2006/relationships/oleObject" Target="../embeddings/oleObject8.bin"/><Relationship Id="rId4" Type="http://schemas.openxmlformats.org/officeDocument/2006/relationships/image" Target="../media/image207.png"/></Relationships>
</file>

<file path=ppt/slides/_rels/slide2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22.wmf"/><Relationship Id="rId5" Type="http://schemas.openxmlformats.org/officeDocument/2006/relationships/oleObject" Target="../embeddings/oleObject10.bin"/><Relationship Id="rId4" Type="http://schemas.openxmlformats.org/officeDocument/2006/relationships/image" Target="../media/image222.png"/></Relationships>
</file>

<file path=ppt/slides/_rels/slide287.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21.png"/><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222.wmf"/><Relationship Id="rId5" Type="http://schemas.openxmlformats.org/officeDocument/2006/relationships/oleObject" Target="../embeddings/oleObject10.bin"/><Relationship Id="rId10" Type="http://schemas.openxmlformats.org/officeDocument/2006/relationships/image" Target="../media/image224.wmf"/><Relationship Id="rId4" Type="http://schemas.openxmlformats.org/officeDocument/2006/relationships/image" Target="../media/image222.png"/><Relationship Id="rId9" Type="http://schemas.openxmlformats.org/officeDocument/2006/relationships/oleObject" Target="../embeddings/oleObject12.bin"/></Relationships>
</file>

<file path=ppt/slides/_rels/slide288.xml.rels><?xml version="1.0" encoding="UTF-8" standalone="yes"?>
<Relationships xmlns="http://schemas.openxmlformats.org/package/2006/relationships"><Relationship Id="rId8" Type="http://schemas.openxmlformats.org/officeDocument/2006/relationships/image" Target="../media/image223.wmf"/><Relationship Id="rId13" Type="http://schemas.openxmlformats.org/officeDocument/2006/relationships/oleObject" Target="../embeddings/oleObject14.bin"/><Relationship Id="rId3" Type="http://schemas.openxmlformats.org/officeDocument/2006/relationships/image" Target="../media/image221.png"/><Relationship Id="rId7" Type="http://schemas.openxmlformats.org/officeDocument/2006/relationships/oleObject" Target="../embeddings/oleObject11.bin"/><Relationship Id="rId12" Type="http://schemas.openxmlformats.org/officeDocument/2006/relationships/image" Target="../media/image225.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222.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24.wmf"/><Relationship Id="rId4" Type="http://schemas.openxmlformats.org/officeDocument/2006/relationships/image" Target="../media/image222.png"/><Relationship Id="rId9" Type="http://schemas.openxmlformats.org/officeDocument/2006/relationships/oleObject" Target="../embeddings/oleObject12.bin"/><Relationship Id="rId14" Type="http://schemas.openxmlformats.org/officeDocument/2006/relationships/image" Target="../media/image226.wmf"/></Relationships>
</file>

<file path=ppt/slides/_rels/slide28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9.png"/><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44.wmf"/><Relationship Id="rId3" Type="http://schemas.openxmlformats.org/officeDocument/2006/relationships/image" Target="../media/image239.png"/><Relationship Id="rId7" Type="http://schemas.openxmlformats.org/officeDocument/2006/relationships/image" Target="../media/image241.wmf"/><Relationship Id="rId12"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16.bin"/><Relationship Id="rId11" Type="http://schemas.openxmlformats.org/officeDocument/2006/relationships/image" Target="../media/image243.wmf"/><Relationship Id="rId5" Type="http://schemas.openxmlformats.org/officeDocument/2006/relationships/image" Target="../media/image240.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42.wmf"/></Relationships>
</file>

<file path=ppt/slides/_rels/slide30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45.png"/><Relationship Id="rId7" Type="http://schemas.openxmlformats.org/officeDocument/2006/relationships/image" Target="../media/image247.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21.bin"/><Relationship Id="rId11" Type="http://schemas.openxmlformats.org/officeDocument/2006/relationships/image" Target="../media/image249.wmf"/><Relationship Id="rId5" Type="http://schemas.openxmlformats.org/officeDocument/2006/relationships/image" Target="../media/image246.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48.wmf"/></Relationships>
</file>

<file path=ppt/slides/_rels/slide30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251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3" Type="http://schemas.openxmlformats.org/officeDocument/2006/relationships/image" Target="../media/image254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1.jpeg"/><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66.wmf"/><Relationship Id="rId3" Type="http://schemas.openxmlformats.org/officeDocument/2006/relationships/image" Target="../media/image261.jpeg"/><Relationship Id="rId7" Type="http://schemas.openxmlformats.org/officeDocument/2006/relationships/image" Target="../media/image263.wmf"/><Relationship Id="rId12"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5.bin"/><Relationship Id="rId11" Type="http://schemas.openxmlformats.org/officeDocument/2006/relationships/image" Target="../media/image265.wmf"/><Relationship Id="rId5" Type="http://schemas.openxmlformats.org/officeDocument/2006/relationships/image" Target="../media/image262.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64.wm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a:solidFill>
                  <a:schemeClr val="bg1"/>
                </a:solidFill>
              </a:rPr>
              <a:t>apresentação inicial</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2019</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9C97C01-BFA5-4EEC-9085-E3E7142210B3}"/>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3233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p:txBody>
          <a:bodyPr/>
          <a:lstStyle/>
          <a:p>
            <a:pPr eaLnBrk="1" hangingPunct="1"/>
            <a:r>
              <a:rPr lang="pt-BR" altLang="pt-BR" dirty="0"/>
              <a:t>Por que usar Sistemas analógicos?</a:t>
            </a:r>
          </a:p>
        </p:txBody>
      </p:sp>
      <p:sp>
        <p:nvSpPr>
          <p:cNvPr id="2" name="Espaço Reservado para Conteúdo 1"/>
          <p:cNvSpPr>
            <a:spLocks noGrp="1"/>
          </p:cNvSpPr>
          <p:nvPr>
            <p:ph idx="1"/>
          </p:nvPr>
        </p:nvSpPr>
        <p:spPr/>
        <p:txBody>
          <a:bodyPr anchor="t"/>
          <a:lstStyle/>
          <a:p>
            <a:pPr>
              <a:defRPr/>
            </a:pPr>
            <a:r>
              <a:rPr lang="pt-BR" dirty="0"/>
              <a:t>Porque o mundo é analógico por natureza.</a:t>
            </a:r>
          </a:p>
        </p:txBody>
      </p:sp>
      <p:sp>
        <p:nvSpPr>
          <p:cNvPr id="7" name="Retângulo 6"/>
          <p:cNvSpPr/>
          <p:nvPr/>
        </p:nvSpPr>
        <p:spPr>
          <a:xfrm>
            <a:off x="8382000" y="5857875"/>
            <a:ext cx="2071688"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29324489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983896" cy="4351338"/>
              </a:xfrm>
            </p:spPr>
            <p:txBody>
              <a:bodyPr/>
              <a:lstStyle/>
              <a:p>
                <a:r>
                  <a:rPr lang="pt-BR" dirty="0"/>
                  <a:t>As relações gerais que podem ser aplicadas à análise CC dos amplificadores a FET são:</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𝐺</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𝐴</m:t>
                      </m:r>
                    </m:oMath>
                  </m:oMathPara>
                </a14:m>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b="0" i="1" baseline="-25000" smtClean="0">
                          <a:latin typeface="Cambria Math" panose="02040503050406030204" pitchFamily="18" charset="0"/>
                        </a:rPr>
                        <m:t>𝐷</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oMath>
                  </m:oMathPara>
                </a14:m>
                <a:endParaRPr lang="pt-BR" baseline="-25000" dirty="0"/>
              </a:p>
              <a:p>
                <a:endParaRPr lang="pt-BR" dirty="0"/>
              </a:p>
              <a:p>
                <a:r>
                  <a:rPr lang="pt-BR" dirty="0"/>
                  <a:t>Para os </a:t>
                </a:r>
                <a:r>
                  <a:rPr lang="pt-BR" dirty="0" err="1"/>
                  <a:t>JFETs</a:t>
                </a:r>
                <a:r>
                  <a:rPr lang="pt-BR" dirty="0"/>
                  <a:t> e para os </a:t>
                </a:r>
                <a:r>
                  <a:rPr lang="pt-BR" dirty="0" err="1"/>
                  <a:t>MOSFETs</a:t>
                </a:r>
                <a:r>
                  <a:rPr lang="pt-BR" dirty="0"/>
                  <a:t> e </a:t>
                </a:r>
                <a:r>
                  <a:rPr lang="pt-BR" dirty="0" err="1"/>
                  <a:t>MESFETs</a:t>
                </a:r>
                <a:r>
                  <a:rPr lang="pt-BR" dirty="0"/>
                  <a:t> do tipo depleção, a equação de Shockley relaciona as variáveis de entrada e saída:</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5"/>
                <a:ext cx="6983896" cy="4351338"/>
              </a:xfrm>
              <a:blipFill>
                <a:blip r:embed="rId2"/>
                <a:stretch>
                  <a:fillRect l="-1397"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EEDF2F6-F1BB-47A6-B3FF-8A2D67C4B620}"/>
                  </a:ext>
                </a:extLst>
              </p:cNvPr>
              <p:cNvSpPr/>
              <p:nvPr/>
            </p:nvSpPr>
            <p:spPr>
              <a:xfrm>
                <a:off x="2592302" y="55729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6" name="Rectangle 5">
                <a:extLst>
                  <a:ext uri="{FF2B5EF4-FFF2-40B4-BE49-F238E27FC236}">
                    <a16:creationId xmlns:a16="http://schemas.microsoft.com/office/drawing/2014/main" id="{3EEDF2F6-F1BB-47A6-B3FF-8A2D67C4B620}"/>
                  </a:ext>
                </a:extLst>
              </p:cNvPr>
              <p:cNvSpPr>
                <a:spLocks noRot="1" noChangeAspect="1" noMove="1" noResize="1" noEditPoints="1" noAdjustHandles="1" noChangeArrowheads="1" noChangeShapeType="1" noTextEdit="1"/>
              </p:cNvSpPr>
              <p:nvPr/>
            </p:nvSpPr>
            <p:spPr>
              <a:xfrm>
                <a:off x="2592302" y="5572935"/>
                <a:ext cx="3207337" cy="995144"/>
              </a:xfrm>
              <a:prstGeom prst="rect">
                <a:avLst/>
              </a:prstGeom>
              <a:blipFill>
                <a:blip r:embed="rId3"/>
                <a:stretch>
                  <a:fillRect/>
                </a:stretch>
              </a:blipFill>
            </p:spPr>
            <p:txBody>
              <a:bodyPr/>
              <a:lstStyle/>
              <a:p>
                <a:r>
                  <a:rPr lang="pt-BR">
                    <a:noFill/>
                  </a:rPr>
                  <a:t> </a:t>
                </a:r>
              </a:p>
            </p:txBody>
          </p:sp>
        </mc:Fallback>
      </mc:AlternateContent>
      <p:sp>
        <p:nvSpPr>
          <p:cNvPr id="8" name="Footer Placeholder 3">
            <a:extLst>
              <a:ext uri="{FF2B5EF4-FFF2-40B4-BE49-F238E27FC236}">
                <a16:creationId xmlns:a16="http://schemas.microsoft.com/office/drawing/2014/main" id="{53397BD3-9843-41F7-AF6E-ECDEF2173F0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25142510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983896" cy="4351338"/>
              </a:xfrm>
            </p:spPr>
            <p:txBody>
              <a:bodyPr/>
              <a:lstStyle/>
              <a:p>
                <a:r>
                  <a:rPr lang="pt-BR" dirty="0"/>
                  <a:t>As relações gerais que podem ser aplicadas à análise CC dos amplificadores a FET são:</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𝐺</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𝐴</m:t>
                      </m:r>
                    </m:oMath>
                  </m:oMathPara>
                </a14:m>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b="0" i="1" baseline="-25000" smtClean="0">
                          <a:latin typeface="Cambria Math" panose="02040503050406030204" pitchFamily="18" charset="0"/>
                        </a:rPr>
                        <m:t>𝐷</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oMath>
                  </m:oMathPara>
                </a14:m>
                <a:endParaRPr lang="pt-BR" baseline="-25000" dirty="0"/>
              </a:p>
              <a:p>
                <a:endParaRPr lang="pt-BR" dirty="0"/>
              </a:p>
              <a:p>
                <a:r>
                  <a:rPr lang="pt-BR" dirty="0"/>
                  <a:t>Para os </a:t>
                </a:r>
                <a:r>
                  <a:rPr lang="pt-BR" dirty="0" err="1"/>
                  <a:t>JFETs</a:t>
                </a:r>
                <a:r>
                  <a:rPr lang="pt-BR" dirty="0"/>
                  <a:t> e para os </a:t>
                </a:r>
                <a:r>
                  <a:rPr lang="pt-BR" dirty="0" err="1"/>
                  <a:t>MOSFETs</a:t>
                </a:r>
                <a:r>
                  <a:rPr lang="pt-BR" dirty="0"/>
                  <a:t> e </a:t>
                </a:r>
                <a:r>
                  <a:rPr lang="pt-BR" dirty="0" err="1"/>
                  <a:t>MESFETs</a:t>
                </a:r>
                <a:r>
                  <a:rPr lang="pt-BR" dirty="0"/>
                  <a:t> do tipo depleção, a equação de Shockley relaciona as variáveis de entrada e saída:</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5"/>
                <a:ext cx="6983896" cy="4351338"/>
              </a:xfrm>
              <a:blipFill>
                <a:blip r:embed="rId2"/>
                <a:stretch>
                  <a:fillRect l="-1397" t="-2101"/>
                </a:stretch>
              </a:blipFill>
            </p:spPr>
            <p:txBody>
              <a:bodyPr/>
              <a:lstStyle/>
              <a:p>
                <a:r>
                  <a:rPr lang="pt-BR">
                    <a:noFill/>
                  </a:rPr>
                  <a:t> </a:t>
                </a:r>
              </a:p>
            </p:txBody>
          </p:sp>
        </mc:Fallback>
      </mc:AlternateContent>
      <p:sp>
        <p:nvSpPr>
          <p:cNvPr id="5" name="Content Placeholder 4">
            <a:extLst>
              <a:ext uri="{FF2B5EF4-FFF2-40B4-BE49-F238E27FC236}">
                <a16:creationId xmlns:a16="http://schemas.microsoft.com/office/drawing/2014/main" id="{8AF0C2E0-6719-4D5B-9AD0-14119129739D}"/>
              </a:ext>
            </a:extLst>
          </p:cNvPr>
          <p:cNvSpPr>
            <a:spLocks noGrp="1"/>
          </p:cNvSpPr>
          <p:nvPr>
            <p:ph sz="half" idx="2"/>
          </p:nvPr>
        </p:nvSpPr>
        <p:spPr>
          <a:xfrm>
            <a:off x="7553740" y="1825625"/>
            <a:ext cx="4285334" cy="4351338"/>
          </a:xfrm>
        </p:spPr>
        <p:txBody>
          <a:bodyPr/>
          <a:lstStyle/>
          <a:p>
            <a:r>
              <a:rPr lang="pt-BR" dirty="0"/>
              <a:t>Para os </a:t>
            </a:r>
            <a:r>
              <a:rPr lang="pt-BR" dirty="0" err="1"/>
              <a:t>MOSFETs</a:t>
            </a:r>
            <a:r>
              <a:rPr lang="pt-BR" dirty="0"/>
              <a:t> e </a:t>
            </a:r>
            <a:r>
              <a:rPr lang="pt-BR" dirty="0" err="1"/>
              <a:t>MESFETs</a:t>
            </a:r>
            <a:r>
              <a:rPr lang="pt-BR" dirty="0"/>
              <a:t> tipo intensificação, a seguinte equação é aplicável:</a:t>
            </a:r>
          </a:p>
          <a:p>
            <a:pPr marL="0" indent="0">
              <a:buNone/>
            </a:pPr>
            <a:endParaRPr lang="pt-BR"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EEDF2F6-F1BB-47A6-B3FF-8A2D67C4B620}"/>
                  </a:ext>
                </a:extLst>
              </p:cNvPr>
              <p:cNvSpPr/>
              <p:nvPr/>
            </p:nvSpPr>
            <p:spPr>
              <a:xfrm>
                <a:off x="2592302" y="55729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6" name="Rectangle 5">
                <a:extLst>
                  <a:ext uri="{FF2B5EF4-FFF2-40B4-BE49-F238E27FC236}">
                    <a16:creationId xmlns:a16="http://schemas.microsoft.com/office/drawing/2014/main" id="{3EEDF2F6-F1BB-47A6-B3FF-8A2D67C4B620}"/>
                  </a:ext>
                </a:extLst>
              </p:cNvPr>
              <p:cNvSpPr>
                <a:spLocks noRot="1" noChangeAspect="1" noMove="1" noResize="1" noEditPoints="1" noAdjustHandles="1" noChangeArrowheads="1" noChangeShapeType="1" noTextEdit="1"/>
              </p:cNvSpPr>
              <p:nvPr/>
            </p:nvSpPr>
            <p:spPr>
              <a:xfrm>
                <a:off x="2592302" y="5572935"/>
                <a:ext cx="3207337" cy="995144"/>
              </a:xfrm>
              <a:prstGeom prst="rect">
                <a:avLst/>
              </a:prstGeom>
              <a:blipFill>
                <a:blip r:embed="rId3"/>
                <a:stretch>
                  <a:fillRect/>
                </a:stretch>
              </a:blipFill>
            </p:spPr>
            <p:txBody>
              <a:bodyPr/>
              <a:lstStyle/>
              <a:p>
                <a:r>
                  <a:rPr lang="pt-BR">
                    <a:noFill/>
                  </a:rPr>
                  <a:t> </a:t>
                </a:r>
              </a:p>
            </p:txBody>
          </p:sp>
        </mc:Fallback>
      </mc:AlternateContent>
      <p:sp>
        <p:nvSpPr>
          <p:cNvPr id="8" name="Footer Placeholder 3">
            <a:extLst>
              <a:ext uri="{FF2B5EF4-FFF2-40B4-BE49-F238E27FC236}">
                <a16:creationId xmlns:a16="http://schemas.microsoft.com/office/drawing/2014/main" id="{53397BD3-9843-41F7-AF6E-ECDEF2173F0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1157289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983896" cy="4351338"/>
              </a:xfrm>
            </p:spPr>
            <p:txBody>
              <a:bodyPr/>
              <a:lstStyle/>
              <a:p>
                <a:r>
                  <a:rPr lang="pt-BR" dirty="0"/>
                  <a:t>As relações gerais que podem ser aplicadas à análise CC dos amplificadores a FET são:</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𝐺</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𝐴</m:t>
                      </m:r>
                    </m:oMath>
                  </m:oMathPara>
                </a14:m>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b="0" i="1" baseline="-25000" smtClean="0">
                          <a:latin typeface="Cambria Math" panose="02040503050406030204" pitchFamily="18" charset="0"/>
                        </a:rPr>
                        <m:t>𝐷</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oMath>
                  </m:oMathPara>
                </a14:m>
                <a:endParaRPr lang="pt-BR" baseline="-25000" dirty="0"/>
              </a:p>
              <a:p>
                <a:endParaRPr lang="pt-BR" dirty="0"/>
              </a:p>
              <a:p>
                <a:r>
                  <a:rPr lang="pt-BR" dirty="0"/>
                  <a:t>Para os </a:t>
                </a:r>
                <a:r>
                  <a:rPr lang="pt-BR" dirty="0" err="1"/>
                  <a:t>JFETs</a:t>
                </a:r>
                <a:r>
                  <a:rPr lang="pt-BR" dirty="0"/>
                  <a:t> e para os </a:t>
                </a:r>
                <a:r>
                  <a:rPr lang="pt-BR" dirty="0" err="1"/>
                  <a:t>MOSFETs</a:t>
                </a:r>
                <a:r>
                  <a:rPr lang="pt-BR" dirty="0"/>
                  <a:t> e </a:t>
                </a:r>
                <a:r>
                  <a:rPr lang="pt-BR" dirty="0" err="1"/>
                  <a:t>MESFETs</a:t>
                </a:r>
                <a:r>
                  <a:rPr lang="pt-BR" dirty="0"/>
                  <a:t> do tipo depleção, a equação de Shockley relaciona as variáveis de entrada e saída:</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5"/>
                <a:ext cx="6983896" cy="4351338"/>
              </a:xfrm>
              <a:blipFill>
                <a:blip r:embed="rId2"/>
                <a:stretch>
                  <a:fillRect l="-1397" t="-2101"/>
                </a:stretch>
              </a:blipFill>
            </p:spPr>
            <p:txBody>
              <a:bodyPr/>
              <a:lstStyle/>
              <a:p>
                <a:r>
                  <a:rPr lang="pt-BR">
                    <a:noFill/>
                  </a:rPr>
                  <a:t> </a:t>
                </a:r>
              </a:p>
            </p:txBody>
          </p:sp>
        </mc:Fallback>
      </mc:AlternateContent>
      <p:sp>
        <p:nvSpPr>
          <p:cNvPr id="5" name="Content Placeholder 4">
            <a:extLst>
              <a:ext uri="{FF2B5EF4-FFF2-40B4-BE49-F238E27FC236}">
                <a16:creationId xmlns:a16="http://schemas.microsoft.com/office/drawing/2014/main" id="{8AF0C2E0-6719-4D5B-9AD0-14119129739D}"/>
              </a:ext>
            </a:extLst>
          </p:cNvPr>
          <p:cNvSpPr>
            <a:spLocks noGrp="1"/>
          </p:cNvSpPr>
          <p:nvPr>
            <p:ph sz="half" idx="2"/>
          </p:nvPr>
        </p:nvSpPr>
        <p:spPr>
          <a:xfrm>
            <a:off x="7553740" y="1825625"/>
            <a:ext cx="4285334" cy="4351338"/>
          </a:xfrm>
        </p:spPr>
        <p:txBody>
          <a:bodyPr/>
          <a:lstStyle/>
          <a:p>
            <a:r>
              <a:rPr lang="pt-BR" dirty="0"/>
              <a:t>Para os </a:t>
            </a:r>
            <a:r>
              <a:rPr lang="pt-BR" dirty="0" err="1"/>
              <a:t>MOSFETs</a:t>
            </a:r>
            <a:r>
              <a:rPr lang="pt-BR" dirty="0"/>
              <a:t> e </a:t>
            </a:r>
            <a:r>
              <a:rPr lang="pt-BR" dirty="0" err="1"/>
              <a:t>MESFETs</a:t>
            </a:r>
            <a:r>
              <a:rPr lang="pt-BR" dirty="0"/>
              <a:t> tipo intensificação, a seguinte equação é aplicável:</a:t>
            </a:r>
          </a:p>
          <a:p>
            <a:pPr marL="0" indent="0">
              <a:buNone/>
            </a:pPr>
            <a:endParaRPr lang="pt-BR"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EEDF2F6-F1BB-47A6-B3FF-8A2D67C4B620}"/>
                  </a:ext>
                </a:extLst>
              </p:cNvPr>
              <p:cNvSpPr/>
              <p:nvPr/>
            </p:nvSpPr>
            <p:spPr>
              <a:xfrm>
                <a:off x="2592302" y="55729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6" name="Rectangle 5">
                <a:extLst>
                  <a:ext uri="{FF2B5EF4-FFF2-40B4-BE49-F238E27FC236}">
                    <a16:creationId xmlns:a16="http://schemas.microsoft.com/office/drawing/2014/main" id="{3EEDF2F6-F1BB-47A6-B3FF-8A2D67C4B620}"/>
                  </a:ext>
                </a:extLst>
              </p:cNvPr>
              <p:cNvSpPr>
                <a:spLocks noRot="1" noChangeAspect="1" noMove="1" noResize="1" noEditPoints="1" noAdjustHandles="1" noChangeArrowheads="1" noChangeShapeType="1" noTextEdit="1"/>
              </p:cNvSpPr>
              <p:nvPr/>
            </p:nvSpPr>
            <p:spPr>
              <a:xfrm>
                <a:off x="2592302" y="5572935"/>
                <a:ext cx="3207337" cy="995144"/>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03754C7-16CA-4B96-8741-BAA26ED78005}"/>
                  </a:ext>
                </a:extLst>
              </p:cNvPr>
              <p:cNvSpPr/>
              <p:nvPr/>
            </p:nvSpPr>
            <p:spPr>
              <a:xfrm>
                <a:off x="8241056" y="3548157"/>
                <a:ext cx="2726914" cy="453137"/>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r>
                        <a:rPr lang="pt-BR" sz="2400" i="1">
                          <a:latin typeface="Cambria Math" panose="02040503050406030204" pitchFamily="18" charset="0"/>
                        </a:rPr>
                        <m:t>𝑘</m:t>
                      </m:r>
                      <m:d>
                        <m:dPr>
                          <m:ctrlPr>
                            <a:rPr lang="pt-BR" sz="2400" i="1">
                              <a:latin typeface="Cambria Math" panose="02040503050406030204" pitchFamily="18" charset="0"/>
                            </a:rPr>
                          </m:ctrlPr>
                        </m:dPr>
                        <m:e>
                          <m:r>
                            <a:rPr lang="pt-BR" sz="2400" i="1">
                              <a:latin typeface="Cambria Math" panose="02040503050406030204" pitchFamily="18" charset="0"/>
                            </a:rPr>
                            <m:t>𝑉</m:t>
                          </m:r>
                          <m:r>
                            <a:rPr lang="pt-BR" sz="2400" i="1" baseline="-25000">
                              <a:latin typeface="Cambria Math" panose="02040503050406030204" pitchFamily="18" charset="0"/>
                            </a:rPr>
                            <m:t>𝐺𝑆</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i="1">
                                  <a:latin typeface="Cambria Math" panose="02040503050406030204" pitchFamily="18" charset="0"/>
                                </a:rPr>
                                <m:t>𝑇</m:t>
                              </m:r>
                            </m:sub>
                          </m:sSub>
                        </m:e>
                      </m:d>
                      <m:r>
                        <a:rPr lang="pt-BR" sz="2400" i="1" baseline="30000">
                          <a:latin typeface="Cambria Math" panose="02040503050406030204" pitchFamily="18" charset="0"/>
                        </a:rPr>
                        <m:t>2</m:t>
                      </m:r>
                    </m:oMath>
                  </m:oMathPara>
                </a14:m>
                <a:endParaRPr lang="pt-BR" sz="2400" baseline="30000" dirty="0"/>
              </a:p>
            </p:txBody>
          </p:sp>
        </mc:Choice>
        <mc:Fallback xmlns="">
          <p:sp>
            <p:nvSpPr>
              <p:cNvPr id="7" name="Rectangle 6">
                <a:extLst>
                  <a:ext uri="{FF2B5EF4-FFF2-40B4-BE49-F238E27FC236}">
                    <a16:creationId xmlns:a16="http://schemas.microsoft.com/office/drawing/2014/main" id="{103754C7-16CA-4B96-8741-BAA26ED78005}"/>
                  </a:ext>
                </a:extLst>
              </p:cNvPr>
              <p:cNvSpPr>
                <a:spLocks noRot="1" noChangeAspect="1" noMove="1" noResize="1" noEditPoints="1" noAdjustHandles="1" noChangeArrowheads="1" noChangeShapeType="1" noTextEdit="1"/>
              </p:cNvSpPr>
              <p:nvPr/>
            </p:nvSpPr>
            <p:spPr>
              <a:xfrm>
                <a:off x="8241056" y="3548157"/>
                <a:ext cx="2726914" cy="453137"/>
              </a:xfrm>
              <a:prstGeom prst="rect">
                <a:avLst/>
              </a:prstGeom>
              <a:blipFill>
                <a:blip r:embed="rId4"/>
                <a:stretch>
                  <a:fillRect b="-6757"/>
                </a:stretch>
              </a:blipFill>
            </p:spPr>
            <p:txBody>
              <a:bodyPr/>
              <a:lstStyle/>
              <a:p>
                <a:r>
                  <a:rPr lang="pt-BR">
                    <a:noFill/>
                  </a:rPr>
                  <a:t> </a:t>
                </a:r>
              </a:p>
            </p:txBody>
          </p:sp>
        </mc:Fallback>
      </mc:AlternateContent>
      <p:sp>
        <p:nvSpPr>
          <p:cNvPr id="8" name="Footer Placeholder 3">
            <a:extLst>
              <a:ext uri="{FF2B5EF4-FFF2-40B4-BE49-F238E27FC236}">
                <a16:creationId xmlns:a16="http://schemas.microsoft.com/office/drawing/2014/main" id="{53397BD3-9843-41F7-AF6E-ECDEF2173F0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315909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F47A4B-4295-4E93-8791-21E38446CBB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5"/>
            <a:ext cx="5373757" cy="4351338"/>
          </a:xfrm>
        </p:spPr>
        <p:txBody>
          <a:bodyPr/>
          <a:lstStyle/>
          <a:p>
            <a:r>
              <a:rPr lang="pt-BR" dirty="0"/>
              <a:t>A configuração mais simples dos arranjos de polarização para o JFET canal </a:t>
            </a:r>
            <a:r>
              <a:rPr lang="pt-BR" i="1" dirty="0"/>
              <a:t>n</a:t>
            </a:r>
            <a:r>
              <a:rPr lang="pt-BR" dirty="0"/>
              <a:t> está na figura ao lado.</a:t>
            </a:r>
          </a:p>
          <a:p>
            <a:endParaRPr lang="pt-BR" dirty="0"/>
          </a:p>
        </p:txBody>
      </p:sp>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21894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5"/>
            <a:ext cx="5373757" cy="4351338"/>
          </a:xfrm>
        </p:spPr>
        <p:txBody>
          <a:bodyPr/>
          <a:lstStyle/>
          <a:p>
            <a:r>
              <a:rPr lang="pt-BR" dirty="0"/>
              <a:t>A configuração mais simples dos arranjos de polarização para o JFET canal </a:t>
            </a:r>
            <a:r>
              <a:rPr lang="pt-BR" i="1" dirty="0"/>
              <a:t>n</a:t>
            </a:r>
            <a:r>
              <a:rPr lang="pt-BR" dirty="0"/>
              <a:t> está na figura ao lado.</a:t>
            </a:r>
          </a:p>
          <a:p>
            <a:endParaRPr lang="pt-BR" dirty="0"/>
          </a:p>
          <a:p>
            <a:r>
              <a:rPr lang="pt-BR" dirty="0"/>
              <a:t>Este arranjo é um dos poucos modelos onde é possível encontrar soluções pelo </a:t>
            </a:r>
            <a:r>
              <a:rPr lang="pt-BR" dirty="0">
                <a:solidFill>
                  <a:srgbClr val="FF0000"/>
                </a:solidFill>
              </a:rPr>
              <a:t>método matemático </a:t>
            </a:r>
            <a:r>
              <a:rPr lang="pt-BR" dirty="0"/>
              <a:t>e também pelo </a:t>
            </a:r>
            <a:r>
              <a:rPr lang="pt-BR" dirty="0">
                <a:solidFill>
                  <a:srgbClr val="FF0000"/>
                </a:solidFill>
              </a:rPr>
              <a:t>método gráfico</a:t>
            </a:r>
            <a:r>
              <a:rPr lang="pt-BR" dirty="0"/>
              <a:t>.</a:t>
            </a:r>
          </a:p>
          <a:p>
            <a:endParaRPr lang="pt-BR" dirty="0"/>
          </a:p>
          <a:p>
            <a:r>
              <a:rPr lang="pt-BR" dirty="0"/>
              <a:t>Vamos analisar seu funcionamento!</a:t>
            </a:r>
          </a:p>
        </p:txBody>
      </p:sp>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pic>
        <p:nvPicPr>
          <p:cNvPr id="9" name="Content Placeholder 9">
            <a:extLst>
              <a:ext uri="{FF2B5EF4-FFF2-40B4-BE49-F238E27FC236}">
                <a16:creationId xmlns:a16="http://schemas.microsoft.com/office/drawing/2014/main" id="{2813BADB-91EA-4077-B2CD-9FBBFB332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7556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4"/>
            <a:ext cx="5373757" cy="5011743"/>
          </a:xfrm>
        </p:spPr>
        <p:txBody>
          <a:bodyPr/>
          <a:lstStyle/>
          <a:p>
            <a:r>
              <a:rPr lang="pt-BR" dirty="0"/>
              <a:t>Os capacitores de acoplamento C</a:t>
            </a:r>
            <a:r>
              <a:rPr lang="pt-BR" baseline="-25000" dirty="0"/>
              <a:t>1</a:t>
            </a:r>
            <a:r>
              <a:rPr lang="pt-BR" dirty="0"/>
              <a:t> e C</a:t>
            </a:r>
            <a:r>
              <a:rPr lang="pt-BR" baseline="-25000" dirty="0"/>
              <a:t>2</a:t>
            </a:r>
            <a:r>
              <a:rPr lang="pt-BR" dirty="0"/>
              <a:t> funcionam como “circuitos abertos” para análise CC.</a:t>
            </a:r>
          </a:p>
          <a:p>
            <a:endParaRPr lang="pt-BR" dirty="0"/>
          </a:p>
        </p:txBody>
      </p:sp>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pic>
        <p:nvPicPr>
          <p:cNvPr id="9" name="Content Placeholder 9">
            <a:extLst>
              <a:ext uri="{FF2B5EF4-FFF2-40B4-BE49-F238E27FC236}">
                <a16:creationId xmlns:a16="http://schemas.microsoft.com/office/drawing/2014/main" id="{31B98D1F-96A0-44FC-BF07-0E2269D695F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713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4"/>
                <a:ext cx="5373757" cy="5011743"/>
              </a:xfrm>
            </p:spPr>
            <p:txBody>
              <a:bodyPr/>
              <a:lstStyle/>
              <a:p>
                <a:r>
                  <a:rPr lang="pt-BR" dirty="0"/>
                  <a:t>Os capacitores de acoplamento C</a:t>
                </a:r>
                <a:r>
                  <a:rPr lang="pt-BR" baseline="-25000" dirty="0"/>
                  <a:t>1</a:t>
                </a:r>
                <a:r>
                  <a:rPr lang="pt-BR" dirty="0"/>
                  <a:t> e C</a:t>
                </a:r>
                <a:r>
                  <a:rPr lang="pt-BR" baseline="-25000" dirty="0"/>
                  <a:t>2</a:t>
                </a:r>
                <a:r>
                  <a:rPr lang="pt-BR" dirty="0"/>
                  <a:t> funcionam como “circuitos abertos” para análise CC.</a:t>
                </a:r>
              </a:p>
              <a:p>
                <a:endParaRPr lang="pt-BR" dirty="0"/>
              </a:p>
              <a:p>
                <a:r>
                  <a:rPr lang="pt-BR" dirty="0"/>
                  <a:t>Assim, teremos:</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i="1" baseline="-25000">
                          <a:latin typeface="Cambria Math" panose="02040503050406030204" pitchFamily="18" charset="0"/>
                        </a:rPr>
                        <m:t>𝐺</m:t>
                      </m:r>
                      <m:r>
                        <a:rPr lang="pt-BR" i="1">
                          <a:latin typeface="Cambria Math" panose="02040503050406030204" pitchFamily="18" charset="0"/>
                        </a:rPr>
                        <m:t>≅0</m:t>
                      </m:r>
                      <m:r>
                        <a:rPr lang="pt-BR" i="1">
                          <a:latin typeface="Cambria Math" panose="02040503050406030204" pitchFamily="18" charset="0"/>
                        </a:rPr>
                        <m:t>𝐴</m:t>
                      </m:r>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𝑅𝐺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𝐺</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𝐺</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0</m:t>
                          </m:r>
                          <m:r>
                            <a:rPr lang="pt-BR" b="0" i="1" smtClean="0">
                              <a:latin typeface="Cambria Math" panose="02040503050406030204" pitchFamily="18" charset="0"/>
                            </a:rPr>
                            <m:t>𝐴</m:t>
                          </m:r>
                        </m:e>
                      </m:d>
                      <m:r>
                        <a:rPr lang="pt-BR" b="0" i="1" smtClean="0">
                          <a:latin typeface="Cambria Math" panose="02040503050406030204" pitchFamily="18" charset="0"/>
                        </a:rPr>
                        <m:t>𝑅</m:t>
                      </m:r>
                      <m:r>
                        <a:rPr lang="pt-BR" b="0" i="1" baseline="-25000" smtClean="0">
                          <a:latin typeface="Cambria Math" panose="02040503050406030204" pitchFamily="18" charset="0"/>
                        </a:rPr>
                        <m:t>𝐺</m:t>
                      </m:r>
                      <m:r>
                        <a:rPr lang="pt-BR" b="0" i="1" smtClean="0">
                          <a:latin typeface="Cambria Math" panose="02040503050406030204" pitchFamily="18" charset="0"/>
                        </a:rPr>
                        <m:t>=0</m:t>
                      </m:r>
                      <m:r>
                        <a:rPr lang="pt-BR" b="0" i="1" smtClean="0">
                          <a:latin typeface="Cambria Math" panose="02040503050406030204" pitchFamily="18" charset="0"/>
                        </a:rPr>
                        <m:t>𝑉</m:t>
                      </m:r>
                    </m:oMath>
                  </m:oMathPara>
                </a14:m>
                <a:endParaRPr lang="pt-BR" b="0" dirty="0"/>
              </a:p>
              <a:p>
                <a:pPr marL="0" indent="0">
                  <a:buNone/>
                </a:pPr>
                <a:endParaRPr lang="pt-BR" dirty="0"/>
              </a:p>
              <a:p>
                <a:pPr marL="0" indent="0">
                  <a:buNone/>
                </a:pPr>
                <a:r>
                  <a:rPr lang="pt-BR" dirty="0"/>
                  <a:t>A tensão de zero volt através de R</a:t>
                </a:r>
                <a:r>
                  <a:rPr lang="pt-BR" baseline="-25000" dirty="0"/>
                  <a:t>G</a:t>
                </a:r>
                <a:r>
                  <a:rPr lang="pt-BR" dirty="0"/>
                  <a:t> permite sua substituição por um curto –circuito equivalente, tal como:</a:t>
                </a:r>
              </a:p>
            </p:txBody>
          </p:sp>
        </mc:Choice>
        <mc:Fallback xmlns="">
          <p:sp>
            <p:nvSpPr>
              <p:cNvPr id="8" name="Content Placeholder 7">
                <a:extLst>
                  <a:ext uri="{FF2B5EF4-FFF2-40B4-BE49-F238E27FC236}">
                    <a16:creationId xmlns:a16="http://schemas.microsoft.com/office/drawing/2014/main" id="{1CB46627-9B48-4DB8-9543-B224834A1598}"/>
                  </a:ext>
                </a:extLst>
              </p:cNvPr>
              <p:cNvSpPr>
                <a:spLocks noGrp="1" noRot="1" noChangeAspect="1" noMove="1" noResize="1" noEditPoints="1" noAdjustHandles="1" noChangeArrowheads="1" noChangeShapeType="1" noTextEdit="1"/>
              </p:cNvSpPr>
              <p:nvPr>
                <p:ph sz="half" idx="1"/>
              </p:nvPr>
            </p:nvSpPr>
            <p:spPr>
              <a:xfrm>
                <a:off x="838199" y="1825624"/>
                <a:ext cx="5373757" cy="5011743"/>
              </a:xfrm>
              <a:blipFill>
                <a:blip r:embed="rId3"/>
                <a:stretch>
                  <a:fillRect l="-1927" t="-1823" r="-2154"/>
                </a:stretch>
              </a:blipFill>
            </p:spPr>
            <p:txBody>
              <a:bodyPr/>
              <a:lstStyle/>
              <a:p>
                <a:r>
                  <a:rPr lang="pt-BR">
                    <a:noFill/>
                  </a:rPr>
                  <a:t> </a:t>
                </a:r>
              </a:p>
            </p:txBody>
          </p:sp>
        </mc:Fallback>
      </mc:AlternateContent>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pic>
        <p:nvPicPr>
          <p:cNvPr id="9" name="Content Placeholder 9">
            <a:extLst>
              <a:ext uri="{FF2B5EF4-FFF2-40B4-BE49-F238E27FC236}">
                <a16:creationId xmlns:a16="http://schemas.microsoft.com/office/drawing/2014/main" id="{0CA8613E-F783-461B-916E-24812410F5F6}"/>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106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C1C1D-02C3-4755-B85A-5A1D25634A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7"/>
          <a:stretch/>
        </p:blipFill>
        <p:spPr bwMode="auto">
          <a:xfrm>
            <a:off x="7087349" y="1331843"/>
            <a:ext cx="4725779" cy="52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5"/>
                <a:ext cx="7315201" cy="4351338"/>
              </a:xfrm>
            </p:spPr>
            <p:txBody>
              <a:bodyPr/>
              <a:lstStyle/>
              <a:p>
                <a:r>
                  <a:rPr lang="pt-BR" dirty="0"/>
                  <a:t>O fato de o terminal negativo da bateria estar conectado diretamente ao potencial positivo de V</a:t>
                </a:r>
                <a:r>
                  <a:rPr lang="pt-BR" baseline="-25000" dirty="0"/>
                  <a:t>GS</a:t>
                </a:r>
                <a:r>
                  <a:rPr lang="pt-BR" dirty="0"/>
                  <a:t> revela claramente que a polaridade de V</a:t>
                </a:r>
                <a:r>
                  <a:rPr lang="pt-BR" baseline="-25000" dirty="0"/>
                  <a:t>GS</a:t>
                </a:r>
                <a:r>
                  <a:rPr lang="pt-BR" dirty="0"/>
                  <a:t> é oposta à de V</a:t>
                </a:r>
                <a:r>
                  <a:rPr lang="pt-BR" baseline="-25000" dirty="0"/>
                  <a:t>GG</a:t>
                </a:r>
                <a:r>
                  <a:rPr lang="pt-BR" dirty="0"/>
                  <a:t>. A aplicação da Lei das Tensões de </a:t>
                </a:r>
                <a:r>
                  <a:rPr lang="pt-BR" dirty="0" err="1"/>
                  <a:t>Kirchhoff</a:t>
                </a:r>
                <a:r>
                  <a:rPr lang="pt-BR" dirty="0"/>
                  <a:t> na malha ao lado resultará em:</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r>
                            <a:rPr lang="pt-BR" b="0" i="1" smtClean="0">
                              <a:latin typeface="Cambria Math" panose="02040503050406030204" pitchFamily="18" charset="0"/>
                            </a:rPr>
                            <m:t>𝑆</m:t>
                          </m:r>
                        </m:sub>
                      </m:sSub>
                      <m:r>
                        <a:rPr lang="pt-BR" i="1" smtClean="0">
                          <a:latin typeface="Cambria Math" panose="02040503050406030204" pitchFamily="18" charset="0"/>
                        </a:rPr>
                        <m:t>=</m:t>
                      </m:r>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b="0" i="1" smtClean="0">
                          <a:latin typeface="Cambria Math" panose="02040503050406030204" pitchFamily="18" charset="0"/>
                        </a:rPr>
                        <m:t>=−</m:t>
                      </m:r>
                      <m:r>
                        <a:rPr lang="pt-BR" i="1">
                          <a:latin typeface="Cambria Math" panose="02040503050406030204" pitchFamily="18" charset="0"/>
                        </a:rPr>
                        <m:t>𝑉</m:t>
                      </m:r>
                      <m:r>
                        <a:rPr lang="pt-BR" b="0" i="1" baseline="-25000" smtClean="0">
                          <a:latin typeface="Cambria Math" panose="02040503050406030204" pitchFamily="18" charset="0"/>
                        </a:rPr>
                        <m:t>𝐺𝐺</m:t>
                      </m:r>
                    </m:oMath>
                  </m:oMathPara>
                </a14:m>
                <a:endParaRPr lang="pt-BR"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idx="1"/>
              </p:nvPr>
            </p:nvSpPr>
            <p:spPr>
              <a:xfrm>
                <a:off x="838199" y="1825625"/>
                <a:ext cx="7315201" cy="4351338"/>
              </a:xfrm>
              <a:blipFill>
                <a:blip r:embed="rId3"/>
                <a:stretch>
                  <a:fillRect l="-1249" t="-420" r="-208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0C10558-62FD-474D-8B25-DDFCA11ACE19}"/>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11469169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C1C1D-02C3-4755-B85A-5A1D25634A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7"/>
          <a:stretch/>
        </p:blipFill>
        <p:spPr bwMode="auto">
          <a:xfrm>
            <a:off x="7087349" y="1331843"/>
            <a:ext cx="4725779" cy="52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5"/>
                <a:ext cx="7315201" cy="4351338"/>
              </a:xfrm>
            </p:spPr>
            <p:txBody>
              <a:bodyPr/>
              <a:lstStyle/>
              <a:p>
                <a:r>
                  <a:rPr lang="pt-BR" dirty="0"/>
                  <a:t>O fato de o terminal negativo da bateria estar conectado diretamente ao potencial positivo de V</a:t>
                </a:r>
                <a:r>
                  <a:rPr lang="pt-BR" baseline="-25000" dirty="0"/>
                  <a:t>GS</a:t>
                </a:r>
                <a:r>
                  <a:rPr lang="pt-BR" dirty="0"/>
                  <a:t> revela claramente que a polaridade de V</a:t>
                </a:r>
                <a:r>
                  <a:rPr lang="pt-BR" baseline="-25000" dirty="0"/>
                  <a:t>GS</a:t>
                </a:r>
                <a:r>
                  <a:rPr lang="pt-BR" dirty="0"/>
                  <a:t> é oposta à de V</a:t>
                </a:r>
                <a:r>
                  <a:rPr lang="pt-BR" baseline="-25000" dirty="0"/>
                  <a:t>GG</a:t>
                </a:r>
                <a:r>
                  <a:rPr lang="pt-BR" dirty="0"/>
                  <a:t>. A aplicação da Lei das Tensões de </a:t>
                </a:r>
                <a:r>
                  <a:rPr lang="pt-BR" dirty="0" err="1"/>
                  <a:t>Kirchhoff</a:t>
                </a:r>
                <a:r>
                  <a:rPr lang="pt-BR" dirty="0"/>
                  <a:t> na malha ao lado resultará em:</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𝐺𝐺</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b="0" i="1" smtClean="0">
                          <a:latin typeface="Cambria Math" panose="02040503050406030204" pitchFamily="18" charset="0"/>
                        </a:rPr>
                        <m:t>=−</m:t>
                      </m:r>
                      <m:r>
                        <a:rPr lang="pt-BR" i="1">
                          <a:latin typeface="Cambria Math" panose="02040503050406030204" pitchFamily="18" charset="0"/>
                        </a:rPr>
                        <m:t>𝑉</m:t>
                      </m:r>
                      <m:r>
                        <a:rPr lang="pt-BR" b="0" i="1" baseline="-25000" smtClean="0">
                          <a:latin typeface="Cambria Math" panose="02040503050406030204" pitchFamily="18" charset="0"/>
                        </a:rPr>
                        <m:t>𝐺𝐺</m:t>
                      </m:r>
                    </m:oMath>
                  </m:oMathPara>
                </a14:m>
                <a:endParaRPr lang="pt-BR" baseline="-25000" dirty="0"/>
              </a:p>
              <a:p>
                <a:pPr marL="0" indent="0">
                  <a:buNone/>
                </a:pPr>
                <a:r>
                  <a:rPr lang="pt-BR" dirty="0"/>
                  <a:t>Como V</a:t>
                </a:r>
                <a:r>
                  <a:rPr lang="pt-BR" baseline="-25000" dirty="0"/>
                  <a:t>GG</a:t>
                </a:r>
                <a:r>
                  <a:rPr lang="pt-BR" dirty="0"/>
                  <a:t> é uma fonte CC constante, e a tensão V</a:t>
                </a:r>
                <a:r>
                  <a:rPr lang="pt-BR" baseline="-25000" dirty="0"/>
                  <a:t>GS</a:t>
                </a:r>
                <a:r>
                  <a:rPr lang="pt-BR" dirty="0"/>
                  <a:t> é fixa, daí o nome “</a:t>
                </a:r>
                <a:r>
                  <a:rPr lang="pt-BR" dirty="0">
                    <a:solidFill>
                      <a:srgbClr val="FF0000"/>
                    </a:solidFill>
                  </a:rPr>
                  <a:t>configuração com polarização fixa</a:t>
                </a:r>
                <a:r>
                  <a:rPr lang="pt-BR" dirty="0"/>
                  <a:t>”.</a:t>
                </a: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idx="1"/>
              </p:nvPr>
            </p:nvSpPr>
            <p:spPr>
              <a:xfrm>
                <a:off x="838199" y="1825625"/>
                <a:ext cx="7315201" cy="4351338"/>
              </a:xfrm>
              <a:blipFill>
                <a:blip r:embed="rId3"/>
                <a:stretch>
                  <a:fillRect l="-1415" t="-420" r="-2082" b="-14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0C10558-62FD-474D-8B25-DDFCA11ACE19}"/>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22082106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42A15-7129-41B8-874D-561C388DF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36"/>
          <a:stretch/>
        </p:blipFill>
        <p:spPr bwMode="auto">
          <a:xfrm>
            <a:off x="6336197" y="1410688"/>
            <a:ext cx="5729907" cy="487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E1440-76EA-49D7-8168-1960074FF308}"/>
              </a:ext>
            </a:extLst>
          </p:cNvPr>
          <p:cNvSpPr>
            <a:spLocks noGrp="1"/>
          </p:cNvSpPr>
          <p:nvPr>
            <p:ph sz="half" idx="1"/>
          </p:nvPr>
        </p:nvSpPr>
        <p:spPr>
          <a:xfrm>
            <a:off x="838199" y="1825624"/>
            <a:ext cx="6009861" cy="5032375"/>
          </a:xfrm>
        </p:spPr>
        <p:txBody>
          <a:bodyPr>
            <a:normAutofit/>
          </a:bodyPr>
          <a:lstStyle/>
          <a:p>
            <a:r>
              <a:rPr lang="pt-BR" dirty="0"/>
              <a:t>Deve-se lembrar que o valor da corrente de dreno é dado pela equação de Shockley:</a:t>
            </a:r>
          </a:p>
          <a:p>
            <a:endParaRPr lang="pt-BR" dirty="0"/>
          </a:p>
          <a:p>
            <a:endParaRPr lang="pt-BR" dirty="0"/>
          </a:p>
        </p:txBody>
      </p:sp>
      <p:sp>
        <p:nvSpPr>
          <p:cNvPr id="4" name="Footer Placeholder 3">
            <a:extLst>
              <a:ext uri="{FF2B5EF4-FFF2-40B4-BE49-F238E27FC236}">
                <a16:creationId xmlns:a16="http://schemas.microsoft.com/office/drawing/2014/main" id="{213B196A-EC3E-497C-8E38-DDE418C4BC7B}"/>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8B35E4BA-256B-4B1D-85F6-FF6E51B28DCC}"/>
              </a:ext>
            </a:extLst>
          </p:cNvPr>
          <p:cNvSpPr>
            <a:spLocks noGrp="1"/>
          </p:cNvSpPr>
          <p:nvPr>
            <p:ph type="sldNum" sz="quarter" idx="12"/>
          </p:nvPr>
        </p:nvSpPr>
        <p:spPr/>
        <p:txBody>
          <a:bodyPr/>
          <a:lstStyle/>
          <a:p>
            <a:fld id="{D70E266F-DC34-4EBC-B26B-29CFE51B5C59}" type="slidenum">
              <a:rPr lang="en-US" altLang="en-US" smtClean="0"/>
              <a:pPr/>
              <a:t>109</a:t>
            </a:fld>
            <a:endParaRPr lang="en-US" altLang="en-US"/>
          </a:p>
        </p:txBody>
      </p:sp>
      <p:sp>
        <p:nvSpPr>
          <p:cNvPr id="12" name="Title 1">
            <a:extLst>
              <a:ext uri="{FF2B5EF4-FFF2-40B4-BE49-F238E27FC236}">
                <a16:creationId xmlns:a16="http://schemas.microsoft.com/office/drawing/2014/main" id="{CA9008E6-97FE-42BD-BFB7-1B2367D1E29A}"/>
              </a:ext>
            </a:extLst>
          </p:cNvPr>
          <p:cNvSpPr>
            <a:spLocks noGrp="1"/>
          </p:cNvSpPr>
          <p:nvPr>
            <p:ph type="title"/>
          </p:nvPr>
        </p:nvSpPr>
        <p:spPr>
          <a:xfrm>
            <a:off x="838200" y="365125"/>
            <a:ext cx="11353800" cy="1325563"/>
          </a:xfrm>
        </p:spPr>
        <p:txBody>
          <a:bodyPr/>
          <a:lstStyle/>
          <a:p>
            <a:r>
              <a:rPr lang="pt-BR" dirty="0"/>
              <a:t>Configuração com polarização fixa</a:t>
            </a:r>
          </a:p>
        </p:txBody>
      </p:sp>
    </p:spTree>
    <p:extLst>
      <p:ext uri="{BB962C8B-B14F-4D97-AF65-F5344CB8AC3E}">
        <p14:creationId xmlns:p14="http://schemas.microsoft.com/office/powerpoint/2010/main" val="2875548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p:cNvSpPr>
            <a:spLocks noGrp="1"/>
          </p:cNvSpPr>
          <p:nvPr>
            <p:ph type="title"/>
          </p:nvPr>
        </p:nvSpPr>
        <p:spPr/>
        <p:txBody>
          <a:bodyPr>
            <a:normAutofit/>
          </a:bodyPr>
          <a:lstStyle/>
          <a:p>
            <a:pPr eaLnBrk="1" hangingPunct="1"/>
            <a:r>
              <a:rPr lang="pt-BR" altLang="pt-BR" dirty="0"/>
              <a:t>Etapas de Tratamento de Grandezas Físicas</a:t>
            </a:r>
          </a:p>
        </p:txBody>
      </p:sp>
      <p:pic>
        <p:nvPicPr>
          <p:cNvPr id="51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520" y="1994053"/>
            <a:ext cx="8860637" cy="299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ixaDeTexto 4"/>
          <p:cNvSpPr txBox="1"/>
          <p:nvPr/>
        </p:nvSpPr>
        <p:spPr>
          <a:xfrm>
            <a:off x="9486900" y="6488668"/>
            <a:ext cx="2671372" cy="369332"/>
          </a:xfrm>
          <a:prstGeom prst="rect">
            <a:avLst/>
          </a:prstGeom>
          <a:noFill/>
        </p:spPr>
        <p:txBody>
          <a:bodyPr wrap="none" rtlCol="0">
            <a:spAutoFit/>
          </a:bodyPr>
          <a:lstStyle/>
          <a:p>
            <a:r>
              <a:rPr lang="pt-BR" dirty="0"/>
              <a:t>Fonte: Wanderley Cardoso</a:t>
            </a:r>
          </a:p>
        </p:txBody>
      </p:sp>
    </p:spTree>
    <p:extLst>
      <p:ext uri="{BB962C8B-B14F-4D97-AF65-F5344CB8AC3E}">
        <p14:creationId xmlns:p14="http://schemas.microsoft.com/office/powerpoint/2010/main" val="608146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42A15-7129-41B8-874D-561C388DF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36"/>
          <a:stretch/>
        </p:blipFill>
        <p:spPr bwMode="auto">
          <a:xfrm>
            <a:off x="6336197" y="1410688"/>
            <a:ext cx="5729907" cy="487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E1440-76EA-49D7-8168-1960074FF308}"/>
              </a:ext>
            </a:extLst>
          </p:cNvPr>
          <p:cNvSpPr>
            <a:spLocks noGrp="1"/>
          </p:cNvSpPr>
          <p:nvPr>
            <p:ph sz="half" idx="1"/>
          </p:nvPr>
        </p:nvSpPr>
        <p:spPr>
          <a:xfrm>
            <a:off x="838199" y="1825624"/>
            <a:ext cx="6009861" cy="5032375"/>
          </a:xfrm>
        </p:spPr>
        <p:txBody>
          <a:bodyPr>
            <a:normAutofit/>
          </a:bodyPr>
          <a:lstStyle/>
          <a:p>
            <a:r>
              <a:rPr lang="pt-BR" dirty="0"/>
              <a:t>Deve-se lembrar que o valor da corrente de dreno é dado pela equação de Shockley:</a:t>
            </a:r>
          </a:p>
          <a:p>
            <a:endParaRPr lang="pt-BR" dirty="0"/>
          </a:p>
          <a:p>
            <a:endParaRPr lang="pt-BR" dirty="0"/>
          </a:p>
          <a:p>
            <a:endParaRPr lang="pt-BR" dirty="0"/>
          </a:p>
        </p:txBody>
      </p:sp>
      <p:sp>
        <p:nvSpPr>
          <p:cNvPr id="4" name="Footer Placeholder 3">
            <a:extLst>
              <a:ext uri="{FF2B5EF4-FFF2-40B4-BE49-F238E27FC236}">
                <a16:creationId xmlns:a16="http://schemas.microsoft.com/office/drawing/2014/main" id="{213B196A-EC3E-497C-8E38-DDE418C4BC7B}"/>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8B35E4BA-256B-4B1D-85F6-FF6E51B28DCC}"/>
              </a:ext>
            </a:extLst>
          </p:cNvPr>
          <p:cNvSpPr>
            <a:spLocks noGrp="1"/>
          </p:cNvSpPr>
          <p:nvPr>
            <p:ph type="sldNum" sz="quarter" idx="12"/>
          </p:nvPr>
        </p:nvSpPr>
        <p:spPr/>
        <p:txBody>
          <a:bodyPr/>
          <a:lstStyle/>
          <a:p>
            <a:fld id="{D70E266F-DC34-4EBC-B26B-29CFE51B5C59}" type="slidenum">
              <a:rPr lang="en-US" altLang="en-US" smtClean="0"/>
              <a:pPr/>
              <a:t>110</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1FF5629-B4C9-4C88-9AEB-92D7DA75341D}"/>
                  </a:ext>
                </a:extLst>
              </p:cNvPr>
              <p:cNvSpPr/>
              <p:nvPr/>
            </p:nvSpPr>
            <p:spPr>
              <a:xfrm>
                <a:off x="1707719" y="302837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E1FF5629-B4C9-4C88-9AEB-92D7DA75341D}"/>
                  </a:ext>
                </a:extLst>
              </p:cNvPr>
              <p:cNvSpPr>
                <a:spLocks noRot="1" noChangeAspect="1" noMove="1" noResize="1" noEditPoints="1" noAdjustHandles="1" noChangeArrowheads="1" noChangeShapeType="1" noTextEdit="1"/>
              </p:cNvSpPr>
              <p:nvPr/>
            </p:nvSpPr>
            <p:spPr>
              <a:xfrm>
                <a:off x="1707719" y="3028375"/>
                <a:ext cx="3207337" cy="995144"/>
              </a:xfrm>
              <a:prstGeom prst="rect">
                <a:avLst/>
              </a:prstGeom>
              <a:blipFill>
                <a:blip r:embed="rId3"/>
                <a:stretch>
                  <a:fillRect/>
                </a:stretch>
              </a:blipFill>
            </p:spPr>
            <p:txBody>
              <a:bodyPr/>
              <a:lstStyle/>
              <a:p>
                <a:r>
                  <a:rPr lang="pt-BR">
                    <a:noFill/>
                  </a:rPr>
                  <a:t> </a:t>
                </a:r>
              </a:p>
            </p:txBody>
          </p:sp>
        </mc:Fallback>
      </mc:AlternateContent>
      <p:sp>
        <p:nvSpPr>
          <p:cNvPr id="12" name="Title 1">
            <a:extLst>
              <a:ext uri="{FF2B5EF4-FFF2-40B4-BE49-F238E27FC236}">
                <a16:creationId xmlns:a16="http://schemas.microsoft.com/office/drawing/2014/main" id="{CA9008E6-97FE-42BD-BFB7-1B2367D1E29A}"/>
              </a:ext>
            </a:extLst>
          </p:cNvPr>
          <p:cNvSpPr>
            <a:spLocks noGrp="1"/>
          </p:cNvSpPr>
          <p:nvPr>
            <p:ph type="title"/>
          </p:nvPr>
        </p:nvSpPr>
        <p:spPr>
          <a:xfrm>
            <a:off x="838200" y="365125"/>
            <a:ext cx="11353800" cy="1325563"/>
          </a:xfrm>
        </p:spPr>
        <p:txBody>
          <a:bodyPr/>
          <a:lstStyle/>
          <a:p>
            <a:r>
              <a:rPr lang="pt-BR" dirty="0"/>
              <a:t>Configuração com polarização fixa</a:t>
            </a:r>
          </a:p>
        </p:txBody>
      </p:sp>
    </p:spTree>
    <p:extLst>
      <p:ext uri="{BB962C8B-B14F-4D97-AF65-F5344CB8AC3E}">
        <p14:creationId xmlns:p14="http://schemas.microsoft.com/office/powerpoint/2010/main" val="33078149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42A15-7129-41B8-874D-561C388DF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36"/>
          <a:stretch/>
        </p:blipFill>
        <p:spPr bwMode="auto">
          <a:xfrm>
            <a:off x="6336197" y="1410688"/>
            <a:ext cx="5729907" cy="487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E1440-76EA-49D7-8168-1960074FF308}"/>
              </a:ext>
            </a:extLst>
          </p:cNvPr>
          <p:cNvSpPr>
            <a:spLocks noGrp="1"/>
          </p:cNvSpPr>
          <p:nvPr>
            <p:ph sz="half" idx="1"/>
          </p:nvPr>
        </p:nvSpPr>
        <p:spPr>
          <a:xfrm>
            <a:off x="838199" y="1825624"/>
            <a:ext cx="6009861" cy="5032375"/>
          </a:xfrm>
        </p:spPr>
        <p:txBody>
          <a:bodyPr>
            <a:normAutofit/>
          </a:bodyPr>
          <a:lstStyle/>
          <a:p>
            <a:r>
              <a:rPr lang="pt-BR" dirty="0"/>
              <a:t>Deve-se lembrar que o valor da corrente de dreno é dado pela equação de Shockley:</a:t>
            </a:r>
          </a:p>
          <a:p>
            <a:endParaRPr lang="pt-BR" dirty="0"/>
          </a:p>
          <a:p>
            <a:endParaRPr lang="pt-BR" dirty="0"/>
          </a:p>
          <a:p>
            <a:endParaRPr lang="pt-BR" dirty="0"/>
          </a:p>
          <a:p>
            <a:r>
              <a:rPr lang="pt-BR" dirty="0"/>
              <a:t>Visto que V</a:t>
            </a:r>
            <a:r>
              <a:rPr lang="pt-BR" baseline="-25000" dirty="0"/>
              <a:t>GS</a:t>
            </a:r>
            <a:r>
              <a:rPr lang="pt-BR" dirty="0"/>
              <a:t> é um valor fixo para essa configuração, sua magnitude e sinal podem simplesmente ser substituídos na equação acima, como mostra a figura ao lado.</a:t>
            </a:r>
          </a:p>
        </p:txBody>
      </p:sp>
      <p:sp>
        <p:nvSpPr>
          <p:cNvPr id="4" name="Footer Placeholder 3">
            <a:extLst>
              <a:ext uri="{FF2B5EF4-FFF2-40B4-BE49-F238E27FC236}">
                <a16:creationId xmlns:a16="http://schemas.microsoft.com/office/drawing/2014/main" id="{213B196A-EC3E-497C-8E38-DDE418C4BC7B}"/>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8B35E4BA-256B-4B1D-85F6-FF6E51B28DCC}"/>
              </a:ext>
            </a:extLst>
          </p:cNvPr>
          <p:cNvSpPr>
            <a:spLocks noGrp="1"/>
          </p:cNvSpPr>
          <p:nvPr>
            <p:ph type="sldNum" sz="quarter" idx="12"/>
          </p:nvPr>
        </p:nvSpPr>
        <p:spPr/>
        <p:txBody>
          <a:bodyPr/>
          <a:lstStyle/>
          <a:p>
            <a:fld id="{D70E266F-DC34-4EBC-B26B-29CFE51B5C59}" type="slidenum">
              <a:rPr lang="en-US" altLang="en-US" smtClean="0"/>
              <a:pPr/>
              <a:t>111</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1FF5629-B4C9-4C88-9AEB-92D7DA75341D}"/>
                  </a:ext>
                </a:extLst>
              </p:cNvPr>
              <p:cNvSpPr/>
              <p:nvPr/>
            </p:nvSpPr>
            <p:spPr>
              <a:xfrm>
                <a:off x="1707719" y="302837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E1FF5629-B4C9-4C88-9AEB-92D7DA75341D}"/>
                  </a:ext>
                </a:extLst>
              </p:cNvPr>
              <p:cNvSpPr>
                <a:spLocks noRot="1" noChangeAspect="1" noMove="1" noResize="1" noEditPoints="1" noAdjustHandles="1" noChangeArrowheads="1" noChangeShapeType="1" noTextEdit="1"/>
              </p:cNvSpPr>
              <p:nvPr/>
            </p:nvSpPr>
            <p:spPr>
              <a:xfrm>
                <a:off x="1707719" y="3028375"/>
                <a:ext cx="3207337" cy="995144"/>
              </a:xfrm>
              <a:prstGeom prst="rect">
                <a:avLst/>
              </a:prstGeom>
              <a:blipFill>
                <a:blip r:embed="rId3"/>
                <a:stretch>
                  <a:fillRect/>
                </a:stretch>
              </a:blipFill>
            </p:spPr>
            <p:txBody>
              <a:bodyPr/>
              <a:lstStyle/>
              <a:p>
                <a:r>
                  <a:rPr lang="pt-BR">
                    <a:noFill/>
                  </a:rPr>
                  <a:t> </a:t>
                </a:r>
              </a:p>
            </p:txBody>
          </p:sp>
        </mc:Fallback>
      </mc:AlternateContent>
      <p:sp>
        <p:nvSpPr>
          <p:cNvPr id="12" name="Title 1">
            <a:extLst>
              <a:ext uri="{FF2B5EF4-FFF2-40B4-BE49-F238E27FC236}">
                <a16:creationId xmlns:a16="http://schemas.microsoft.com/office/drawing/2014/main" id="{CA9008E6-97FE-42BD-BFB7-1B2367D1E29A}"/>
              </a:ext>
            </a:extLst>
          </p:cNvPr>
          <p:cNvSpPr>
            <a:spLocks noGrp="1"/>
          </p:cNvSpPr>
          <p:nvPr>
            <p:ph type="title"/>
          </p:nvPr>
        </p:nvSpPr>
        <p:spPr>
          <a:xfrm>
            <a:off x="838200" y="365125"/>
            <a:ext cx="11353800" cy="1325563"/>
          </a:xfrm>
        </p:spPr>
        <p:txBody>
          <a:bodyPr/>
          <a:lstStyle/>
          <a:p>
            <a:r>
              <a:rPr lang="pt-BR" dirty="0"/>
              <a:t>Configuração com polarização fixa</a:t>
            </a:r>
          </a:p>
        </p:txBody>
      </p:sp>
    </p:spTree>
    <p:extLst>
      <p:ext uri="{BB962C8B-B14F-4D97-AF65-F5344CB8AC3E}">
        <p14:creationId xmlns:p14="http://schemas.microsoft.com/office/powerpoint/2010/main" val="27109644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B04E48-A3E2-4F44-876E-63DF29CAD8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822" b="214"/>
          <a:stretch/>
        </p:blipFill>
        <p:spPr bwMode="auto">
          <a:xfrm>
            <a:off x="6182916" y="1377002"/>
            <a:ext cx="6009084" cy="511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53C27E4B-A9CE-438D-9B85-17E7A6F2C1CC}"/>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11" name="Content Placeholder 10">
            <a:extLst>
              <a:ext uri="{FF2B5EF4-FFF2-40B4-BE49-F238E27FC236}">
                <a16:creationId xmlns:a16="http://schemas.microsoft.com/office/drawing/2014/main" id="{9040ABD9-3D78-420B-A78A-804EFB3F89C1}"/>
              </a:ext>
            </a:extLst>
          </p:cNvPr>
          <p:cNvSpPr>
            <a:spLocks noGrp="1"/>
          </p:cNvSpPr>
          <p:nvPr>
            <p:ph sz="half" idx="1"/>
          </p:nvPr>
        </p:nvSpPr>
        <p:spPr>
          <a:xfrm>
            <a:off x="838199" y="1825625"/>
            <a:ext cx="6377609" cy="4351338"/>
          </a:xfrm>
        </p:spPr>
        <p:txBody>
          <a:bodyPr/>
          <a:lstStyle/>
          <a:p>
            <a:r>
              <a:rPr lang="pt-BR" dirty="0"/>
              <a:t>Com um valor fixo de V</a:t>
            </a:r>
            <a:r>
              <a:rPr lang="pt-BR" baseline="-25000" dirty="0"/>
              <a:t>GS</a:t>
            </a:r>
            <a:r>
              <a:rPr lang="pt-BR" dirty="0"/>
              <a:t> foi superposto uma reta vertical em V</a:t>
            </a:r>
            <a:r>
              <a:rPr lang="pt-BR" baseline="-25000" dirty="0"/>
              <a:t>GS</a:t>
            </a:r>
            <a:r>
              <a:rPr lang="pt-BR" dirty="0"/>
              <a:t> = -V</a:t>
            </a:r>
            <a:r>
              <a:rPr lang="pt-BR" baseline="-25000" dirty="0"/>
              <a:t>GG</a:t>
            </a:r>
            <a:r>
              <a:rPr lang="pt-BR" dirty="0"/>
              <a:t>. Em qualquer ponto da reta vertical V</a:t>
            </a:r>
            <a:r>
              <a:rPr lang="pt-BR" baseline="-25000" dirty="0"/>
              <a:t>GS</a:t>
            </a:r>
            <a:r>
              <a:rPr lang="pt-BR" dirty="0"/>
              <a:t> = -V</a:t>
            </a:r>
            <a:r>
              <a:rPr lang="pt-BR" baseline="-25000" dirty="0"/>
              <a:t>GG; </a:t>
            </a:r>
            <a:r>
              <a:rPr lang="pt-BR" dirty="0"/>
              <a:t>o valor de I</a:t>
            </a:r>
            <a:r>
              <a:rPr lang="pt-BR" baseline="-25000" dirty="0"/>
              <a:t>D</a:t>
            </a:r>
            <a:r>
              <a:rPr lang="pt-BR" dirty="0"/>
              <a:t> deve ser simplesmente determinado sobre esta reta.</a:t>
            </a:r>
          </a:p>
          <a:p>
            <a:endParaRPr lang="pt-BR" dirty="0"/>
          </a:p>
          <a:p>
            <a:r>
              <a:rPr lang="pt-BR" dirty="0"/>
              <a:t>O ponto de interseção é chamado </a:t>
            </a:r>
            <a:r>
              <a:rPr lang="pt-BR" i="1" dirty="0">
                <a:solidFill>
                  <a:srgbClr val="FF0000"/>
                </a:solidFill>
              </a:rPr>
              <a:t>de ponto quiescente </a:t>
            </a:r>
            <a:r>
              <a:rPr lang="pt-BR" dirty="0"/>
              <a:t>ou</a:t>
            </a:r>
            <a:r>
              <a:rPr lang="pt-BR" i="1" dirty="0">
                <a:solidFill>
                  <a:srgbClr val="FF0000"/>
                </a:solidFill>
              </a:rPr>
              <a:t> ponto de operação</a:t>
            </a:r>
            <a:r>
              <a:rPr lang="pt-BR" dirty="0"/>
              <a:t>.</a:t>
            </a:r>
          </a:p>
        </p:txBody>
      </p:sp>
      <p:sp>
        <p:nvSpPr>
          <p:cNvPr id="4" name="Footer Placeholder 3">
            <a:extLst>
              <a:ext uri="{FF2B5EF4-FFF2-40B4-BE49-F238E27FC236}">
                <a16:creationId xmlns:a16="http://schemas.microsoft.com/office/drawing/2014/main" id="{7FAE093F-955C-43BA-B618-D70BA50BF45E}"/>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6176906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DC9360-1A50-472A-8A7C-D641A2FE6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7"/>
          <a:stretch/>
        </p:blipFill>
        <p:spPr bwMode="auto">
          <a:xfrm>
            <a:off x="7087349" y="1331843"/>
            <a:ext cx="4725779" cy="52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3A7C2D59-1C12-4690-82C5-DC2ADE985B66}"/>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5"/>
                <a:ext cx="7315201" cy="4351338"/>
              </a:xfrm>
            </p:spPr>
            <p:txBody>
              <a:bodyPr>
                <a:normAutofit lnSpcReduction="10000"/>
              </a:bodyPr>
              <a:lstStyle/>
              <a:p>
                <a:r>
                  <a:rPr lang="pt-BR" dirty="0"/>
                  <a:t>Observando resumidamente, a tensão dreno-fonte pode ser determinada aplicando-se a Lei das Tensões de </a:t>
                </a:r>
                <a:r>
                  <a:rPr lang="pt-BR" dirty="0" err="1"/>
                  <a:t>Kirchhoff</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𝐷𝑆</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𝐷𝐷</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baseline="-25000" dirty="0"/>
              </a:p>
              <a:p>
                <a:pPr marL="0" indent="0">
                  <a:buNone/>
                </a:pPr>
                <a:endParaRPr lang="pt-BR" dirty="0"/>
              </a:p>
              <a:p>
                <a:pPr marL="0" indent="0">
                  <a:buNone/>
                </a:pPr>
                <a:r>
                  <a:rPr lang="pt-BR" dirty="0"/>
                  <a:t>Lembrando que V</a:t>
                </a:r>
                <a:r>
                  <a:rPr lang="pt-BR" baseline="-25000" dirty="0"/>
                  <a:t>S </a:t>
                </a:r>
                <a:r>
                  <a:rPr lang="pt-BR" dirty="0"/>
                  <a:t>= 0 V e que: </a:t>
                </a:r>
                <a:br>
                  <a:rPr lang="pt-BR" dirty="0"/>
                </a:br>
                <a:r>
                  <a:rPr lang="pt-BR" dirty="0"/>
                  <a:t>V</a:t>
                </a:r>
                <a:r>
                  <a:rPr lang="pt-BR" baseline="-25000" dirty="0"/>
                  <a:t>DS</a:t>
                </a:r>
                <a:r>
                  <a:rPr lang="pt-BR" dirty="0"/>
                  <a:t> = V</a:t>
                </a:r>
                <a:r>
                  <a:rPr lang="pt-BR" baseline="-25000" dirty="0"/>
                  <a:t>D</a:t>
                </a:r>
                <a:r>
                  <a:rPr lang="pt-BR" dirty="0"/>
                  <a:t> – V</a:t>
                </a:r>
                <a:r>
                  <a:rPr lang="pt-BR" baseline="-25000" dirty="0"/>
                  <a:t>S</a:t>
                </a:r>
                <a:r>
                  <a:rPr lang="pt-BR" dirty="0"/>
                  <a:t>      =&gt;       V</a:t>
                </a:r>
                <a:r>
                  <a:rPr lang="pt-BR" baseline="-25000" dirty="0"/>
                  <a:t>DS</a:t>
                </a:r>
                <a:r>
                  <a:rPr lang="pt-BR" dirty="0"/>
                  <a:t> = V</a:t>
                </a:r>
                <a:r>
                  <a:rPr lang="pt-BR" baseline="-25000" dirty="0"/>
                  <a:t>D</a:t>
                </a:r>
                <a:r>
                  <a:rPr lang="pt-BR" dirty="0"/>
                  <a:t> </a:t>
                </a:r>
              </a:p>
              <a:p>
                <a:pPr marL="0" indent="0">
                  <a:buNone/>
                </a:pPr>
                <a:endParaRPr lang="pt-BR" dirty="0"/>
              </a:p>
              <a:p>
                <a:pPr marL="0" indent="0">
                  <a:buNone/>
                </a:pPr>
                <a:r>
                  <a:rPr lang="pt-BR" dirty="0"/>
                  <a:t>Com a mesma analogia, </a:t>
                </a:r>
                <a:br>
                  <a:rPr lang="pt-BR" dirty="0"/>
                </a:br>
                <a:r>
                  <a:rPr lang="pt-BR" dirty="0"/>
                  <a:t>V</a:t>
                </a:r>
                <a:r>
                  <a:rPr lang="pt-BR" baseline="-25000" dirty="0"/>
                  <a:t>GS</a:t>
                </a:r>
                <a:r>
                  <a:rPr lang="pt-BR" dirty="0"/>
                  <a:t> = V</a:t>
                </a:r>
                <a:r>
                  <a:rPr lang="pt-BR" baseline="-25000" dirty="0"/>
                  <a:t>G </a:t>
                </a:r>
                <a:r>
                  <a:rPr lang="pt-BR" dirty="0"/>
                  <a:t>- V</a:t>
                </a:r>
                <a:r>
                  <a:rPr lang="pt-BR" baseline="-25000" dirty="0"/>
                  <a:t>S</a:t>
                </a:r>
                <a:r>
                  <a:rPr lang="pt-BR" dirty="0"/>
                  <a:t>       =&gt;     se   V</a:t>
                </a:r>
                <a:r>
                  <a:rPr lang="pt-BR" baseline="-25000" dirty="0"/>
                  <a:t>S </a:t>
                </a:r>
                <a:r>
                  <a:rPr lang="pt-BR" dirty="0"/>
                  <a:t>= 0   então  =&gt;    V</a:t>
                </a:r>
                <a:r>
                  <a:rPr lang="pt-BR" baseline="-25000" dirty="0"/>
                  <a:t>GS</a:t>
                </a:r>
                <a:r>
                  <a:rPr lang="pt-BR" dirty="0"/>
                  <a:t> = V</a:t>
                </a:r>
                <a:r>
                  <a:rPr lang="pt-BR" baseline="-25000" dirty="0"/>
                  <a:t>G </a:t>
                </a: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5"/>
                <a:ext cx="7315201" cy="4351338"/>
              </a:xfrm>
              <a:blipFill>
                <a:blip r:embed="rId3"/>
                <a:stretch>
                  <a:fillRect l="-1415" t="-2801" r="-141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AEA7B97-E213-42AD-A86F-02E0E6282B5F}"/>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575678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7460974" cy="4351338"/>
          </a:xfrm>
        </p:spPr>
        <p:txBody>
          <a:bodyPr/>
          <a:lstStyle/>
          <a:p>
            <a:r>
              <a:rPr lang="pt-BR" dirty="0" err="1"/>
              <a:t>Ex</a:t>
            </a:r>
            <a:r>
              <a:rPr lang="pt-BR" dirty="0"/>
              <a:t>: Determine os seguintes parâmetros para o circuito da figura ao lado.</a:t>
            </a:r>
          </a:p>
          <a:p>
            <a:pPr marL="514350" indent="-514350">
              <a:buFont typeface="+mj-lt"/>
              <a:buAutoNum type="alphaLcParenR"/>
            </a:pPr>
            <a:r>
              <a:rPr lang="pt-BR" dirty="0"/>
              <a:t>V</a:t>
            </a:r>
            <a:r>
              <a:rPr lang="pt-BR" baseline="-25000" dirty="0"/>
              <a:t>GSQ</a:t>
            </a:r>
          </a:p>
          <a:p>
            <a:pPr marL="514350" indent="-514350">
              <a:buFont typeface="+mj-lt"/>
              <a:buAutoNum type="alphaLcParenR"/>
            </a:pPr>
            <a:r>
              <a:rPr lang="pt-BR" dirty="0"/>
              <a:t>I</a:t>
            </a:r>
            <a:r>
              <a:rPr lang="pt-BR" baseline="-25000" dirty="0"/>
              <a:t>DQ</a:t>
            </a:r>
          </a:p>
          <a:p>
            <a:pPr marL="514350" indent="-514350">
              <a:buFont typeface="+mj-lt"/>
              <a:buAutoNum type="alphaLcParenR"/>
            </a:pPr>
            <a:r>
              <a:rPr lang="pt-BR" dirty="0"/>
              <a:t>V</a:t>
            </a:r>
            <a:r>
              <a:rPr lang="pt-BR" baseline="-25000" dirty="0"/>
              <a:t>DS</a:t>
            </a:r>
          </a:p>
          <a:p>
            <a:pPr marL="514350" indent="-514350">
              <a:buFont typeface="+mj-lt"/>
              <a:buAutoNum type="alphaLcParenR"/>
            </a:pPr>
            <a:r>
              <a:rPr lang="pt-BR" dirty="0"/>
              <a:t>V</a:t>
            </a:r>
            <a:r>
              <a:rPr lang="pt-BR" baseline="-25000" dirty="0"/>
              <a:t>D</a:t>
            </a:r>
          </a:p>
          <a:p>
            <a:pPr marL="514350" indent="-514350">
              <a:buFont typeface="+mj-lt"/>
              <a:buAutoNum type="alphaLcParenR"/>
            </a:pPr>
            <a:r>
              <a:rPr lang="pt-BR" dirty="0"/>
              <a:t>V</a:t>
            </a:r>
            <a:r>
              <a:rPr lang="pt-BR" baseline="-25000" dirty="0"/>
              <a:t>G</a:t>
            </a:r>
          </a:p>
          <a:p>
            <a:pPr marL="514350" indent="-514350">
              <a:buFont typeface="+mj-lt"/>
              <a:buAutoNum type="alphaLcParenR"/>
            </a:pPr>
            <a:r>
              <a:rPr lang="pt-BR" dirty="0"/>
              <a:t>V</a:t>
            </a:r>
            <a:r>
              <a:rPr lang="pt-BR" baseline="-25000" dirty="0"/>
              <a:t>S</a:t>
            </a:r>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066941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0" indent="0">
              <a:lnSpc>
                <a:spcPct val="150000"/>
              </a:lnSpc>
              <a:buNone/>
            </a:pPr>
            <a:r>
              <a:rPr lang="pt-BR" sz="2000" dirty="0">
                <a:solidFill>
                  <a:srgbClr val="FF0000"/>
                </a:solidFill>
              </a:rPr>
              <a:t>a)    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p>
          <a:p>
            <a:endParaRPr lang="pt-BR" sz="2400" baseline="-25000" dirty="0"/>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8803319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i="1"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i="0" smtClean="0">
                        <a:solidFill>
                          <a:srgbClr val="FF0000"/>
                        </a:solidFill>
                        <a:latin typeface="Cambria Math" panose="02040503050406030204" pitchFamily="18" charset="0"/>
                      </a:rPr>
                      <m:t>I</m:t>
                    </m:r>
                    <m:r>
                      <m:rPr>
                        <m:sty m:val="p"/>
                      </m:rPr>
                      <a:rPr lang="pt-BR" sz="2000" i="0" baseline="-25000">
                        <a:solidFill>
                          <a:srgbClr val="FF0000"/>
                        </a:solidFill>
                        <a:latin typeface="Cambria Math" panose="02040503050406030204" pitchFamily="18" charset="0"/>
                      </a:rPr>
                      <m:t>D</m:t>
                    </m:r>
                    <m:r>
                      <m:rPr>
                        <m:sty m:val="p"/>
                      </m:rPr>
                      <a:rPr lang="pt-BR" sz="2000" b="0" i="0" baseline="-25000" smtClean="0">
                        <a:solidFill>
                          <a:srgbClr val="FF0000"/>
                        </a:solidFill>
                        <a:latin typeface="Cambria Math" panose="02040503050406030204" pitchFamily="18" charset="0"/>
                      </a:rPr>
                      <m:t>Q</m:t>
                    </m:r>
                    <m:r>
                      <a:rPr lang="pt-BR" sz="2000" i="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i="0">
                            <a:solidFill>
                              <a:srgbClr val="FF0000"/>
                            </a:solidFill>
                            <a:latin typeface="Cambria Math" panose="02040503050406030204" pitchFamily="18" charset="0"/>
                          </a:rPr>
                          <m:t>I</m:t>
                        </m:r>
                      </m:e>
                      <m:sub>
                        <m:r>
                          <m:rPr>
                            <m:sty m:val="p"/>
                          </m:rPr>
                          <a:rPr lang="pt-BR" sz="2000" i="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m:t>
                                </m:r>
                                <m:r>
                                  <a:rPr lang="pt-BR" sz="2000" b="0" i="1" baseline="-25000" smtClean="0">
                                    <a:solidFill>
                                      <a:srgbClr val="FF0000"/>
                                    </a:solidFill>
                                    <a:latin typeface="Cambria Math" panose="02040503050406030204" pitchFamily="18" charset="0"/>
                                  </a:rPr>
                                  <m:t>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068244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a:solidFill>
                          <a:srgbClr val="FF0000"/>
                        </a:solidFill>
                        <a:latin typeface="Cambria Math" panose="02040503050406030204" pitchFamily="18" charset="0"/>
                      </a:rPr>
                      <m:t>I</m:t>
                    </m:r>
                    <m:r>
                      <m:rPr>
                        <m:sty m:val="p"/>
                      </m:rPr>
                      <a:rPr lang="pt-BR" sz="2000" baseline="-25000">
                        <a:solidFill>
                          <a:srgbClr val="FF0000"/>
                        </a:solidFill>
                        <a:latin typeface="Cambria Math" panose="02040503050406030204" pitchFamily="18" charset="0"/>
                      </a:rPr>
                      <m:t>DQ</m:t>
                    </m:r>
                    <m:r>
                      <a:rPr lang="pt-BR" sz="200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a:solidFill>
                              <a:srgbClr val="FF0000"/>
                            </a:solidFill>
                            <a:latin typeface="Cambria Math" panose="02040503050406030204" pitchFamily="18" charset="0"/>
                          </a:rPr>
                          <m:t>I</m:t>
                        </m:r>
                      </m:e>
                      <m:sub>
                        <m:r>
                          <m:rPr>
                            <m:sty m:val="p"/>
                          </m:rPr>
                          <a:rPr lang="pt-BR" sz="200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m:rPr>
                          <m:sty m:val="p"/>
                        </m:rPr>
                        <a:rPr lang="pt-BR" sz="2000" smtClean="0">
                          <a:solidFill>
                            <a:srgbClr val="FF0000"/>
                          </a:solidFill>
                          <a:latin typeface="Cambria Math" panose="02040503050406030204" pitchFamily="18" charset="0"/>
                        </a:rPr>
                        <m:t>c</m:t>
                      </m:r>
                      <m:r>
                        <a:rPr lang="pt-BR" sz="2000" smtClean="0">
                          <a:solidFill>
                            <a:srgbClr val="FF0000"/>
                          </a:solidFill>
                          <a:latin typeface="Cambria Math" panose="02040503050406030204" pitchFamily="18" charset="0"/>
                        </a:rPr>
                        <m:t>)</m:t>
                      </m:r>
                      <m:r>
                        <a:rPr lang="pt-BR" sz="2000" b="0" i="1"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𝐷𝑆</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𝐷𝐷</m:t>
                          </m:r>
                        </m:sub>
                      </m:sSub>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𝐼</m:t>
                          </m:r>
                        </m:e>
                        <m:sub>
                          <m:r>
                            <a:rPr lang="pt-BR" sz="2000" i="1">
                              <a:solidFill>
                                <a:srgbClr val="FF0000"/>
                              </a:solidFill>
                              <a:latin typeface="Cambria Math" panose="02040503050406030204" pitchFamily="18" charset="0"/>
                            </a:rPr>
                            <m:t>𝐷</m:t>
                          </m:r>
                        </m:sub>
                      </m:sSub>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𝑅</m:t>
                          </m:r>
                        </m:e>
                        <m:sub>
                          <m:r>
                            <a:rPr lang="pt-BR" sz="2000" i="1">
                              <a:solidFill>
                                <a:srgbClr val="FF0000"/>
                              </a:solidFill>
                              <a:latin typeface="Cambria Math" panose="02040503050406030204" pitchFamily="18" charset="0"/>
                            </a:rPr>
                            <m:t>𝐷</m:t>
                          </m:r>
                        </m:sub>
                      </m:sSub>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5,625</m:t>
                          </m:r>
                          <m:r>
                            <a:rPr lang="pt-BR" sz="2000" i="1">
                              <a:solidFill>
                                <a:srgbClr val="FF0000"/>
                              </a:solidFill>
                              <a:latin typeface="Cambria Math" panose="02040503050406030204" pitchFamily="18" charset="0"/>
                            </a:rPr>
                            <m:t>𝑚𝐴</m:t>
                          </m:r>
                        </m:e>
                      </m:d>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2</m:t>
                          </m:r>
                          <m:r>
                            <a:rPr lang="pt-BR" sz="2000" i="1">
                              <a:solidFill>
                                <a:srgbClr val="FF0000"/>
                              </a:solidFill>
                              <a:latin typeface="Cambria Math" panose="02040503050406030204" pitchFamily="18" charset="0"/>
                            </a:rPr>
                            <m:t>𝑘</m:t>
                          </m:r>
                          <m:r>
                            <a:rPr lang="pt-BR" sz="2000" i="1">
                              <a:solidFill>
                                <a:srgbClr val="FF0000"/>
                              </a:solidFill>
                              <a:latin typeface="Cambria Math" panose="02040503050406030204" pitchFamily="18" charset="0"/>
                            </a:rPr>
                            <m:t>𝛺</m:t>
                          </m:r>
                        </m:e>
                      </m:d>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−11,25</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𝟒</m:t>
                      </m:r>
                      <m:r>
                        <a:rPr lang="pt-BR" sz="2000" b="1"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𝟕𝟓</m:t>
                      </m:r>
                      <m:r>
                        <a:rPr lang="pt-BR" sz="2000" b="1" i="1">
                          <a:solidFill>
                            <a:srgbClr val="FF0000"/>
                          </a:solidFill>
                          <a:latin typeface="Cambria Math" panose="02040503050406030204" pitchFamily="18" charset="0"/>
                        </a:rPr>
                        <m:t>𝑽</m:t>
                      </m:r>
                    </m:oMath>
                  </m:oMathPara>
                </a14:m>
                <a:endParaRPr lang="pt-BR" sz="2000" b="1" dirty="0">
                  <a:solidFill>
                    <a:srgbClr val="FF0000"/>
                  </a:solidFill>
                </a:endParaRPr>
              </a:p>
              <a:p>
                <a:pPr marL="0" indent="0">
                  <a:lnSpc>
                    <a:spcPct val="150000"/>
                  </a:lnSpc>
                  <a:buNone/>
                </a:pPr>
                <a:endParaRPr lang="pt-BR" sz="2000"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35942324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i="0"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a:solidFill>
                          <a:srgbClr val="FF0000"/>
                        </a:solidFill>
                        <a:latin typeface="Cambria Math" panose="02040503050406030204" pitchFamily="18" charset="0"/>
                      </a:rPr>
                      <m:t>I</m:t>
                    </m:r>
                    <m:r>
                      <m:rPr>
                        <m:sty m:val="p"/>
                      </m:rPr>
                      <a:rPr lang="pt-BR" sz="2000" baseline="-25000">
                        <a:solidFill>
                          <a:srgbClr val="FF0000"/>
                        </a:solidFill>
                        <a:latin typeface="Cambria Math" panose="02040503050406030204" pitchFamily="18" charset="0"/>
                      </a:rPr>
                      <m:t>DQ</m:t>
                    </m:r>
                    <m:r>
                      <a:rPr lang="pt-BR" sz="200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a:solidFill>
                              <a:srgbClr val="FF0000"/>
                            </a:solidFill>
                            <a:latin typeface="Cambria Math" panose="02040503050406030204" pitchFamily="18" charset="0"/>
                          </a:rPr>
                          <m:t>I</m:t>
                        </m:r>
                      </m:e>
                      <m:sub>
                        <m:r>
                          <m:rPr>
                            <m:sty m:val="p"/>
                          </m:rPr>
                          <a:rPr lang="pt-BR" sz="200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m:rPr>
                          <m:sty m:val="p"/>
                        </m:rPr>
                        <a:rPr lang="pt-BR" sz="2000" b="0" i="0" smtClean="0">
                          <a:solidFill>
                            <a:srgbClr val="FF0000"/>
                          </a:solidFill>
                          <a:latin typeface="Cambria Math" panose="02040503050406030204" pitchFamily="18" charset="0"/>
                        </a:rPr>
                        <m:t>c</m:t>
                      </m:r>
                      <m:r>
                        <a:rPr lang="pt-BR" sz="2000" b="0" i="0" smtClean="0">
                          <a:solidFill>
                            <a:srgbClr val="FF0000"/>
                          </a:solidFill>
                          <a:latin typeface="Cambria Math" panose="02040503050406030204" pitchFamily="18" charset="0"/>
                        </a:rPr>
                        <m:t>)</m:t>
                      </m:r>
                      <m:r>
                        <a:rPr lang="pt-BR" sz="2000" b="0" i="1"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𝐷𝑆</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𝐷𝐷</m:t>
                          </m:r>
                        </m:sub>
                      </m:sSub>
                      <m:r>
                        <a:rPr lang="pt-BR" sz="2000" b="0" i="1" smtClean="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𝐼</m:t>
                          </m:r>
                        </m:e>
                        <m:sub>
                          <m:r>
                            <a:rPr lang="pt-BR" sz="2000" i="1">
                              <a:solidFill>
                                <a:srgbClr val="FF0000"/>
                              </a:solidFill>
                              <a:latin typeface="Cambria Math" panose="02040503050406030204" pitchFamily="18" charset="0"/>
                            </a:rPr>
                            <m:t>𝐷</m:t>
                          </m:r>
                        </m:sub>
                      </m:sSub>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𝑅</m:t>
                          </m:r>
                        </m:e>
                        <m:sub>
                          <m:r>
                            <a:rPr lang="pt-BR" sz="2000" i="1">
                              <a:solidFill>
                                <a:srgbClr val="FF0000"/>
                              </a:solidFill>
                              <a:latin typeface="Cambria Math" panose="02040503050406030204" pitchFamily="18" charset="0"/>
                            </a:rPr>
                            <m:t>𝐷</m:t>
                          </m:r>
                        </m:sub>
                      </m:sSub>
                      <m:r>
                        <a:rPr lang="pt-BR" sz="2000" b="0" i="1" smtClean="0">
                          <a:solidFill>
                            <a:srgbClr val="FF0000"/>
                          </a:solidFill>
                          <a:latin typeface="Cambria Math" panose="02040503050406030204" pitchFamily="18" charset="0"/>
                        </a:rPr>
                        <m:t>=16</m:t>
                      </m:r>
                      <m:r>
                        <a:rPr lang="pt-BR" sz="2000" b="0" i="1" smtClean="0">
                          <a:solidFill>
                            <a:srgbClr val="FF0000"/>
                          </a:solidFill>
                          <a:latin typeface="Cambria Math" panose="02040503050406030204" pitchFamily="18" charset="0"/>
                        </a:rPr>
                        <m:t>𝑉</m:t>
                      </m:r>
                      <m:r>
                        <a:rPr lang="pt-BR" sz="2000" b="0" i="1" smtClean="0">
                          <a:solidFill>
                            <a:srgbClr val="FF0000"/>
                          </a:solidFill>
                          <a:latin typeface="Cambria Math" panose="02040503050406030204" pitchFamily="18" charset="0"/>
                        </a:rPr>
                        <m:t>−</m:t>
                      </m:r>
                      <m:d>
                        <m:dPr>
                          <m:ctrlPr>
                            <a:rPr lang="pt-BR" sz="2000" b="0" i="1" smtClean="0">
                              <a:solidFill>
                                <a:srgbClr val="FF0000"/>
                              </a:solidFill>
                              <a:latin typeface="Cambria Math" panose="02040503050406030204" pitchFamily="18" charset="0"/>
                            </a:rPr>
                          </m:ctrlPr>
                        </m:dPr>
                        <m:e>
                          <m:r>
                            <a:rPr lang="pt-BR" sz="2000" b="0" i="1" smtClean="0">
                              <a:solidFill>
                                <a:srgbClr val="FF0000"/>
                              </a:solidFill>
                              <a:latin typeface="Cambria Math" panose="02040503050406030204" pitchFamily="18" charset="0"/>
                            </a:rPr>
                            <m:t>5,625</m:t>
                          </m:r>
                          <m:r>
                            <a:rPr lang="pt-BR" sz="2000" b="0" i="1" smtClean="0">
                              <a:solidFill>
                                <a:srgbClr val="FF0000"/>
                              </a:solidFill>
                              <a:latin typeface="Cambria Math" panose="02040503050406030204" pitchFamily="18" charset="0"/>
                            </a:rPr>
                            <m:t>𝑚𝐴</m:t>
                          </m:r>
                        </m:e>
                      </m:d>
                      <m:d>
                        <m:dPr>
                          <m:ctrlPr>
                            <a:rPr lang="pt-BR" sz="2000" b="0" i="1" smtClean="0">
                              <a:solidFill>
                                <a:srgbClr val="FF0000"/>
                              </a:solidFill>
                              <a:latin typeface="Cambria Math" panose="02040503050406030204" pitchFamily="18" charset="0"/>
                            </a:rPr>
                          </m:ctrlPr>
                        </m:dPr>
                        <m:e>
                          <m:r>
                            <a:rPr lang="pt-BR" sz="2000" b="0" i="1" smtClean="0">
                              <a:solidFill>
                                <a:srgbClr val="FF0000"/>
                              </a:solidFill>
                              <a:latin typeface="Cambria Math" panose="02040503050406030204" pitchFamily="18" charset="0"/>
                            </a:rPr>
                            <m:t>2</m:t>
                          </m:r>
                          <m:r>
                            <a:rPr lang="pt-BR" sz="2000" b="0" i="1" smtClean="0">
                              <a:solidFill>
                                <a:srgbClr val="FF0000"/>
                              </a:solidFill>
                              <a:latin typeface="Cambria Math" panose="02040503050406030204" pitchFamily="18" charset="0"/>
                            </a:rPr>
                            <m:t>𝑘</m:t>
                          </m:r>
                          <m:r>
                            <a:rPr lang="pt-BR" sz="2000" b="0" i="1" smtClean="0">
                              <a:solidFill>
                                <a:srgbClr val="FF0000"/>
                              </a:solidFill>
                              <a:latin typeface="Cambria Math" panose="02040503050406030204" pitchFamily="18" charset="0"/>
                            </a:rPr>
                            <m:t>𝛺</m:t>
                          </m:r>
                        </m:e>
                      </m:d>
                      <m:r>
                        <a:rPr lang="pt-BR" sz="2000" b="0" i="1" smtClean="0">
                          <a:solidFill>
                            <a:srgbClr val="FF0000"/>
                          </a:solidFill>
                          <a:latin typeface="Cambria Math" panose="02040503050406030204" pitchFamily="18" charset="0"/>
                        </a:rPr>
                        <m:t>=16</m:t>
                      </m:r>
                      <m:r>
                        <a:rPr lang="pt-BR" sz="2000" b="0" i="1" smtClean="0">
                          <a:solidFill>
                            <a:srgbClr val="FF0000"/>
                          </a:solidFill>
                          <a:latin typeface="Cambria Math" panose="02040503050406030204" pitchFamily="18" charset="0"/>
                        </a:rPr>
                        <m:t>𝑉</m:t>
                      </m:r>
                      <m:r>
                        <a:rPr lang="pt-BR" sz="2000" b="0" i="1" smtClean="0">
                          <a:solidFill>
                            <a:srgbClr val="FF0000"/>
                          </a:solidFill>
                          <a:latin typeface="Cambria Math" panose="02040503050406030204" pitchFamily="18" charset="0"/>
                        </a:rPr>
                        <m:t>−11,25</m:t>
                      </m:r>
                      <m:r>
                        <a:rPr lang="pt-BR" sz="2000" b="0" i="1" smtClean="0">
                          <a:solidFill>
                            <a:srgbClr val="FF0000"/>
                          </a:solidFill>
                          <a:latin typeface="Cambria Math" panose="02040503050406030204" pitchFamily="18" charset="0"/>
                        </a:rPr>
                        <m:t>𝑉</m:t>
                      </m:r>
                      <m:r>
                        <a:rPr lang="pt-BR" sz="2000" b="0"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𝟒</m:t>
                      </m:r>
                      <m:r>
                        <a:rPr lang="pt-BR" sz="2000" b="1"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𝟕𝟓</m:t>
                      </m:r>
                      <m:r>
                        <a:rPr lang="pt-BR" sz="2000" b="1" i="1" smtClean="0">
                          <a:solidFill>
                            <a:srgbClr val="FF0000"/>
                          </a:solidFill>
                          <a:latin typeface="Cambria Math" panose="02040503050406030204" pitchFamily="18" charset="0"/>
                        </a:rPr>
                        <m:t>𝑽</m:t>
                      </m:r>
                    </m:oMath>
                  </m:oMathPara>
                </a14:m>
                <a:endParaRPr lang="pt-BR" sz="2000" b="1" dirty="0">
                  <a:solidFill>
                    <a:srgbClr val="FF0000"/>
                  </a:solidFill>
                </a:endParaRPr>
              </a:p>
              <a:p>
                <a:pPr marL="0" indent="0">
                  <a:lnSpc>
                    <a:spcPct val="150000"/>
                  </a:lnSpc>
                  <a:buNone/>
                </a:pPr>
                <a:r>
                  <a:rPr lang="pt-BR" sz="2000" dirty="0">
                    <a:solidFill>
                      <a:srgbClr val="FF0000"/>
                    </a:solidFill>
                  </a:rPr>
                  <a:t>d)     </a:t>
                </a:r>
                <a14:m>
                  <m:oMath xmlns:m="http://schemas.openxmlformats.org/officeDocument/2006/math">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𝐷𝑆</m:t>
                        </m:r>
                      </m:sub>
                    </m:sSub>
                    <m:r>
                      <a:rPr lang="pt-BR" sz="2000" i="1">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𝟒</m:t>
                    </m:r>
                    <m:r>
                      <a:rPr lang="pt-BR" sz="2000" b="1"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𝟕𝟓</m:t>
                    </m:r>
                    <m:r>
                      <a:rPr lang="pt-BR" sz="2000" b="1" i="1" smtClean="0">
                        <a:solidFill>
                          <a:srgbClr val="FF0000"/>
                        </a:solidFill>
                        <a:latin typeface="Cambria Math" panose="02040503050406030204" pitchFamily="18" charset="0"/>
                      </a:rPr>
                      <m:t>𝑽</m:t>
                    </m:r>
                  </m:oMath>
                </a14:m>
                <a:endParaRPr lang="pt-BR" sz="2000" b="1" dirty="0">
                  <a:solidFill>
                    <a:srgbClr val="FF0000"/>
                  </a:solidFill>
                </a:endParaRPr>
              </a:p>
              <a:p>
                <a:endParaRPr lang="pt-BR" sz="2000"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4827359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a:solidFill>
                          <a:srgbClr val="FF0000"/>
                        </a:solidFill>
                        <a:latin typeface="Cambria Math" panose="02040503050406030204" pitchFamily="18" charset="0"/>
                      </a:rPr>
                      <m:t>I</m:t>
                    </m:r>
                    <m:r>
                      <m:rPr>
                        <m:sty m:val="p"/>
                      </m:rPr>
                      <a:rPr lang="pt-BR" sz="2000" baseline="-25000">
                        <a:solidFill>
                          <a:srgbClr val="FF0000"/>
                        </a:solidFill>
                        <a:latin typeface="Cambria Math" panose="02040503050406030204" pitchFamily="18" charset="0"/>
                      </a:rPr>
                      <m:t>DQ</m:t>
                    </m:r>
                    <m:r>
                      <a:rPr lang="pt-BR" sz="200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a:solidFill>
                              <a:srgbClr val="FF0000"/>
                            </a:solidFill>
                            <a:latin typeface="Cambria Math" panose="02040503050406030204" pitchFamily="18" charset="0"/>
                          </a:rPr>
                          <m:t>I</m:t>
                        </m:r>
                      </m:e>
                      <m:sub>
                        <m:r>
                          <m:rPr>
                            <m:sty m:val="p"/>
                          </m:rPr>
                          <a:rPr lang="pt-BR" sz="200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m:rPr>
                          <m:sty m:val="p"/>
                        </m:rPr>
                        <a:rPr lang="pt-BR" sz="2000">
                          <a:solidFill>
                            <a:srgbClr val="FF0000"/>
                          </a:solidFill>
                          <a:latin typeface="Cambria Math" panose="02040503050406030204" pitchFamily="18" charset="0"/>
                        </a:rPr>
                        <m:t>c</m:t>
                      </m:r>
                      <m:r>
                        <a:rPr lang="pt-BR" sz="2000">
                          <a:solidFill>
                            <a:srgbClr val="FF0000"/>
                          </a:solidFill>
                          <a:latin typeface="Cambria Math" panose="02040503050406030204" pitchFamily="18" charset="0"/>
                        </a:rPr>
                        <m:t>)</m:t>
                      </m:r>
                      <m:r>
                        <a:rPr lang="pt-BR" sz="2000" i="1">
                          <a:solidFill>
                            <a:srgbClr val="FF0000"/>
                          </a:solidFill>
                          <a:latin typeface="Cambria Math" panose="02040503050406030204" pitchFamily="18" charset="0"/>
                        </a:rPr>
                        <m:t>     </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𝐷𝑆</m:t>
                          </m:r>
                        </m:sub>
                      </m:sSub>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𝑉</m:t>
                          </m:r>
                        </m:e>
                        <m:sub>
                          <m:r>
                            <a:rPr lang="pt-BR" sz="2000" i="1">
                              <a:solidFill>
                                <a:srgbClr val="FF0000"/>
                              </a:solidFill>
                              <a:latin typeface="Cambria Math" panose="02040503050406030204" pitchFamily="18" charset="0"/>
                            </a:rPr>
                            <m:t>𝐷𝐷</m:t>
                          </m:r>
                        </m:sub>
                      </m:sSub>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𝐼</m:t>
                          </m:r>
                        </m:e>
                        <m:sub>
                          <m:r>
                            <a:rPr lang="pt-BR" sz="2000" i="1">
                              <a:solidFill>
                                <a:srgbClr val="FF0000"/>
                              </a:solidFill>
                              <a:latin typeface="Cambria Math" panose="02040503050406030204" pitchFamily="18" charset="0"/>
                            </a:rPr>
                            <m:t>𝐷</m:t>
                          </m:r>
                        </m:sub>
                      </m:sSub>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𝑅</m:t>
                          </m:r>
                        </m:e>
                        <m:sub>
                          <m:r>
                            <a:rPr lang="pt-BR" sz="2000" i="1">
                              <a:solidFill>
                                <a:srgbClr val="FF0000"/>
                              </a:solidFill>
                              <a:latin typeface="Cambria Math" panose="02040503050406030204" pitchFamily="18" charset="0"/>
                            </a:rPr>
                            <m:t>𝐷</m:t>
                          </m:r>
                        </m:sub>
                      </m:sSub>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5,625</m:t>
                          </m:r>
                          <m:r>
                            <a:rPr lang="pt-BR" sz="2000" i="1">
                              <a:solidFill>
                                <a:srgbClr val="FF0000"/>
                              </a:solidFill>
                              <a:latin typeface="Cambria Math" panose="02040503050406030204" pitchFamily="18" charset="0"/>
                            </a:rPr>
                            <m:t>𝑚𝐴</m:t>
                          </m:r>
                        </m:e>
                      </m:d>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2</m:t>
                          </m:r>
                          <m:r>
                            <a:rPr lang="pt-BR" sz="2000" i="1">
                              <a:solidFill>
                                <a:srgbClr val="FF0000"/>
                              </a:solidFill>
                              <a:latin typeface="Cambria Math" panose="02040503050406030204" pitchFamily="18" charset="0"/>
                            </a:rPr>
                            <m:t>𝑘</m:t>
                          </m:r>
                          <m:r>
                            <a:rPr lang="pt-BR" sz="2000" i="1">
                              <a:solidFill>
                                <a:srgbClr val="FF0000"/>
                              </a:solidFill>
                              <a:latin typeface="Cambria Math" panose="02040503050406030204" pitchFamily="18" charset="0"/>
                            </a:rPr>
                            <m:t>𝛺</m:t>
                          </m:r>
                        </m:e>
                      </m:d>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−11,25</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𝟒</m:t>
                      </m:r>
                      <m:r>
                        <a:rPr lang="pt-BR" sz="2000" b="1"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𝟕𝟓</m:t>
                      </m:r>
                      <m:r>
                        <a:rPr lang="pt-BR" sz="2000" b="1" i="1">
                          <a:solidFill>
                            <a:srgbClr val="FF0000"/>
                          </a:solidFill>
                          <a:latin typeface="Cambria Math" panose="02040503050406030204" pitchFamily="18" charset="0"/>
                        </a:rPr>
                        <m:t>𝑽</m:t>
                      </m:r>
                    </m:oMath>
                  </m:oMathPara>
                </a14:m>
                <a:endParaRPr lang="pt-BR" sz="2000" b="1" dirty="0">
                  <a:solidFill>
                    <a:srgbClr val="FF0000"/>
                  </a:solidFill>
                </a:endParaRPr>
              </a:p>
              <a:p>
                <a:pPr marL="0" indent="0">
                  <a:lnSpc>
                    <a:spcPct val="150000"/>
                  </a:lnSpc>
                  <a:buNone/>
                </a:pPr>
                <a:r>
                  <a:rPr lang="pt-BR" sz="2000" dirty="0">
                    <a:solidFill>
                      <a:srgbClr val="FF0000"/>
                    </a:solidFill>
                  </a:rPr>
                  <a:t>d)</a:t>
                </a:r>
                <a14:m>
                  <m:oMath xmlns:m="http://schemas.openxmlformats.org/officeDocument/2006/math">
                    <m:r>
                      <a:rPr lang="pt-BR" sz="2000" b="0" i="0"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m:t>
                    </m:r>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𝑉</m:t>
                        </m:r>
                      </m:e>
                      <m:sub>
                        <m:r>
                          <a:rPr lang="pt-BR" sz="2000" i="1">
                            <a:solidFill>
                              <a:srgbClr val="FF0000"/>
                            </a:solidFill>
                            <a:latin typeface="Cambria Math" panose="02040503050406030204" pitchFamily="18" charset="0"/>
                          </a:rPr>
                          <m:t>𝐷𝑆</m:t>
                        </m:r>
                      </m:sub>
                    </m:sSub>
                    <m:r>
                      <a:rPr lang="pt-BR" sz="2000"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𝟒</m:t>
                    </m:r>
                    <m:r>
                      <a:rPr lang="pt-BR" sz="2000" b="1"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𝟕𝟓</m:t>
                    </m:r>
                    <m:r>
                      <a:rPr lang="pt-BR" sz="2000" b="1" i="1">
                        <a:solidFill>
                          <a:srgbClr val="FF0000"/>
                        </a:solidFill>
                        <a:latin typeface="Cambria Math" panose="02040503050406030204" pitchFamily="18" charset="0"/>
                      </a:rPr>
                      <m:t>𝑽</m:t>
                    </m:r>
                  </m:oMath>
                </a14:m>
                <a:endParaRPr lang="pt-BR" sz="2000" b="1"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sz="2000" b="0" i="1" smtClean="0">
                          <a:solidFill>
                            <a:srgbClr val="FF0000"/>
                          </a:solidFill>
                          <a:latin typeface="Cambria Math" panose="02040503050406030204" pitchFamily="18" charset="0"/>
                        </a:rPr>
                        <m:t>𝑒</m:t>
                      </m:r>
                      <m:r>
                        <a:rPr lang="pt-BR" sz="2000" b="0" i="1"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b="0" i="1" baseline="-25000" smtClean="0">
                          <a:solidFill>
                            <a:srgbClr val="FF0000"/>
                          </a:solidFill>
                          <a:latin typeface="Cambria Math" panose="02040503050406030204" pitchFamily="18" charset="0"/>
                        </a:rPr>
                        <m:t>𝐺</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𝐺𝑆</m:t>
                          </m:r>
                        </m:sub>
                      </m:sSub>
                      <m:r>
                        <a:rPr lang="pt-BR" sz="2000" i="1">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𝟐</m:t>
                      </m:r>
                      <m:r>
                        <a:rPr lang="pt-BR" sz="2000" b="1" i="1" smtClean="0">
                          <a:solidFill>
                            <a:srgbClr val="FF0000"/>
                          </a:solidFill>
                          <a:latin typeface="Cambria Math" panose="02040503050406030204" pitchFamily="18" charset="0"/>
                        </a:rPr>
                        <m:t>𝑽</m:t>
                      </m:r>
                    </m:oMath>
                  </m:oMathPara>
                </a14:m>
                <a:endParaRPr lang="pt-BR" sz="2000" b="1" dirty="0">
                  <a:solidFill>
                    <a:srgbClr val="FF0000"/>
                  </a:solidFill>
                </a:endParaRP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21491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ítulo 1"/>
          <p:cNvSpPr>
            <a:spLocks noGrp="1"/>
          </p:cNvSpPr>
          <p:nvPr>
            <p:ph type="title"/>
          </p:nvPr>
        </p:nvSpPr>
        <p:spPr/>
        <p:txBody>
          <a:bodyPr>
            <a:normAutofit/>
          </a:bodyPr>
          <a:lstStyle/>
          <a:p>
            <a:pPr eaLnBrk="1" hangingPunct="1"/>
            <a:r>
              <a:rPr lang="pt-BR" altLang="pt-BR" dirty="0"/>
              <a:t>Etapas de Tratamento de Grandezas Físicas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520" y="1994053"/>
            <a:ext cx="8860637" cy="299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tângulo de cantos arredondados 6"/>
          <p:cNvSpPr/>
          <p:nvPr/>
        </p:nvSpPr>
        <p:spPr>
          <a:xfrm>
            <a:off x="4914900" y="2102571"/>
            <a:ext cx="1664803" cy="1213139"/>
          </a:xfrm>
          <a:prstGeom prst="roundRect">
            <a:avLst/>
          </a:prstGeom>
          <a:solidFill>
            <a:schemeClr val="accent2">
              <a:lumMod val="60000"/>
              <a:lumOff val="4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 name="CaixaDeTexto 4"/>
          <p:cNvSpPr txBox="1"/>
          <p:nvPr/>
        </p:nvSpPr>
        <p:spPr>
          <a:xfrm>
            <a:off x="9486900" y="6488668"/>
            <a:ext cx="2671372" cy="369332"/>
          </a:xfrm>
          <a:prstGeom prst="rect">
            <a:avLst/>
          </a:prstGeom>
          <a:noFill/>
        </p:spPr>
        <p:txBody>
          <a:bodyPr wrap="none" rtlCol="0">
            <a:spAutoFit/>
          </a:bodyPr>
          <a:lstStyle/>
          <a:p>
            <a:r>
              <a:rPr lang="pt-BR" dirty="0"/>
              <a:t>Fonte: Wanderley Cardoso</a:t>
            </a:r>
          </a:p>
        </p:txBody>
      </p:sp>
      <p:sp>
        <p:nvSpPr>
          <p:cNvPr id="8" name="Retângulo de cantos arredondados 6">
            <a:extLst>
              <a:ext uri="{FF2B5EF4-FFF2-40B4-BE49-F238E27FC236}">
                <a16:creationId xmlns:a16="http://schemas.microsoft.com/office/drawing/2014/main" id="{B594A458-25AD-4A7F-8B88-9E522FE01915}"/>
              </a:ext>
            </a:extLst>
          </p:cNvPr>
          <p:cNvSpPr/>
          <p:nvPr/>
        </p:nvSpPr>
        <p:spPr>
          <a:xfrm>
            <a:off x="5308600" y="3706086"/>
            <a:ext cx="1572588" cy="1213139"/>
          </a:xfrm>
          <a:prstGeom prst="roundRect">
            <a:avLst/>
          </a:prstGeom>
          <a:solidFill>
            <a:schemeClr val="accent2">
              <a:lumMod val="60000"/>
              <a:lumOff val="4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42006869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pic>
        <p:nvPicPr>
          <p:cNvPr id="8" name="Picture 7">
            <a:extLst>
              <a:ext uri="{FF2B5EF4-FFF2-40B4-BE49-F238E27FC236}">
                <a16:creationId xmlns:a16="http://schemas.microsoft.com/office/drawing/2014/main" id="{362969E8-FB04-45A3-8DE8-C5F4B067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81112"/>
            <a:ext cx="4297217" cy="392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5522843" cy="5032375"/>
          </a:xfrm>
        </p:spPr>
        <p:txBody>
          <a:bodyPr>
            <a:normAutofit/>
          </a:bodyPr>
          <a:lstStyle/>
          <a:p>
            <a:r>
              <a:rPr lang="pt-BR" sz="2400" dirty="0">
                <a:solidFill>
                  <a:srgbClr val="FF0000"/>
                </a:solidFill>
              </a:rPr>
              <a:t>R: </a:t>
            </a:r>
            <a:r>
              <a:rPr lang="pt-BR" sz="2400" u="sng" dirty="0">
                <a:solidFill>
                  <a:srgbClr val="FF0000"/>
                </a:solidFill>
              </a:rPr>
              <a:t>Método gráfico</a:t>
            </a:r>
          </a:p>
          <a:p>
            <a:endParaRPr lang="pt-BR" baseline="-25000" dirty="0"/>
          </a:p>
        </p:txBody>
      </p:sp>
    </p:spTree>
    <p:extLst>
      <p:ext uri="{BB962C8B-B14F-4D97-AF65-F5344CB8AC3E}">
        <p14:creationId xmlns:p14="http://schemas.microsoft.com/office/powerpoint/2010/main" val="3045315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pic>
        <p:nvPicPr>
          <p:cNvPr id="8" name="Picture 7">
            <a:extLst>
              <a:ext uri="{FF2B5EF4-FFF2-40B4-BE49-F238E27FC236}">
                <a16:creationId xmlns:a16="http://schemas.microsoft.com/office/drawing/2014/main" id="{362969E8-FB04-45A3-8DE8-C5F4B067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81112"/>
            <a:ext cx="4297217" cy="392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5522843" cy="5032375"/>
              </a:xfrm>
            </p:spPr>
            <p:txBody>
              <a:bodyPr>
                <a:normAutofit fontScale="92500" lnSpcReduction="20000"/>
              </a:bodyPr>
              <a:lstStyle/>
              <a:p>
                <a:r>
                  <a:rPr lang="pt-BR" dirty="0">
                    <a:solidFill>
                      <a:srgbClr val="FF0000"/>
                    </a:solidFill>
                  </a:rPr>
                  <a:t>R: </a:t>
                </a:r>
                <a:r>
                  <a:rPr lang="pt-BR" u="sng" dirty="0">
                    <a:solidFill>
                      <a:srgbClr val="FF0000"/>
                    </a:solidFill>
                  </a:rPr>
                  <a:t>Método gráfico</a:t>
                </a:r>
              </a:p>
              <a:p>
                <a:pPr marL="0" indent="0">
                  <a:lnSpc>
                    <a:spcPct val="150000"/>
                  </a:lnSpc>
                  <a:buNone/>
                </a:pPr>
                <a:r>
                  <a:rPr lang="pt-BR" dirty="0">
                    <a:solidFill>
                      <a:srgbClr val="FF0000"/>
                    </a:solidFill>
                  </a:rPr>
                  <a:t>a) V</a:t>
                </a:r>
                <a:r>
                  <a:rPr lang="pt-BR" baseline="-25000" dirty="0">
                    <a:solidFill>
                      <a:srgbClr val="FF0000"/>
                    </a:solidFill>
                  </a:rPr>
                  <a:t>GSQ</a:t>
                </a:r>
                <a:r>
                  <a:rPr lang="pt-BR" dirty="0">
                    <a:solidFill>
                      <a:srgbClr val="FF0000"/>
                    </a:solidFill>
                  </a:rPr>
                  <a:t>= -V</a:t>
                </a:r>
                <a:r>
                  <a:rPr lang="pt-BR" baseline="-25000" dirty="0">
                    <a:solidFill>
                      <a:srgbClr val="FF0000"/>
                    </a:solidFill>
                  </a:rPr>
                  <a:t>GG </a:t>
                </a:r>
                <a:r>
                  <a:rPr lang="pt-BR" dirty="0">
                    <a:solidFill>
                      <a:srgbClr val="FF0000"/>
                    </a:solidFill>
                  </a:rPr>
                  <a:t>= </a:t>
                </a:r>
                <a:r>
                  <a:rPr lang="pt-BR" b="1" dirty="0">
                    <a:solidFill>
                      <a:srgbClr val="FF0000"/>
                    </a:solidFill>
                  </a:rPr>
                  <a:t>-2V</a:t>
                </a:r>
              </a:p>
              <a:p>
                <a:pPr marL="0" indent="0">
                  <a:lnSpc>
                    <a:spcPct val="150000"/>
                  </a:lnSpc>
                  <a:buNone/>
                </a:pPr>
                <a:r>
                  <a:rPr lang="pt-BR" dirty="0">
                    <a:solidFill>
                      <a:srgbClr val="FF0000"/>
                    </a:solidFill>
                  </a:rPr>
                  <a:t>b) </a:t>
                </a:r>
                <a14:m>
                  <m:oMath xmlns:m="http://schemas.openxmlformats.org/officeDocument/2006/math">
                    <m:r>
                      <a:rPr lang="pt-BR" sz="2800" i="1">
                        <a:solidFill>
                          <a:srgbClr val="FF0000"/>
                        </a:solidFill>
                        <a:latin typeface="Cambria Math" panose="02040503050406030204" pitchFamily="18" charset="0"/>
                      </a:rPr>
                      <m:t>𝐼</m:t>
                    </m:r>
                    <m:r>
                      <a:rPr lang="pt-BR" sz="2800" i="1" baseline="-25000">
                        <a:solidFill>
                          <a:srgbClr val="FF0000"/>
                        </a:solidFill>
                        <a:latin typeface="Cambria Math" panose="02040503050406030204" pitchFamily="18" charset="0"/>
                      </a:rPr>
                      <m:t>𝐷𝑄</m:t>
                    </m:r>
                    <m:r>
                      <a:rPr lang="pt-BR" sz="2800" i="1">
                        <a:solidFill>
                          <a:srgbClr val="FF0000"/>
                        </a:solidFill>
                        <a:latin typeface="Cambria Math" panose="02040503050406030204" pitchFamily="18" charset="0"/>
                      </a:rPr>
                      <m:t>=</m:t>
                    </m:r>
                    <m:r>
                      <a:rPr lang="pt-BR" sz="2800" b="1">
                        <a:solidFill>
                          <a:srgbClr val="FF0000"/>
                        </a:solidFill>
                        <a:latin typeface="Cambria Math" panose="02040503050406030204" pitchFamily="18" charset="0"/>
                      </a:rPr>
                      <m:t>𝟓</m:t>
                    </m:r>
                    <m:r>
                      <a:rPr lang="pt-BR" sz="2800" b="1">
                        <a:solidFill>
                          <a:srgbClr val="FF0000"/>
                        </a:solidFill>
                        <a:latin typeface="Cambria Math" panose="02040503050406030204" pitchFamily="18" charset="0"/>
                      </a:rPr>
                      <m:t>,</m:t>
                    </m:r>
                    <m:r>
                      <a:rPr lang="pt-BR" sz="2800" b="1">
                        <a:solidFill>
                          <a:srgbClr val="FF0000"/>
                        </a:solidFill>
                        <a:latin typeface="Cambria Math" panose="02040503050406030204" pitchFamily="18" charset="0"/>
                      </a:rPr>
                      <m:t>𝟔𝐦𝐀</m:t>
                    </m:r>
                    <m:r>
                      <a:rPr lang="pt-BR" sz="2800">
                        <a:solidFill>
                          <a:srgbClr val="FF0000"/>
                        </a:solidFill>
                        <a:latin typeface="Cambria Math" panose="02040503050406030204" pitchFamily="18" charset="0"/>
                      </a:rPr>
                      <m:t> </m:t>
                    </m:r>
                  </m:oMath>
                </a14:m>
                <a:endParaRPr lang="pt-BR" sz="28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𝑐</m:t>
                      </m:r>
                      <m:r>
                        <a:rPr lang="pt-BR" b="0" i="1" smtClean="0">
                          <a:solidFill>
                            <a:srgbClr val="FF0000"/>
                          </a:solidFill>
                          <a:latin typeface="Cambria Math" panose="02040503050406030204" pitchFamily="18" charset="0"/>
                        </a:rPr>
                        <m:t>) </m:t>
                      </m:r>
                      <m:r>
                        <a:rPr lang="pt-BR" sz="2800" i="1">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𝐷𝑆</m:t>
                      </m:r>
                      <m:r>
                        <a:rPr lang="pt-BR" sz="2800" i="1">
                          <a:solidFill>
                            <a:srgbClr val="FF0000"/>
                          </a:solidFill>
                          <a:latin typeface="Cambria Math" panose="02040503050406030204" pitchFamily="18" charset="0"/>
                        </a:rPr>
                        <m:t>=</m:t>
                      </m:r>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𝐷𝐷</m:t>
                          </m:r>
                        </m:sub>
                      </m:sSub>
                      <m:r>
                        <a:rPr lang="pt-BR" sz="2800" i="1">
                          <a:solidFill>
                            <a:srgbClr val="FF0000"/>
                          </a:solidFill>
                          <a:latin typeface="Cambria Math" panose="02040503050406030204" pitchFamily="18" charset="0"/>
                        </a:rPr>
                        <m:t>−</m:t>
                      </m:r>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𝑅</m:t>
                          </m:r>
                        </m:e>
                        <m:sub>
                          <m:r>
                            <a:rPr lang="pt-BR" sz="2800"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5,6</m:t>
                          </m:r>
                          <m:r>
                            <a:rPr lang="pt-BR" b="0" i="1" smtClean="0">
                              <a:solidFill>
                                <a:srgbClr val="FF0000"/>
                              </a:solidFill>
                              <a:latin typeface="Cambria Math" panose="02040503050406030204" pitchFamily="18" charset="0"/>
                            </a:rPr>
                            <m:t>𝑚𝐴</m:t>
                          </m:r>
                        </m:e>
                      </m:d>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𝛺</m:t>
                          </m:r>
                        </m:e>
                      </m:d>
                    </m:oMath>
                    <m:oMath xmlns:m="http://schemas.openxmlformats.org/officeDocument/2006/math">
                      <m:r>
                        <a:rPr lang="pt-BR" b="0" i="1" smtClean="0">
                          <a:solidFill>
                            <a:srgbClr val="FF0000"/>
                          </a:solidFill>
                          <a:latin typeface="Cambria Math" panose="02040503050406030204" pitchFamily="18" charset="0"/>
                        </a:rPr>
                        <m:t>=16</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−11,2</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𝟖</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pPr marL="0" indent="0">
                  <a:lnSpc>
                    <a:spcPct val="150000"/>
                  </a:lnSpc>
                  <a:buNone/>
                </a:pPr>
                <a:r>
                  <a:rPr lang="pt-BR" dirty="0">
                    <a:solidFill>
                      <a:srgbClr val="FF0000"/>
                    </a:solidFill>
                  </a:rPr>
                  <a:t>d)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m:t>
                        </m:r>
                      </m:sub>
                    </m:sSub>
                    <m:r>
                      <a:rPr lang="pt-BR" i="1">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𝟖</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𝑒</m:t>
                      </m:r>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𝐺</m:t>
                      </m:r>
                      <m:r>
                        <a:rPr lang="pt-BR" i="1">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𝑓</m:t>
                      </m:r>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𝑆</m:t>
                      </m:r>
                      <m:r>
                        <a:rPr lang="pt-BR" i="1">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𝟎</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endParaRPr lang="pt-BR"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4"/>
                <a:ext cx="5522843" cy="5032375"/>
              </a:xfrm>
              <a:blipFill>
                <a:blip r:embed="rId4"/>
                <a:stretch>
                  <a:fillRect l="-1656" t="-2785"/>
                </a:stretch>
              </a:blipFill>
            </p:spPr>
            <p:txBody>
              <a:bodyPr/>
              <a:lstStyle/>
              <a:p>
                <a:r>
                  <a:rPr lang="pt-BR">
                    <a:noFill/>
                  </a:rPr>
                  <a:t> </a:t>
                </a:r>
              </a:p>
            </p:txBody>
          </p:sp>
        </mc:Fallback>
      </mc:AlternateContent>
    </p:spTree>
    <p:extLst>
      <p:ext uri="{BB962C8B-B14F-4D97-AF65-F5344CB8AC3E}">
        <p14:creationId xmlns:p14="http://schemas.microsoft.com/office/powerpoint/2010/main" val="24212815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fet</a:t>
            </a:r>
            <a:r>
              <a:rPr lang="pt-BR" sz="5400" dirty="0">
                <a:solidFill>
                  <a:schemeClr val="bg1"/>
                </a:solidFill>
              </a:rPr>
              <a:t>: </a:t>
            </a:r>
            <a:r>
              <a:rPr lang="pt-BR" sz="5400" dirty="0" err="1">
                <a:solidFill>
                  <a:schemeClr val="bg1"/>
                </a:solidFill>
              </a:rPr>
              <a:t>AUTOPolarização</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9216847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317C17-72C0-43AF-85C9-205416002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065" y="1292087"/>
            <a:ext cx="6356099" cy="5366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a:t>A configuração com autopolarização elimina a necessidade de fontes CC.</a:t>
            </a:r>
          </a:p>
          <a:p>
            <a:endParaRPr lang="pt-BR" dirty="0"/>
          </a:p>
          <a:p>
            <a:r>
              <a:rPr lang="pt-BR" dirty="0"/>
              <a:t>A tensão porta-fonte passa a ser determinada pela tensão através do resistor R</a:t>
            </a:r>
            <a:r>
              <a:rPr lang="pt-BR" baseline="-25000" dirty="0"/>
              <a:t>S</a:t>
            </a:r>
            <a:r>
              <a:rPr lang="pt-BR" dirty="0"/>
              <a:t> colocado no terminal de fonte do JFET, como mostra a figura.</a:t>
            </a:r>
          </a:p>
        </p:txBody>
      </p:sp>
      <p:sp>
        <p:nvSpPr>
          <p:cNvPr id="4" name="Footer Placeholder 3">
            <a:extLst>
              <a:ext uri="{FF2B5EF4-FFF2-40B4-BE49-F238E27FC236}">
                <a16:creationId xmlns:a16="http://schemas.microsoft.com/office/drawing/2014/main" id="{4EAE213C-AB21-475F-AE46-719D87BD6404}"/>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3339847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476F5E-2D7A-4CB1-87E6-7FDEAC16D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92"/>
          <a:stretch/>
        </p:blipFill>
        <p:spPr bwMode="auto">
          <a:xfrm>
            <a:off x="7345018" y="1280370"/>
            <a:ext cx="4462669" cy="507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EC29D225-309E-461A-ADAA-E5AB49A3BF1C}"/>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7769087" cy="5032375"/>
          </a:xfrm>
        </p:spPr>
        <p:txBody>
          <a:bodyPr>
            <a:normAutofit/>
          </a:bodyPr>
          <a:lstStyle/>
          <a:p>
            <a:r>
              <a:rPr lang="pt-BR" sz="2400" dirty="0"/>
              <a:t>Para uma análise CC, os capacitores podem ser substituídos por “circuitos abertos”, e o resistor R</a:t>
            </a:r>
            <a:r>
              <a:rPr lang="pt-BR" sz="2400" baseline="-25000" dirty="0"/>
              <a:t>G</a:t>
            </a:r>
            <a:r>
              <a:rPr lang="pt-BR" sz="2400" dirty="0"/>
              <a:t> pode ser substituído por um curto-circuito equivalente, já que I</a:t>
            </a:r>
            <a:r>
              <a:rPr lang="pt-BR" sz="2400" baseline="-25000" dirty="0"/>
              <a:t>G</a:t>
            </a:r>
            <a:r>
              <a:rPr lang="pt-BR" sz="2400" dirty="0"/>
              <a:t> = 0 </a:t>
            </a:r>
            <a:r>
              <a:rPr lang="pt-BR" sz="2400" dirty="0" err="1"/>
              <a:t>mA.</a:t>
            </a:r>
            <a:endParaRPr lang="pt-BR" sz="2400" dirty="0"/>
          </a:p>
          <a:p>
            <a:endParaRPr lang="pt-BR" sz="2400" dirty="0"/>
          </a:p>
          <a:p>
            <a:r>
              <a:rPr lang="pt-BR" sz="2400" dirty="0"/>
              <a:t>A corrente através de R</a:t>
            </a:r>
            <a:r>
              <a:rPr lang="pt-BR" sz="2400" baseline="-25000" dirty="0"/>
              <a:t>S</a:t>
            </a:r>
            <a:r>
              <a:rPr lang="pt-BR" sz="2400" dirty="0"/>
              <a:t> é a corrente de fonte I</a:t>
            </a:r>
            <a:r>
              <a:rPr lang="pt-BR" sz="2400" baseline="-25000" dirty="0"/>
              <a:t>S</a:t>
            </a:r>
            <a:r>
              <a:rPr lang="pt-BR" sz="2400" dirty="0"/>
              <a:t>. Sabendo-se que I</a:t>
            </a:r>
            <a:r>
              <a:rPr lang="pt-BR" sz="2400" baseline="-25000" dirty="0"/>
              <a:t>S</a:t>
            </a:r>
            <a:r>
              <a:rPr lang="pt-BR" sz="2400" dirty="0"/>
              <a:t> = I</a:t>
            </a:r>
            <a:r>
              <a:rPr lang="pt-BR" sz="2400" baseline="-25000" dirty="0"/>
              <a:t>D, </a:t>
            </a:r>
            <a:r>
              <a:rPr lang="pt-BR" sz="2400" dirty="0"/>
              <a:t>temos:</a:t>
            </a:r>
          </a:p>
          <a:p>
            <a:pPr marL="0" indent="0" algn="ctr">
              <a:buNone/>
            </a:pPr>
            <a:r>
              <a:rPr lang="pt-BR" sz="2400" dirty="0"/>
              <a:t>V</a:t>
            </a:r>
            <a:r>
              <a:rPr lang="pt-BR" sz="2400" baseline="-25000" dirty="0"/>
              <a:t>RS</a:t>
            </a:r>
            <a:r>
              <a:rPr lang="pt-BR" sz="2400" dirty="0"/>
              <a:t> = I</a:t>
            </a:r>
            <a:r>
              <a:rPr lang="pt-BR" sz="2400" baseline="-25000" dirty="0"/>
              <a:t>D</a:t>
            </a:r>
            <a:r>
              <a:rPr lang="pt-BR" sz="2400" dirty="0"/>
              <a:t>R</a:t>
            </a:r>
            <a:r>
              <a:rPr lang="pt-BR" sz="2400" baseline="-25000" dirty="0"/>
              <a:t>S</a:t>
            </a:r>
          </a:p>
          <a:p>
            <a:r>
              <a:rPr lang="pt-BR" sz="2400" dirty="0"/>
              <a:t>Considerando uma malha fechada, teremos:</a:t>
            </a:r>
          </a:p>
          <a:p>
            <a:pPr marL="0" indent="0" algn="ctr">
              <a:buNone/>
            </a:pPr>
            <a:r>
              <a:rPr lang="pt-BR" sz="2400" dirty="0"/>
              <a:t>-V</a:t>
            </a:r>
            <a:r>
              <a:rPr lang="pt-BR" sz="2400" baseline="-25000" dirty="0"/>
              <a:t>GS</a:t>
            </a:r>
            <a:r>
              <a:rPr lang="pt-BR" sz="2400" dirty="0"/>
              <a:t> – V</a:t>
            </a:r>
            <a:r>
              <a:rPr lang="pt-BR" sz="2400" baseline="-25000" dirty="0"/>
              <a:t>RS</a:t>
            </a:r>
            <a:r>
              <a:rPr lang="pt-BR" sz="2400" dirty="0"/>
              <a:t> = 0      =&gt;     V</a:t>
            </a:r>
            <a:r>
              <a:rPr lang="pt-BR" sz="2400" baseline="-25000" dirty="0"/>
              <a:t>GS</a:t>
            </a:r>
            <a:r>
              <a:rPr lang="pt-BR" sz="2400" dirty="0"/>
              <a:t> = - V</a:t>
            </a:r>
            <a:r>
              <a:rPr lang="pt-BR" sz="2400" baseline="-25000" dirty="0"/>
              <a:t>RS</a:t>
            </a:r>
          </a:p>
          <a:p>
            <a:pPr marL="0" indent="0" algn="ctr">
              <a:buNone/>
            </a:pPr>
            <a:r>
              <a:rPr lang="pt-BR" sz="2400" dirty="0">
                <a:solidFill>
                  <a:srgbClr val="FF0000"/>
                </a:solidFill>
              </a:rPr>
              <a:t>V</a:t>
            </a:r>
            <a:r>
              <a:rPr lang="pt-BR" sz="2400" baseline="-25000" dirty="0">
                <a:solidFill>
                  <a:srgbClr val="FF0000"/>
                </a:solidFill>
              </a:rPr>
              <a:t>GS</a:t>
            </a:r>
            <a:r>
              <a:rPr lang="pt-BR" sz="2400" dirty="0">
                <a:solidFill>
                  <a:srgbClr val="FF0000"/>
                </a:solidFill>
              </a:rPr>
              <a:t> = -I</a:t>
            </a:r>
            <a:r>
              <a:rPr lang="pt-BR" sz="2400" baseline="-25000" dirty="0">
                <a:solidFill>
                  <a:srgbClr val="FF0000"/>
                </a:solidFill>
              </a:rPr>
              <a:t>D</a:t>
            </a:r>
            <a:r>
              <a:rPr lang="pt-BR" sz="2400" dirty="0">
                <a:solidFill>
                  <a:srgbClr val="FF0000"/>
                </a:solidFill>
              </a:rPr>
              <a:t>R</a:t>
            </a:r>
            <a:r>
              <a:rPr lang="pt-BR" sz="2400" baseline="-25000" dirty="0">
                <a:solidFill>
                  <a:srgbClr val="FF0000"/>
                </a:solidFill>
              </a:rPr>
              <a:t>S</a:t>
            </a:r>
          </a:p>
        </p:txBody>
      </p:sp>
      <p:sp>
        <p:nvSpPr>
          <p:cNvPr id="4" name="Footer Placeholder 3">
            <a:extLst>
              <a:ext uri="{FF2B5EF4-FFF2-40B4-BE49-F238E27FC236}">
                <a16:creationId xmlns:a16="http://schemas.microsoft.com/office/drawing/2014/main" id="{96C57F88-5481-499B-807C-CF1A1BE1B51C}"/>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790957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476F5E-2D7A-4CB1-87E6-7FDEAC16D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92"/>
          <a:stretch/>
        </p:blipFill>
        <p:spPr bwMode="auto">
          <a:xfrm>
            <a:off x="7345018" y="1280370"/>
            <a:ext cx="4462669" cy="507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EC29D225-309E-461A-ADAA-E5AB49A3BF1C}"/>
              </a:ext>
            </a:extLst>
          </p:cNvPr>
          <p:cNvSpPr>
            <a:spLocks noGrp="1"/>
          </p:cNvSpPr>
          <p:nvPr>
            <p:ph type="title"/>
          </p:nvPr>
        </p:nvSpPr>
        <p:spPr>
          <a:xfrm>
            <a:off x="838200" y="365125"/>
            <a:ext cx="11353800" cy="1325563"/>
          </a:xfrm>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7769087" cy="5032375"/>
              </a:xfrm>
            </p:spPr>
            <p:txBody>
              <a:bodyPr>
                <a:normAutofit/>
              </a:bodyPr>
              <a:lstStyle/>
              <a:p>
                <a:r>
                  <a:rPr lang="pt-BR" sz="2400" dirty="0"/>
                  <a:t>Para obter uma </a:t>
                </a:r>
                <a:r>
                  <a:rPr lang="pt-BR" sz="2400" dirty="0">
                    <a:solidFill>
                      <a:srgbClr val="FF0000"/>
                    </a:solidFill>
                  </a:rPr>
                  <a:t>solução matemática </a:t>
                </a:r>
                <a:r>
                  <a:rPr lang="pt-BR" sz="2400" dirty="0"/>
                  <a:t>é necessário apenas substituir a equação anterior na Equação de Shockley. </a:t>
                </a:r>
              </a:p>
              <a:p>
                <a:pPr marL="0" indent="0" algn="ctr">
                  <a:buNone/>
                </a:pPr>
                <a14:m>
                  <m:oMathPara xmlns:m="http://schemas.openxmlformats.org/officeDocument/2006/math">
                    <m:oMathParaPr>
                      <m:jc m:val="center"/>
                    </m:oMathParaPr>
                    <m:oMath xmlns:m="http://schemas.openxmlformats.org/officeDocument/2006/math">
                      <m:r>
                        <m:rPr>
                          <m:sty m:val="p"/>
                        </m:rPr>
                        <a:rPr lang="pt-BR" sz="2400">
                          <a:solidFill>
                            <a:srgbClr val="FF0000"/>
                          </a:solidFill>
                          <a:latin typeface="Cambria Math" panose="02040503050406030204" pitchFamily="18" charset="0"/>
                        </a:rPr>
                        <m:t>I</m:t>
                      </m:r>
                      <m:r>
                        <m:rPr>
                          <m:sty m:val="p"/>
                        </m:rPr>
                        <a:rPr lang="pt-BR" sz="2400" baseline="-25000">
                          <a:solidFill>
                            <a:srgbClr val="FF0000"/>
                          </a:solidFill>
                          <a:latin typeface="Cambria Math" panose="02040503050406030204" pitchFamily="18" charset="0"/>
                        </a:rPr>
                        <m:t>D</m:t>
                      </m:r>
                      <m:r>
                        <a:rPr lang="pt-BR" sz="240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DSS</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m:t>
                                      </m:r>
                                    </m:sub>
                                  </m:sSub>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𝑅</m:t>
                                      </m:r>
                                    </m:e>
                                    <m:sub>
                                      <m:r>
                                        <a:rPr lang="pt-BR" sz="2400" b="0" i="1" smtClean="0">
                                          <a:solidFill>
                                            <a:srgbClr val="FF0000"/>
                                          </a:solidFill>
                                          <a:latin typeface="Cambria Math" panose="02040503050406030204" pitchFamily="18" charset="0"/>
                                        </a:rPr>
                                        <m:t>𝑆</m:t>
                                      </m:r>
                                    </m:sub>
                                  </m:sSub>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 xmlns:m="http://schemas.openxmlformats.org/officeDocument/2006/math">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r>
                                <a:rPr lang="pt-BR" sz="2400" b="0" i="1" smtClean="0">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endParaRP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4"/>
                <a:ext cx="7769087" cy="5032375"/>
              </a:xfrm>
              <a:blipFill>
                <a:blip r:embed="rId3"/>
                <a:stretch>
                  <a:fillRect l="-1020"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96C57F88-5481-499B-807C-CF1A1BE1B51C}"/>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061227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476F5E-2D7A-4CB1-87E6-7FDEAC16D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92"/>
          <a:stretch/>
        </p:blipFill>
        <p:spPr bwMode="auto">
          <a:xfrm>
            <a:off x="7345018" y="1280370"/>
            <a:ext cx="4462669" cy="507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EC29D225-309E-461A-ADAA-E5AB49A3BF1C}"/>
              </a:ext>
            </a:extLst>
          </p:cNvPr>
          <p:cNvSpPr>
            <a:spLocks noGrp="1"/>
          </p:cNvSpPr>
          <p:nvPr>
            <p:ph type="title"/>
          </p:nvPr>
        </p:nvSpPr>
        <p:spPr>
          <a:xfrm>
            <a:off x="838200" y="365125"/>
            <a:ext cx="11353800" cy="1325563"/>
          </a:xfrm>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7769087" cy="5032375"/>
              </a:xfrm>
            </p:spPr>
            <p:txBody>
              <a:bodyPr>
                <a:normAutofit/>
              </a:bodyPr>
              <a:lstStyle/>
              <a:p>
                <a:r>
                  <a:rPr lang="pt-BR" sz="2400" dirty="0"/>
                  <a:t>Para obter uma </a:t>
                </a:r>
                <a:r>
                  <a:rPr lang="pt-BR" sz="2400" dirty="0">
                    <a:solidFill>
                      <a:srgbClr val="FF0000"/>
                    </a:solidFill>
                  </a:rPr>
                  <a:t>solução matemática </a:t>
                </a:r>
                <a:r>
                  <a:rPr lang="pt-BR" sz="2400" dirty="0"/>
                  <a:t>é necessário apenas substituir a equação anterior na Equação de Shockley. </a:t>
                </a:r>
              </a:p>
              <a:p>
                <a:pPr marL="0" indent="0" algn="ctr">
                  <a:buNone/>
                </a:pPr>
                <a14:m>
                  <m:oMathPara xmlns:m="http://schemas.openxmlformats.org/officeDocument/2006/math">
                    <m:oMathParaPr>
                      <m:jc m:val="center"/>
                    </m:oMathParaPr>
                    <m:oMath xmlns:m="http://schemas.openxmlformats.org/officeDocument/2006/math">
                      <m:r>
                        <m:rPr>
                          <m:sty m:val="p"/>
                        </m:rPr>
                        <a:rPr lang="pt-BR" sz="2400">
                          <a:solidFill>
                            <a:srgbClr val="FF0000"/>
                          </a:solidFill>
                          <a:latin typeface="Cambria Math" panose="02040503050406030204" pitchFamily="18" charset="0"/>
                        </a:rPr>
                        <m:t>I</m:t>
                      </m:r>
                      <m:r>
                        <m:rPr>
                          <m:sty m:val="p"/>
                        </m:rPr>
                        <a:rPr lang="pt-BR" sz="2400" baseline="-25000">
                          <a:solidFill>
                            <a:srgbClr val="FF0000"/>
                          </a:solidFill>
                          <a:latin typeface="Cambria Math" panose="02040503050406030204" pitchFamily="18" charset="0"/>
                        </a:rPr>
                        <m:t>D</m:t>
                      </m:r>
                      <m:r>
                        <a:rPr lang="pt-BR" sz="240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DSS</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 xmlns:m="http://schemas.openxmlformats.org/officeDocument/2006/math">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r>
                                <a:rPr lang="pt-BR" sz="2400" b="0" i="1" smtClean="0">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endParaRPr>
              </a:p>
              <a:p>
                <a:r>
                  <a:rPr lang="pt-BR" sz="2400" dirty="0"/>
                  <a:t>Desenvolvendo a equação anterior chegamos a uma equação quadrática com o seguinte formato:</a:t>
                </a:r>
              </a:p>
              <a:p>
                <a:pPr marL="0" indent="0" algn="ctr">
                  <a:buNone/>
                </a:pPr>
                <a:r>
                  <a:rPr lang="pt-BR" sz="2400" dirty="0"/>
                  <a:t>I</a:t>
                </a:r>
                <a:r>
                  <a:rPr lang="pt-BR" sz="2400" baseline="30000" dirty="0"/>
                  <a:t>2</a:t>
                </a:r>
                <a:r>
                  <a:rPr lang="pt-BR" sz="2400" baseline="-25000" dirty="0"/>
                  <a:t>D</a:t>
                </a:r>
                <a:r>
                  <a:rPr lang="pt-BR" sz="2400" dirty="0"/>
                  <a:t> + K</a:t>
                </a:r>
                <a:r>
                  <a:rPr lang="pt-BR" sz="2400" baseline="-25000" dirty="0"/>
                  <a:t>1</a:t>
                </a:r>
                <a:r>
                  <a:rPr lang="pt-BR" sz="2400" dirty="0"/>
                  <a:t>I</a:t>
                </a:r>
                <a:r>
                  <a:rPr lang="pt-BR" sz="2400" baseline="-25000" dirty="0"/>
                  <a:t>D</a:t>
                </a:r>
                <a:r>
                  <a:rPr lang="pt-BR" sz="2400" dirty="0"/>
                  <a:t> + K</a:t>
                </a:r>
                <a:r>
                  <a:rPr lang="pt-BR" sz="2400" baseline="-25000" dirty="0"/>
                  <a:t>2</a:t>
                </a:r>
                <a:r>
                  <a:rPr lang="pt-BR" sz="2400" dirty="0"/>
                  <a:t> = 0</a:t>
                </a: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4"/>
                <a:ext cx="7769087" cy="5032375"/>
              </a:xfrm>
              <a:blipFill>
                <a:blip r:embed="rId3"/>
                <a:stretch>
                  <a:fillRect l="-1020"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96C57F88-5481-499B-807C-CF1A1BE1B51C}"/>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6973398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F33B95A-C876-4846-AAB0-CF4EDEBA48F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48930"/>
          <a:stretch/>
        </p:blipFill>
        <p:spPr bwMode="auto">
          <a:xfrm>
            <a:off x="6672015" y="1182757"/>
            <a:ext cx="5608885" cy="5310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305550" cy="5111888"/>
          </a:xfrm>
        </p:spPr>
        <p:txBody>
          <a:bodyPr>
            <a:normAutofit/>
          </a:bodyPr>
          <a:lstStyle/>
          <a:p>
            <a:r>
              <a:rPr lang="pt-BR" dirty="0"/>
              <a:t>Para uma </a:t>
            </a:r>
            <a:r>
              <a:rPr lang="pt-BR" dirty="0">
                <a:solidFill>
                  <a:srgbClr val="FF0000"/>
                </a:solidFill>
              </a:rPr>
              <a:t>solução gráfica </a:t>
            </a:r>
            <a:r>
              <a:rPr lang="pt-BR" dirty="0"/>
              <a:t>é necessário </a:t>
            </a:r>
            <a:r>
              <a:rPr lang="pt-BR" u="sng" dirty="0"/>
              <a:t>primeiro</a:t>
            </a:r>
            <a:r>
              <a:rPr lang="pt-BR" dirty="0"/>
              <a:t> estabelecer a curva de transferência e </a:t>
            </a:r>
            <a:r>
              <a:rPr lang="pt-BR" u="sng" dirty="0"/>
              <a:t>depois</a:t>
            </a:r>
            <a:r>
              <a:rPr lang="pt-BR" dirty="0"/>
              <a:t> realizar uma interseção com a reta de autopolarização</a:t>
            </a:r>
          </a:p>
          <a:p>
            <a:endParaRPr lang="pt-BR" dirty="0"/>
          </a:p>
          <a:p>
            <a:r>
              <a:rPr lang="pt-BR" dirty="0"/>
              <a:t>Assim sendo vamos traçar a curva de transferência. Para um valor hipotético sabemos que quando:</a:t>
            </a:r>
          </a:p>
          <a:p>
            <a:pPr marL="0" indent="0" algn="ctr">
              <a:buNone/>
            </a:pPr>
            <a:r>
              <a:rPr lang="pt-BR" dirty="0"/>
              <a:t>V</a:t>
            </a:r>
            <a:r>
              <a:rPr lang="pt-BR" baseline="-25000" dirty="0"/>
              <a:t>GS</a:t>
            </a:r>
            <a:r>
              <a:rPr lang="pt-BR" dirty="0"/>
              <a:t> = V</a:t>
            </a:r>
            <a:r>
              <a:rPr lang="pt-BR" baseline="-25000" dirty="0"/>
              <a:t>P</a:t>
            </a:r>
            <a:r>
              <a:rPr lang="pt-BR" dirty="0"/>
              <a:t>/2        =&gt;         I</a:t>
            </a:r>
            <a:r>
              <a:rPr lang="pt-BR" baseline="-25000" dirty="0"/>
              <a:t>D</a:t>
            </a:r>
            <a:r>
              <a:rPr lang="pt-BR" dirty="0"/>
              <a:t> = I</a:t>
            </a:r>
            <a:r>
              <a:rPr lang="pt-BR" baseline="-25000" dirty="0"/>
              <a:t>DSS</a:t>
            </a:r>
            <a:r>
              <a:rPr lang="pt-BR" dirty="0"/>
              <a:t>/4</a:t>
            </a:r>
          </a:p>
          <a:p>
            <a:pPr marL="0" indent="0" algn="ctr">
              <a:buNone/>
            </a:pPr>
            <a:endParaRPr lang="pt-BR" dirty="0"/>
          </a:p>
          <a:p>
            <a:pPr marL="0" indent="0">
              <a:buNone/>
            </a:pP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6319038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52D76A-A8E5-4DB6-9991-EF227481CA2A}"/>
              </a:ext>
            </a:extLst>
          </p:cNvPr>
          <p:cNvPicPr>
            <a:picLocks noChangeAspect="1"/>
          </p:cNvPicPr>
          <p:nvPr/>
        </p:nvPicPr>
        <p:blipFill>
          <a:blip r:embed="rId2"/>
          <a:stretch>
            <a:fillRect/>
          </a:stretch>
        </p:blipFill>
        <p:spPr>
          <a:xfrm>
            <a:off x="6745277" y="1181100"/>
            <a:ext cx="5459424" cy="5702300"/>
          </a:xfrm>
          <a:prstGeom prst="rect">
            <a:avLst/>
          </a:prstGeom>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565900" cy="5111888"/>
          </a:xfrm>
        </p:spPr>
        <p:txBody>
          <a:bodyPr>
            <a:normAutofit/>
          </a:bodyPr>
          <a:lstStyle/>
          <a:p>
            <a:r>
              <a:rPr lang="pt-BR" dirty="0"/>
              <a:t>Já para a segunda parte, é possível notar que a equação V</a:t>
            </a:r>
            <a:r>
              <a:rPr lang="pt-BR" baseline="-25000" dirty="0"/>
              <a:t>GS</a:t>
            </a:r>
            <a:r>
              <a:rPr lang="pt-BR" dirty="0"/>
              <a:t> = -I</a:t>
            </a:r>
            <a:r>
              <a:rPr lang="pt-BR" baseline="-25000" dirty="0"/>
              <a:t>D</a:t>
            </a:r>
            <a:r>
              <a:rPr lang="pt-BR" dirty="0"/>
              <a:t>R</a:t>
            </a:r>
            <a:r>
              <a:rPr lang="pt-BR" baseline="-25000" dirty="0"/>
              <a:t>S</a:t>
            </a:r>
            <a:r>
              <a:rPr lang="pt-BR" dirty="0"/>
              <a:t> define uma </a:t>
            </a:r>
            <a:r>
              <a:rPr lang="pt-BR" dirty="0">
                <a:solidFill>
                  <a:srgbClr val="FF0000"/>
                </a:solidFill>
              </a:rPr>
              <a:t>linha reta</a:t>
            </a:r>
            <a:r>
              <a:rPr lang="pt-BR" dirty="0"/>
              <a:t>. O objetivo então é encontrar dois pontos para traçar esta reta.</a:t>
            </a:r>
          </a:p>
          <a:p>
            <a:pPr lvl="1"/>
            <a:r>
              <a:rPr lang="pt-BR" dirty="0"/>
              <a:t>Ponto 1</a:t>
            </a:r>
          </a:p>
          <a:p>
            <a:pPr lvl="2"/>
            <a:r>
              <a:rPr lang="pt-BR" dirty="0"/>
              <a:t>Para I</a:t>
            </a:r>
            <a:r>
              <a:rPr lang="pt-BR" baseline="-25000" dirty="0"/>
              <a:t>D</a:t>
            </a:r>
            <a:r>
              <a:rPr lang="pt-BR" dirty="0"/>
              <a:t> = 0 teremos V</a:t>
            </a:r>
            <a:r>
              <a:rPr lang="pt-BR" baseline="-25000" dirty="0"/>
              <a:t>GS</a:t>
            </a:r>
            <a:r>
              <a:rPr lang="pt-BR" dirty="0"/>
              <a:t> também = 0</a:t>
            </a:r>
          </a:p>
          <a:p>
            <a:pPr marL="914400" lvl="2" indent="0">
              <a:buNone/>
            </a:pPr>
            <a:endParaRPr lang="pt-BR" dirty="0"/>
          </a:p>
          <a:p>
            <a:pPr lvl="1"/>
            <a:r>
              <a:rPr lang="pt-BR" dirty="0"/>
              <a:t>Ponto 2</a:t>
            </a:r>
          </a:p>
          <a:p>
            <a:pPr lvl="2"/>
            <a:r>
              <a:rPr lang="pt-BR" dirty="0"/>
              <a:t>Escolhe-se qualquer valor de I</a:t>
            </a:r>
            <a:r>
              <a:rPr lang="pt-BR" baseline="-25000" dirty="0"/>
              <a:t>D</a:t>
            </a:r>
            <a:r>
              <a:rPr lang="pt-BR" dirty="0"/>
              <a:t> e determina V</a:t>
            </a:r>
            <a:r>
              <a:rPr lang="pt-BR" baseline="-25000" dirty="0"/>
              <a:t>GS</a:t>
            </a:r>
            <a:r>
              <a:rPr lang="pt-BR" dirty="0"/>
              <a:t>.</a:t>
            </a:r>
          </a:p>
          <a:p>
            <a:pPr marL="0" indent="0" algn="ctr">
              <a:buNone/>
            </a:pPr>
            <a:r>
              <a:rPr lang="pt-BR" dirty="0"/>
              <a:t>I</a:t>
            </a:r>
            <a:r>
              <a:rPr lang="pt-BR" baseline="-25000" dirty="0"/>
              <a:t>D</a:t>
            </a:r>
            <a:r>
              <a:rPr lang="pt-BR" dirty="0"/>
              <a:t> = I</a:t>
            </a:r>
            <a:r>
              <a:rPr lang="pt-BR" baseline="-25000" dirty="0"/>
              <a:t>DSS</a:t>
            </a:r>
            <a:r>
              <a:rPr lang="pt-BR" dirty="0"/>
              <a:t>/2</a:t>
            </a:r>
          </a:p>
          <a:p>
            <a:pPr marL="0" indent="0" algn="ctr">
              <a:buNone/>
            </a:pPr>
            <a:r>
              <a:rPr lang="pt-BR" dirty="0"/>
              <a:t>V</a:t>
            </a:r>
            <a:r>
              <a:rPr lang="pt-BR" baseline="-25000" dirty="0"/>
              <a:t>GS</a:t>
            </a:r>
            <a:r>
              <a:rPr lang="pt-BR" dirty="0"/>
              <a:t> = -I</a:t>
            </a:r>
            <a:r>
              <a:rPr lang="pt-BR" baseline="-25000" dirty="0"/>
              <a:t>D</a:t>
            </a:r>
            <a:r>
              <a:rPr lang="pt-BR" dirty="0"/>
              <a:t>R</a:t>
            </a:r>
            <a:r>
              <a:rPr lang="pt-BR" baseline="-25000" dirty="0"/>
              <a:t>S</a:t>
            </a:r>
            <a:r>
              <a:rPr lang="pt-BR" dirty="0"/>
              <a:t> = -I</a:t>
            </a:r>
            <a:r>
              <a:rPr lang="pt-BR" baseline="-25000" dirty="0"/>
              <a:t>DSS</a:t>
            </a:r>
            <a:r>
              <a:rPr lang="pt-BR" dirty="0"/>
              <a:t>R</a:t>
            </a:r>
            <a:r>
              <a:rPr lang="pt-BR" baseline="-25000" dirty="0"/>
              <a:t>S</a:t>
            </a:r>
            <a:r>
              <a:rPr lang="pt-BR" dirty="0"/>
              <a:t>/2</a:t>
            </a:r>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39706550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027669F-DC1C-4E4E-A1D1-9EB8A27CA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808"/>
          <a:stretch/>
        </p:blipFill>
        <p:spPr bwMode="auto">
          <a:xfrm>
            <a:off x="6756400" y="1197270"/>
            <a:ext cx="5435600" cy="5674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540487" cy="5032375"/>
              </a:xfrm>
            </p:spPr>
            <p:txBody>
              <a:bodyPr>
                <a:normAutofit/>
              </a:bodyPr>
              <a:lstStyle/>
              <a:p>
                <a:r>
                  <a:rPr lang="pt-BR" dirty="0"/>
                  <a:t>A interseção desse dois traçados determina o ponto </a:t>
                </a:r>
                <a:r>
                  <a:rPr lang="pt-BR" dirty="0">
                    <a:solidFill>
                      <a:srgbClr val="FF0000"/>
                    </a:solidFill>
                  </a:rPr>
                  <a:t>quiescente Q</a:t>
                </a:r>
                <a:r>
                  <a:rPr lang="pt-BR" dirty="0"/>
                  <a:t>, o qual representa </a:t>
                </a:r>
                <a:r>
                  <a:rPr lang="pt-BR" u="sng" dirty="0"/>
                  <a:t>o ponto de operação do circuito</a:t>
                </a:r>
              </a:p>
              <a:p>
                <a:endParaRPr lang="pt-BR" sz="1400" dirty="0"/>
              </a:p>
              <a:p>
                <a:r>
                  <a:rPr lang="pt-BR" dirty="0"/>
                  <a:t>O valor de V</a:t>
                </a:r>
                <a:r>
                  <a:rPr lang="pt-BR" baseline="-25000" dirty="0"/>
                  <a:t>DS</a:t>
                </a:r>
                <a:r>
                  <a:rPr lang="pt-BR" dirty="0"/>
                  <a:t> pode ser determinado 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𝑅𝑆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𝑅𝐷</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=0</m:t>
                      </m:r>
                    </m:oMath>
                  </m:oMathPara>
                </a14:m>
                <a:endParaRPr lang="pt-BR" b="0" dirty="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𝐷𝑆</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𝐷𝐷</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𝑅𝑆</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𝑅</m:t>
                      </m:r>
                      <m:r>
                        <a:rPr lang="pt-BR" b="0" i="1" baseline="-25000" smtClean="0">
                          <a:latin typeface="Cambria Math" panose="02040503050406030204" pitchFamily="18" charset="0"/>
                        </a:rPr>
                        <m:t>𝐷</m:t>
                      </m:r>
                    </m:oMath>
                  </m:oMathPara>
                </a14:m>
                <a:endParaRPr lang="pt-BR" dirty="0"/>
              </a:p>
              <a:p>
                <a:pPr marL="0" indent="0" algn="ctr">
                  <a:buNone/>
                </a:pP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𝐷𝑆</m:t>
                    </m:r>
                    <m:r>
                      <a:rPr lang="pt-BR" i="1">
                        <a:latin typeface="Cambria Math" panose="02040503050406030204" pitchFamily="18" charset="0"/>
                      </a:rPr>
                      <m:t>=</m:t>
                    </m:r>
                  </m:oMath>
                </a14:m>
                <a:r>
                  <a:rPr lang="pt-BR" dirty="0"/>
                  <a:t> </a:t>
                </a: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𝐷𝐷</m:t>
                    </m:r>
                    <m:r>
                      <a:rPr lang="pt-BR" i="1">
                        <a:latin typeface="Cambria Math" panose="02040503050406030204" pitchFamily="18" charset="0"/>
                      </a:rPr>
                      <m:t>−</m:t>
                    </m:r>
                    <m:r>
                      <m:rPr>
                        <m:sty m:val="p"/>
                      </m:rPr>
                      <a:rPr lang="pt-BR" b="0" i="0" smtClean="0">
                        <a:latin typeface="Cambria Math" panose="02040503050406030204" pitchFamily="18" charset="0"/>
                      </a:rPr>
                      <m:t>I</m:t>
                    </m:r>
                    <m:r>
                      <m:rPr>
                        <m:sty m:val="p"/>
                      </m:rPr>
                      <a:rPr lang="pt-BR" b="0" i="0" baseline="-25000" smtClean="0">
                        <a:latin typeface="Cambria Math" panose="02040503050406030204" pitchFamily="18" charset="0"/>
                      </a:rPr>
                      <m:t>S</m:t>
                    </m:r>
                    <m:r>
                      <m:rPr>
                        <m:sty m:val="p"/>
                      </m:rPr>
                      <a:rPr lang="pt-BR" b="0" i="0" smtClean="0">
                        <a:latin typeface="Cambria Math" panose="02040503050406030204" pitchFamily="18" charset="0"/>
                      </a:rPr>
                      <m:t>R</m:t>
                    </m:r>
                    <m:r>
                      <m:rPr>
                        <m:sty m:val="p"/>
                      </m:rPr>
                      <a:rPr lang="pt-BR" b="0" i="0" baseline="-25000" smtClean="0">
                        <a:latin typeface="Cambria Math" panose="02040503050406030204" pitchFamily="18" charset="0"/>
                      </a:rPr>
                      <m:t>S</m:t>
                    </m:r>
                    <m:r>
                      <a:rPr lang="pt-BR" b="0" i="0" smtClean="0">
                        <a:latin typeface="Cambria Math" panose="02040503050406030204" pitchFamily="18" charset="0"/>
                      </a:rPr>
                      <m:t> −</m:t>
                    </m:r>
                    <m:r>
                      <m:rPr>
                        <m:sty m:val="p"/>
                      </m:rPr>
                      <a:rPr lang="pt-BR">
                        <a:latin typeface="Cambria Math" panose="02040503050406030204" pitchFamily="18" charset="0"/>
                      </a:rPr>
                      <m:t>I</m:t>
                    </m:r>
                    <m:r>
                      <m:rPr>
                        <m:sty m:val="p"/>
                      </m:rPr>
                      <a:rPr lang="pt-BR" b="0" i="0" baseline="-25000" smtClean="0">
                        <a:latin typeface="Cambria Math" panose="02040503050406030204" pitchFamily="18" charset="0"/>
                      </a:rPr>
                      <m:t>D</m:t>
                    </m:r>
                    <m:r>
                      <m:rPr>
                        <m:sty m:val="p"/>
                      </m:rPr>
                      <a:rPr lang="pt-BR">
                        <a:latin typeface="Cambria Math" panose="02040503050406030204" pitchFamily="18" charset="0"/>
                      </a:rPr>
                      <m:t>R</m:t>
                    </m:r>
                    <m:r>
                      <m:rPr>
                        <m:sty m:val="p"/>
                      </m:rPr>
                      <a:rPr lang="pt-BR" b="0" i="0" baseline="-25000" smtClean="0">
                        <a:latin typeface="Cambria Math" panose="02040503050406030204" pitchFamily="18" charset="0"/>
                      </a:rPr>
                      <m:t>D</m:t>
                    </m:r>
                  </m:oMath>
                </a14:m>
                <a:endParaRPr lang="pt-BR" baseline="-25000" dirty="0"/>
              </a:p>
              <a:p>
                <a:r>
                  <a:rPr lang="pt-BR" dirty="0">
                    <a:latin typeface="Cambria Math" panose="02040503050406030204" pitchFamily="18" charset="0"/>
                  </a:rPr>
                  <a:t>Como I</a:t>
                </a:r>
                <a:r>
                  <a:rPr lang="pt-BR" baseline="-25000" dirty="0">
                    <a:latin typeface="Cambria Math" panose="02040503050406030204" pitchFamily="18" charset="0"/>
                  </a:rPr>
                  <a:t>D</a:t>
                </a:r>
                <a:r>
                  <a:rPr lang="pt-BR" dirty="0">
                    <a:latin typeface="Cambria Math" panose="02040503050406030204" pitchFamily="18" charset="0"/>
                  </a:rPr>
                  <a:t> = I</a:t>
                </a:r>
                <a:r>
                  <a:rPr lang="pt-BR" baseline="-25000" dirty="0">
                    <a:latin typeface="Cambria Math" panose="02040503050406030204" pitchFamily="18" charset="0"/>
                  </a:rPr>
                  <a:t>S</a:t>
                </a:r>
                <a:r>
                  <a:rPr lang="pt-BR" dirty="0">
                    <a:latin typeface="Cambria Math" panose="02040503050406030204" pitchFamily="18" charset="0"/>
                  </a:rPr>
                  <a:t>, teremos:</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𝐷𝑆</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r>
                        <m:rPr>
                          <m:sty m:val="p"/>
                        </m:rPr>
                        <a:rPr lang="pt-BR">
                          <a:latin typeface="Cambria Math" panose="02040503050406030204" pitchFamily="18" charset="0"/>
                        </a:rPr>
                        <m:t>I</m:t>
                      </m:r>
                      <m:r>
                        <m:rPr>
                          <m:sty m:val="p"/>
                        </m:rPr>
                        <a:rPr lang="pt-BR" b="0" i="0" baseline="-25000" smtClean="0">
                          <a:latin typeface="Cambria Math" panose="02040503050406030204" pitchFamily="18" charset="0"/>
                        </a:rPr>
                        <m:t>D</m:t>
                      </m:r>
                      <m:r>
                        <a:rPr lang="pt-BR" b="0" i="0" smtClean="0">
                          <a:latin typeface="Cambria Math" panose="02040503050406030204" pitchFamily="18" charset="0"/>
                        </a:rPr>
                        <m:t>(</m:t>
                      </m:r>
                      <m:r>
                        <m:rPr>
                          <m:sty m:val="p"/>
                        </m:rPr>
                        <a:rPr lang="pt-BR">
                          <a:latin typeface="Cambria Math" panose="02040503050406030204" pitchFamily="18" charset="0"/>
                        </a:rPr>
                        <m:t>R</m:t>
                      </m:r>
                      <m:r>
                        <m:rPr>
                          <m:sty m:val="p"/>
                        </m:rPr>
                        <a:rPr lang="pt-BR" baseline="-25000">
                          <a:latin typeface="Cambria Math" panose="02040503050406030204" pitchFamily="18" charset="0"/>
                        </a:rPr>
                        <m:t>S</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oMath>
                  </m:oMathPara>
                </a14:m>
                <a:endParaRPr lang="pt-BR" dirty="0"/>
              </a:p>
              <a:p>
                <a:pPr marL="0" indent="0" algn="ctr">
                  <a:buNone/>
                </a:pPr>
                <a:endParaRPr lang="pt-BR" dirty="0"/>
              </a:p>
              <a:p>
                <a:pPr marL="0" indent="0" algn="ctr">
                  <a:buNone/>
                </a:pPr>
                <a:endParaRPr lang="pt-BR" dirty="0"/>
              </a:p>
              <a:p>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540487" cy="5032375"/>
              </a:xfrm>
              <a:blipFill>
                <a:blip r:embed="rId3"/>
                <a:stretch>
                  <a:fillRect l="-1294" t="-1816" r="-24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684251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Resultado de imagem para fet">
            <a:extLst>
              <a:ext uri="{FF2B5EF4-FFF2-40B4-BE49-F238E27FC236}">
                <a16:creationId xmlns:a16="http://schemas.microsoft.com/office/drawing/2014/main" id="{EF1167A2-B561-4C1B-818F-CD0546AECB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399"/>
          <a:stretch/>
        </p:blipFill>
        <p:spPr bwMode="auto">
          <a:xfrm>
            <a:off x="7648781" y="1488320"/>
            <a:ext cx="4286250" cy="286668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pt-BR" dirty="0"/>
              <a:t>Principais dispositivos analógicos</a:t>
            </a:r>
          </a:p>
        </p:txBody>
      </p:sp>
      <p:pic>
        <p:nvPicPr>
          <p:cNvPr id="6146" name="Picture 2" descr="Resultado de imagem para diode">
            <a:extLst>
              <a:ext uri="{FF2B5EF4-FFF2-40B4-BE49-F238E27FC236}">
                <a16:creationId xmlns:a16="http://schemas.microsoft.com/office/drawing/2014/main" id="{13CEE01A-2D5C-4303-AED1-83ABC34E8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69" y="1322714"/>
            <a:ext cx="3042822" cy="30322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m para ampop">
            <a:extLst>
              <a:ext uri="{FF2B5EF4-FFF2-40B4-BE49-F238E27FC236}">
                <a16:creationId xmlns:a16="http://schemas.microsoft.com/office/drawing/2014/main" id="{B747F5CF-D084-4FC1-BDD3-DA10D6C77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140" y="3037214"/>
            <a:ext cx="4546738" cy="323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896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EB8F1B5-F751-452D-B385-055AE49BC14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4206"/>
          <a:stretch/>
        </p:blipFill>
        <p:spPr bwMode="auto">
          <a:xfrm>
            <a:off x="6654801" y="1043871"/>
            <a:ext cx="5537200" cy="5831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a:t>Exemplo: Determine os seguintes parâmetros para o circuito ao lado:</a:t>
            </a:r>
          </a:p>
          <a:p>
            <a:pPr marL="514350" indent="-514350">
              <a:buFont typeface="+mj-lt"/>
              <a:buAutoNum type="alphaLcParenR"/>
            </a:pPr>
            <a:r>
              <a:rPr lang="pt-BR" dirty="0"/>
              <a:t>V</a:t>
            </a:r>
            <a:r>
              <a:rPr lang="pt-BR" baseline="-25000" dirty="0"/>
              <a:t>GSQ</a:t>
            </a:r>
          </a:p>
          <a:p>
            <a:pPr marL="514350" indent="-514350">
              <a:buFont typeface="+mj-lt"/>
              <a:buAutoNum type="alphaLcParenR"/>
            </a:pPr>
            <a:r>
              <a:rPr lang="pt-BR" dirty="0"/>
              <a:t>I</a:t>
            </a:r>
            <a:r>
              <a:rPr lang="pt-BR" baseline="-25000" dirty="0"/>
              <a:t>DQ</a:t>
            </a:r>
          </a:p>
          <a:p>
            <a:pPr marL="514350" indent="-514350">
              <a:buFont typeface="+mj-lt"/>
              <a:buAutoNum type="alphaLcParenR"/>
            </a:pPr>
            <a:r>
              <a:rPr lang="pt-BR" dirty="0"/>
              <a:t>V</a:t>
            </a:r>
            <a:r>
              <a:rPr lang="pt-BR" baseline="-25000" dirty="0"/>
              <a:t>DS</a:t>
            </a:r>
          </a:p>
          <a:p>
            <a:pPr marL="514350" indent="-514350">
              <a:buFont typeface="+mj-lt"/>
              <a:buAutoNum type="alphaLcParenR"/>
            </a:pPr>
            <a:r>
              <a:rPr lang="pt-BR" dirty="0"/>
              <a:t>V</a:t>
            </a:r>
            <a:r>
              <a:rPr lang="pt-BR" baseline="-25000" dirty="0"/>
              <a:t>S</a:t>
            </a:r>
          </a:p>
          <a:p>
            <a:pPr marL="514350" indent="-514350">
              <a:buFont typeface="+mj-lt"/>
              <a:buAutoNum type="alphaLcParenR"/>
            </a:pPr>
            <a:r>
              <a:rPr lang="pt-BR" dirty="0"/>
              <a:t>V</a:t>
            </a:r>
            <a:r>
              <a:rPr lang="pt-BR" baseline="-25000" dirty="0"/>
              <a:t>G</a:t>
            </a:r>
          </a:p>
          <a:p>
            <a:pPr marL="514350" indent="-514350">
              <a:buFont typeface="+mj-lt"/>
              <a:buAutoNum type="alphaLcParenR"/>
            </a:pPr>
            <a:r>
              <a:rPr lang="pt-BR" dirty="0"/>
              <a:t>V</a:t>
            </a:r>
            <a:r>
              <a:rPr lang="pt-BR" baseline="-25000" dirty="0"/>
              <a:t>D</a:t>
            </a:r>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963058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232658A-8044-43D1-A1E9-A4D6BD04D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36" y="2553844"/>
            <a:ext cx="5511453" cy="5311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20D58F2D-203B-41C7-B067-129B35D41A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06"/>
          <a:stretch/>
        </p:blipFill>
        <p:spPr bwMode="auto">
          <a:xfrm>
            <a:off x="6654801" y="1043871"/>
            <a:ext cx="5537200" cy="5831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5"/>
            <a:ext cx="6921501" cy="4351338"/>
          </a:xfrm>
        </p:spPr>
        <p:txBody>
          <a:bodyPr/>
          <a:lstStyle/>
          <a:p>
            <a:pPr marL="514350" indent="-514350">
              <a:buAutoNum type="alphaLcParenR"/>
            </a:pPr>
            <a:r>
              <a:rPr lang="pt-BR" dirty="0">
                <a:solidFill>
                  <a:srgbClr val="FF0000"/>
                </a:solidFill>
              </a:rPr>
              <a:t>Utilizando Shockley podemos escolher </a:t>
            </a:r>
            <a:br>
              <a:rPr lang="pt-BR" dirty="0">
                <a:solidFill>
                  <a:srgbClr val="FF0000"/>
                </a:solidFill>
              </a:rPr>
            </a:br>
            <a:r>
              <a:rPr lang="pt-BR" dirty="0">
                <a:solidFill>
                  <a:srgbClr val="FF0000"/>
                </a:solidFill>
              </a:rPr>
              <a:t>V</a:t>
            </a:r>
            <a:r>
              <a:rPr lang="pt-BR" baseline="-25000" dirty="0">
                <a:solidFill>
                  <a:srgbClr val="FF0000"/>
                </a:solidFill>
              </a:rPr>
              <a:t>GS</a:t>
            </a:r>
            <a:r>
              <a:rPr lang="pt-BR" dirty="0">
                <a:solidFill>
                  <a:srgbClr val="FF0000"/>
                </a:solidFill>
              </a:rPr>
              <a:t> = V</a:t>
            </a:r>
            <a:r>
              <a:rPr lang="pt-BR" baseline="-25000" dirty="0">
                <a:solidFill>
                  <a:srgbClr val="FF0000"/>
                </a:solidFill>
              </a:rPr>
              <a:t>P</a:t>
            </a:r>
            <a:r>
              <a:rPr lang="pt-BR" dirty="0">
                <a:solidFill>
                  <a:srgbClr val="FF0000"/>
                </a:solidFill>
              </a:rPr>
              <a:t>/2 = -6/2 = -3V. Isso representa </a:t>
            </a:r>
            <a:br>
              <a:rPr lang="pt-BR" dirty="0">
                <a:solidFill>
                  <a:srgbClr val="FF0000"/>
                </a:solidFill>
              </a:rPr>
            </a:br>
            <a:r>
              <a:rPr lang="pt-BR" dirty="0">
                <a:solidFill>
                  <a:srgbClr val="FF0000"/>
                </a:solidFill>
              </a:rPr>
              <a:t>I</a:t>
            </a:r>
            <a:r>
              <a:rPr lang="pt-BR" baseline="-25000" dirty="0">
                <a:solidFill>
                  <a:srgbClr val="FF0000"/>
                </a:solidFill>
              </a:rPr>
              <a:t>D</a:t>
            </a:r>
            <a:r>
              <a:rPr lang="pt-BR" dirty="0">
                <a:solidFill>
                  <a:srgbClr val="FF0000"/>
                </a:solidFill>
              </a:rPr>
              <a:t> = I</a:t>
            </a:r>
            <a:r>
              <a:rPr lang="pt-BR" baseline="-25000" dirty="0">
                <a:solidFill>
                  <a:srgbClr val="FF0000"/>
                </a:solidFill>
              </a:rPr>
              <a:t>DSS</a:t>
            </a:r>
            <a:r>
              <a:rPr lang="pt-BR" dirty="0">
                <a:solidFill>
                  <a:srgbClr val="FF0000"/>
                </a:solidFill>
              </a:rPr>
              <a:t>/4 = 8m/4 = </a:t>
            </a:r>
            <a:r>
              <a:rPr lang="pt-BR" b="1" dirty="0">
                <a:solidFill>
                  <a:srgbClr val="FF0000"/>
                </a:solidFill>
              </a:rPr>
              <a:t>2 </a:t>
            </a:r>
            <a:r>
              <a:rPr lang="pt-BR" b="1" dirty="0" err="1">
                <a:solidFill>
                  <a:srgbClr val="FF0000"/>
                </a:solidFill>
              </a:rPr>
              <a:t>mA.</a:t>
            </a:r>
            <a:endParaRPr lang="pt-BR" b="1" dirty="0">
              <a:solidFill>
                <a:srgbClr val="FF0000"/>
              </a:solidFill>
            </a:endParaRPr>
          </a:p>
          <a:p>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p:spTree>
    <p:extLst>
      <p:ext uri="{BB962C8B-B14F-4D97-AF65-F5344CB8AC3E}">
        <p14:creationId xmlns:p14="http://schemas.microsoft.com/office/powerpoint/2010/main" val="12240535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019800" cy="4351338"/>
          </a:xfrm>
        </p:spPr>
        <p:txBody>
          <a:bodyPr>
            <a:normAutofit fontScale="92500" lnSpcReduction="10000"/>
          </a:bodyPr>
          <a:lstStyle/>
          <a:p>
            <a:pPr marL="0" indent="0">
              <a:lnSpc>
                <a:spcPct val="150000"/>
              </a:lnSpc>
              <a:buNone/>
            </a:pPr>
            <a:r>
              <a:rPr lang="pt-BR" dirty="0">
                <a:solidFill>
                  <a:srgbClr val="FF0000"/>
                </a:solidFill>
              </a:rPr>
              <a:t>Continuando, se considerarmos a tensão porta-fonte por:</a:t>
            </a:r>
          </a:p>
          <a:p>
            <a:pPr marL="0" indent="0">
              <a:lnSpc>
                <a:spcPct val="150000"/>
              </a:lnSpc>
              <a:buNone/>
            </a:pPr>
            <a:r>
              <a:rPr lang="pt-BR" sz="2800" dirty="0">
                <a:solidFill>
                  <a:srgbClr val="FF0000"/>
                </a:solidFill>
              </a:rPr>
              <a:t>V</a:t>
            </a:r>
            <a:r>
              <a:rPr lang="pt-BR" sz="2800" baseline="-25000" dirty="0">
                <a:solidFill>
                  <a:srgbClr val="FF0000"/>
                </a:solidFill>
              </a:rPr>
              <a:t>GS</a:t>
            </a:r>
            <a:r>
              <a:rPr lang="pt-BR" sz="2800" dirty="0">
                <a:solidFill>
                  <a:srgbClr val="FF0000"/>
                </a:solidFill>
              </a:rPr>
              <a:t> = -I</a:t>
            </a:r>
            <a:r>
              <a:rPr lang="pt-BR" sz="2800" baseline="-25000" dirty="0">
                <a:solidFill>
                  <a:srgbClr val="FF0000"/>
                </a:solidFill>
              </a:rPr>
              <a:t>D</a:t>
            </a:r>
            <a:r>
              <a:rPr lang="pt-BR" sz="2800" dirty="0">
                <a:solidFill>
                  <a:srgbClr val="FF0000"/>
                </a:solidFill>
              </a:rPr>
              <a:t>R</a:t>
            </a:r>
            <a:r>
              <a:rPr lang="pt-BR" sz="2800" baseline="-25000" dirty="0">
                <a:solidFill>
                  <a:srgbClr val="FF0000"/>
                </a:solidFill>
              </a:rPr>
              <a:t>S </a:t>
            </a:r>
            <a:r>
              <a:rPr lang="pt-BR" sz="2800" dirty="0">
                <a:solidFill>
                  <a:srgbClr val="FF0000"/>
                </a:solidFill>
              </a:rPr>
              <a:t>e escolhendo I</a:t>
            </a:r>
            <a:r>
              <a:rPr lang="pt-BR" sz="2800" baseline="-25000" dirty="0">
                <a:solidFill>
                  <a:srgbClr val="FF0000"/>
                </a:solidFill>
              </a:rPr>
              <a:t>D</a:t>
            </a:r>
            <a:r>
              <a:rPr lang="pt-BR" sz="2800" dirty="0">
                <a:solidFill>
                  <a:srgbClr val="FF0000"/>
                </a:solidFill>
              </a:rPr>
              <a:t> = 4 </a:t>
            </a:r>
            <a:r>
              <a:rPr lang="pt-BR" sz="2800" dirty="0" err="1">
                <a:solidFill>
                  <a:srgbClr val="FF0000"/>
                </a:solidFill>
              </a:rPr>
              <a:t>mA</a:t>
            </a:r>
            <a:r>
              <a:rPr lang="pt-BR" sz="2800" dirty="0">
                <a:solidFill>
                  <a:srgbClr val="FF0000"/>
                </a:solidFill>
              </a:rPr>
              <a:t>, teremos: V</a:t>
            </a:r>
            <a:r>
              <a:rPr lang="pt-BR" sz="2800" baseline="-25000" dirty="0">
                <a:solidFill>
                  <a:srgbClr val="FF0000"/>
                </a:solidFill>
              </a:rPr>
              <a:t>GS</a:t>
            </a:r>
            <a:r>
              <a:rPr lang="pt-BR" sz="2800" dirty="0">
                <a:solidFill>
                  <a:srgbClr val="FF0000"/>
                </a:solidFill>
              </a:rPr>
              <a:t> = 4m*1k = </a:t>
            </a:r>
            <a:r>
              <a:rPr lang="pt-BR" sz="2800" b="1" dirty="0">
                <a:solidFill>
                  <a:srgbClr val="FF0000"/>
                </a:solidFill>
              </a:rPr>
              <a:t>-4V</a:t>
            </a:r>
          </a:p>
          <a:p>
            <a:pPr marL="0" indent="0">
              <a:lnSpc>
                <a:spcPct val="150000"/>
              </a:lnSpc>
              <a:buNone/>
            </a:pPr>
            <a:endParaRPr lang="pt-BR" sz="2800" dirty="0">
              <a:solidFill>
                <a:srgbClr val="FF0000"/>
              </a:solidFill>
            </a:endParaRPr>
          </a:p>
          <a:p>
            <a:pPr marL="0" indent="0">
              <a:lnSpc>
                <a:spcPct val="150000"/>
              </a:lnSpc>
              <a:buNone/>
            </a:pPr>
            <a:r>
              <a:rPr lang="pt-BR" sz="2800" dirty="0">
                <a:solidFill>
                  <a:srgbClr val="FF0000"/>
                </a:solidFill>
              </a:rPr>
              <a:t>A mesma reta seria obtida para </a:t>
            </a:r>
            <a:br>
              <a:rPr lang="pt-BR" sz="2800" dirty="0">
                <a:solidFill>
                  <a:srgbClr val="FF0000"/>
                </a:solidFill>
              </a:rPr>
            </a:br>
            <a:r>
              <a:rPr lang="pt-BR" sz="2800" b="1" dirty="0">
                <a:solidFill>
                  <a:srgbClr val="FF0000"/>
                </a:solidFill>
              </a:rPr>
              <a:t>I</a:t>
            </a:r>
            <a:r>
              <a:rPr lang="pt-BR" sz="2800" b="1" baseline="-25000" dirty="0">
                <a:solidFill>
                  <a:srgbClr val="FF0000"/>
                </a:solidFill>
              </a:rPr>
              <a:t>D</a:t>
            </a:r>
            <a:r>
              <a:rPr lang="pt-BR" sz="2800" b="1" dirty="0">
                <a:solidFill>
                  <a:srgbClr val="FF0000"/>
                </a:solidFill>
              </a:rPr>
              <a:t> = 8 </a:t>
            </a:r>
            <a:r>
              <a:rPr lang="pt-BR" sz="2800" b="1" dirty="0" err="1">
                <a:solidFill>
                  <a:srgbClr val="FF0000"/>
                </a:solidFill>
              </a:rPr>
              <a:t>mA.</a:t>
            </a:r>
            <a:endParaRPr lang="pt-BR" sz="2800" b="1" dirty="0">
              <a:solidFill>
                <a:srgbClr val="FF0000"/>
              </a:solidFill>
            </a:endParaRPr>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5B3969D8-D6B3-4EC5-A4E7-C3BE81C5FF9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72376" y="1825624"/>
            <a:ext cx="5783925" cy="477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8889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B0265D6-30FD-49F7-9101-8A91C7B59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958"/>
          <a:stretch/>
        </p:blipFill>
        <p:spPr bwMode="auto">
          <a:xfrm>
            <a:off x="6319154" y="1447800"/>
            <a:ext cx="5872846"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51648F7-C202-46F6-8A63-A0EB043A3EAB}"/>
                  </a:ext>
                </a:extLst>
              </p:cNvPr>
              <p:cNvSpPr>
                <a:spLocks noGrp="1"/>
              </p:cNvSpPr>
              <p:nvPr>
                <p:ph sz="half" idx="1"/>
              </p:nvPr>
            </p:nvSpPr>
            <p:spPr>
              <a:xfrm>
                <a:off x="838200" y="1825624"/>
                <a:ext cx="7562850" cy="5032375"/>
              </a:xfrm>
            </p:spPr>
            <p:txBody>
              <a:bodyPr>
                <a:normAutofit fontScale="92500"/>
              </a:bodyPr>
              <a:lstStyle/>
              <a:p>
                <a:pPr marL="0" indent="0">
                  <a:lnSpc>
                    <a:spcPct val="150000"/>
                  </a:lnSpc>
                  <a:buNone/>
                </a:pPr>
                <a:r>
                  <a:rPr lang="pt-BR" dirty="0">
                    <a:solidFill>
                      <a:srgbClr val="FF0000"/>
                    </a:solidFill>
                  </a:rPr>
                  <a:t>Sobrepondo ambos os traçados encontramos o Ponto Q.</a:t>
                </a:r>
              </a:p>
              <a:p>
                <a:pPr marL="0" indent="0">
                  <a:lnSpc>
                    <a:spcPct val="150000"/>
                  </a:lnSpc>
                  <a:buNone/>
                </a:pPr>
                <a:r>
                  <a:rPr lang="pt-BR" dirty="0">
                    <a:solidFill>
                      <a:srgbClr val="FF0000"/>
                    </a:solidFill>
                  </a:rPr>
                  <a:t>I</a:t>
                </a:r>
                <a:r>
                  <a:rPr lang="pt-BR" baseline="-25000" dirty="0">
                    <a:solidFill>
                      <a:srgbClr val="FF0000"/>
                    </a:solidFill>
                  </a:rPr>
                  <a:t>DQ</a:t>
                </a:r>
                <a:r>
                  <a:rPr lang="pt-BR" dirty="0">
                    <a:solidFill>
                      <a:srgbClr val="FF0000"/>
                    </a:solidFill>
                  </a:rPr>
                  <a:t> = 2,6 </a:t>
                </a:r>
                <a:r>
                  <a:rPr lang="pt-BR" dirty="0" err="1">
                    <a:solidFill>
                      <a:srgbClr val="FF0000"/>
                    </a:solidFill>
                  </a:rPr>
                  <a:t>mA</a:t>
                </a:r>
                <a:r>
                  <a:rPr lang="pt-BR" dirty="0">
                    <a:solidFill>
                      <a:srgbClr val="FF0000"/>
                    </a:solidFill>
                  </a:rPr>
                  <a:t> e V</a:t>
                </a:r>
                <a:r>
                  <a:rPr lang="pt-BR" baseline="-25000" dirty="0">
                    <a:solidFill>
                      <a:srgbClr val="FF0000"/>
                    </a:solidFill>
                  </a:rPr>
                  <a:t>GSQ</a:t>
                </a:r>
                <a:r>
                  <a:rPr lang="pt-BR" dirty="0">
                    <a:solidFill>
                      <a:srgbClr val="FF0000"/>
                    </a:solidFill>
                  </a:rPr>
                  <a:t> = </a:t>
                </a:r>
                <a:r>
                  <a:rPr lang="pt-BR" b="1" dirty="0">
                    <a:solidFill>
                      <a:srgbClr val="FF0000"/>
                    </a:solidFill>
                  </a:rPr>
                  <a:t>-2,6 V</a:t>
                </a:r>
              </a:p>
              <a:p>
                <a:pPr marL="0" indent="0">
                  <a:lnSpc>
                    <a:spcPct val="150000"/>
                  </a:lnSpc>
                  <a:buNone/>
                </a:pP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r>
                      <m:rPr>
                        <m:sty m:val="p"/>
                      </m:rPr>
                      <a:rPr lang="pt-BR">
                        <a:solidFill>
                          <a:srgbClr val="FF0000"/>
                        </a:solidFill>
                        <a:latin typeface="Cambria Math" panose="02040503050406030204" pitchFamily="18" charset="0"/>
                      </a:rPr>
                      <m:t>I</m:t>
                    </m:r>
                    <m:r>
                      <m:rPr>
                        <m:sty m:val="p"/>
                      </m:rPr>
                      <a:rPr lang="pt-BR" b="0" i="0" baseline="-25000" smtClean="0">
                        <a:solidFill>
                          <a:srgbClr val="FF0000"/>
                        </a:solidFill>
                        <a:latin typeface="Cambria Math" panose="02040503050406030204" pitchFamily="18" charset="0"/>
                      </a:rPr>
                      <m:t>D</m:t>
                    </m:r>
                    <m:r>
                      <a:rPr lang="pt-BR">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20−2,6</m:t>
                    </m:r>
                    <m:r>
                      <m:rPr>
                        <m:sty m:val="p"/>
                      </m:rPr>
                      <a:rPr lang="pt-BR" b="0" i="0" smtClean="0">
                        <a:solidFill>
                          <a:srgbClr val="FF0000"/>
                        </a:solidFill>
                        <a:latin typeface="Cambria Math" panose="02040503050406030204" pitchFamily="18" charset="0"/>
                      </a:rPr>
                      <m:t>m</m:t>
                    </m:r>
                    <m:r>
                      <a:rPr lang="pt-BR" b="0" i="0" smtClean="0">
                        <a:solidFill>
                          <a:srgbClr val="FF0000"/>
                        </a:solidFill>
                        <a:latin typeface="Cambria Math" panose="02040503050406030204" pitchFamily="18" charset="0"/>
                      </a:rPr>
                      <m:t>∗</m:t>
                    </m:r>
                    <m:d>
                      <m:dPr>
                        <m:ctrlPr>
                          <a:rPr lang="pt-BR" b="0" i="1" smtClean="0">
                            <a:solidFill>
                              <a:srgbClr val="FF0000"/>
                            </a:solidFill>
                            <a:latin typeface="Cambria Math" panose="02040503050406030204" pitchFamily="18" charset="0"/>
                          </a:rPr>
                        </m:ctrlPr>
                      </m:dPr>
                      <m:e>
                        <m:r>
                          <a:rPr lang="pt-BR" b="0" i="0" smtClean="0">
                            <a:solidFill>
                              <a:srgbClr val="FF0000"/>
                            </a:solidFill>
                            <a:latin typeface="Cambria Math" panose="02040503050406030204" pitchFamily="18" charset="0"/>
                          </a:rPr>
                          <m:t>3,3</m:t>
                        </m:r>
                        <m:r>
                          <m:rPr>
                            <m:sty m:val="p"/>
                          </m:rPr>
                          <a:rPr lang="pt-BR" b="0" i="0" smtClean="0">
                            <a:solidFill>
                              <a:srgbClr val="FF0000"/>
                            </a:solidFill>
                            <a:latin typeface="Cambria Math" panose="02040503050406030204" pitchFamily="18" charset="0"/>
                          </a:rPr>
                          <m:t>k</m:t>
                        </m:r>
                        <m:r>
                          <a:rPr lang="pt-BR" b="0" i="0" smtClean="0">
                            <a:solidFill>
                              <a:srgbClr val="FF0000"/>
                            </a:solidFill>
                            <a:latin typeface="Cambria Math" panose="02040503050406030204" pitchFamily="18" charset="0"/>
                          </a:rPr>
                          <m:t>+1</m:t>
                        </m:r>
                        <m:r>
                          <m:rPr>
                            <m:sty m:val="p"/>
                          </m:rPr>
                          <a:rPr lang="pt-BR" b="0" i="0" smtClean="0">
                            <a:solidFill>
                              <a:srgbClr val="FF0000"/>
                            </a:solidFill>
                            <a:latin typeface="Cambria Math" panose="02040503050406030204" pitchFamily="18" charset="0"/>
                          </a:rPr>
                          <m:t>k</m:t>
                        </m:r>
                      </m:e>
                    </m:d>
                    <m:r>
                      <a:rPr lang="pt-BR" b="0" i="0" smtClean="0">
                        <a:solidFill>
                          <a:srgbClr val="FF0000"/>
                        </a:solidFill>
                        <a:latin typeface="Cambria Math" panose="02040503050406030204" pitchFamily="18" charset="0"/>
                      </a:rPr>
                      <m:t>=20−11,18=</m:t>
                    </m:r>
                    <m:r>
                      <a:rPr lang="pt-BR" b="1" i="0" smtClean="0">
                        <a:solidFill>
                          <a:srgbClr val="FF0000"/>
                        </a:solidFill>
                        <a:latin typeface="Cambria Math" panose="02040503050406030204" pitchFamily="18" charset="0"/>
                      </a:rPr>
                      <m:t>𝟖</m:t>
                    </m:r>
                    <m:r>
                      <a:rPr lang="pt-BR" b="1" i="0" smtClean="0">
                        <a:solidFill>
                          <a:srgbClr val="FF0000"/>
                        </a:solidFill>
                        <a:latin typeface="Cambria Math" panose="02040503050406030204" pitchFamily="18" charset="0"/>
                      </a:rPr>
                      <m:t>,</m:t>
                    </m:r>
                    <m:r>
                      <a:rPr lang="pt-BR" b="1" i="0" smtClean="0">
                        <a:solidFill>
                          <a:srgbClr val="FF0000"/>
                        </a:solidFill>
                        <a:latin typeface="Cambria Math" panose="02040503050406030204" pitchFamily="18" charset="0"/>
                      </a:rPr>
                      <m:t>𝟖𝟐</m:t>
                    </m:r>
                    <m:r>
                      <a:rPr lang="pt-BR" b="1" i="0" smtClean="0">
                        <a:solidFill>
                          <a:srgbClr val="FF0000"/>
                        </a:solidFill>
                        <a:latin typeface="Cambria Math" panose="02040503050406030204" pitchFamily="18" charset="0"/>
                      </a:rPr>
                      <m:t> </m:t>
                    </m:r>
                    <m:r>
                      <a:rPr lang="pt-BR" b="1" i="0" smtClean="0">
                        <a:solidFill>
                          <a:srgbClr val="FF0000"/>
                        </a:solidFill>
                        <a:latin typeface="Cambria Math" panose="02040503050406030204" pitchFamily="18" charset="0"/>
                      </a:rPr>
                      <m:t>𝐕</m:t>
                    </m:r>
                  </m:oMath>
                </a14:m>
                <a:endParaRPr lang="pt-BR" b="1" dirty="0">
                  <a:solidFill>
                    <a:srgbClr val="FF0000"/>
                  </a:solidFill>
                </a:endParaRPr>
              </a:p>
              <a:p>
                <a:pPr marL="0" indent="0">
                  <a:lnSpc>
                    <a:spcPct val="150000"/>
                  </a:lnSpc>
                  <a:buNone/>
                </a:pPr>
                <a:r>
                  <a:rPr lang="pt-BR" dirty="0">
                    <a:solidFill>
                      <a:srgbClr val="FF0000"/>
                    </a:solidFill>
                  </a:rPr>
                  <a:t>d)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𝑆</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=2,6</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m:t>
                    </m:r>
                    <m:r>
                      <m:rPr>
                        <m:sty m:val="p"/>
                      </m:rPr>
                      <a:rPr lang="pt-BR" b="0" i="0" smtClean="0">
                        <a:solidFill>
                          <a:srgbClr val="FF0000"/>
                        </a:solidFill>
                        <a:latin typeface="Cambria Math" panose="02040503050406030204" pitchFamily="18" charset="0"/>
                      </a:rPr>
                      <m:t>k</m:t>
                    </m:r>
                    <m:r>
                      <a:rPr lang="pt-BR" b="0" i="0" smtClean="0">
                        <a:solidFill>
                          <a:srgbClr val="FF0000"/>
                        </a:solidFill>
                        <a:latin typeface="Cambria Math" panose="02040503050406030204" pitchFamily="18" charset="0"/>
                      </a:rPr>
                      <m:t>=</m:t>
                    </m:r>
                    <m:r>
                      <a:rPr lang="pt-BR" b="1" i="0" smtClean="0">
                        <a:solidFill>
                          <a:srgbClr val="FF0000"/>
                        </a:solidFill>
                        <a:latin typeface="Cambria Math" panose="02040503050406030204" pitchFamily="18" charset="0"/>
                      </a:rPr>
                      <m:t>𝟐</m:t>
                    </m:r>
                    <m:r>
                      <a:rPr lang="pt-BR" b="1" i="0" smtClean="0">
                        <a:solidFill>
                          <a:srgbClr val="FF0000"/>
                        </a:solidFill>
                        <a:latin typeface="Cambria Math" panose="02040503050406030204" pitchFamily="18" charset="0"/>
                      </a:rPr>
                      <m:t>,</m:t>
                    </m:r>
                    <m:r>
                      <a:rPr lang="pt-BR" b="1" i="0" smtClean="0">
                        <a:solidFill>
                          <a:srgbClr val="FF0000"/>
                        </a:solidFill>
                        <a:latin typeface="Cambria Math" panose="02040503050406030204" pitchFamily="18" charset="0"/>
                      </a:rPr>
                      <m:t>𝟔</m:t>
                    </m:r>
                    <m:r>
                      <a:rPr lang="pt-BR" b="1" i="0" smtClean="0">
                        <a:solidFill>
                          <a:srgbClr val="FF0000"/>
                        </a:solidFill>
                        <a:latin typeface="Cambria Math" panose="02040503050406030204" pitchFamily="18" charset="0"/>
                      </a:rPr>
                      <m:t> </m:t>
                    </m:r>
                    <m:r>
                      <a:rPr lang="pt-BR" b="1" i="0" smtClean="0">
                        <a:solidFill>
                          <a:srgbClr val="FF0000"/>
                        </a:solidFill>
                        <a:latin typeface="Cambria Math" panose="02040503050406030204" pitchFamily="18" charset="0"/>
                      </a:rPr>
                      <m:t>𝐕</m:t>
                    </m:r>
                  </m:oMath>
                </a14:m>
                <a:endParaRPr lang="pt-BR" b="1" dirty="0">
                  <a:solidFill>
                    <a:srgbClr val="FF0000"/>
                  </a:solidFill>
                </a:endParaRPr>
              </a:p>
              <a:p>
                <a:pPr marL="0" indent="0">
                  <a:lnSpc>
                    <a:spcPct val="150000"/>
                  </a:lnSpc>
                  <a:buNone/>
                </a:pPr>
                <a:r>
                  <a:rPr lang="pt-BR" dirty="0">
                    <a:solidFill>
                      <a:srgbClr val="FF0000"/>
                    </a:solidFill>
                  </a:rPr>
                  <a:t>e) V</a:t>
                </a:r>
                <a:r>
                  <a:rPr lang="pt-BR" baseline="-25000" dirty="0">
                    <a:solidFill>
                      <a:srgbClr val="FF0000"/>
                    </a:solidFill>
                  </a:rPr>
                  <a:t>G</a:t>
                </a:r>
                <a:r>
                  <a:rPr lang="pt-BR" dirty="0">
                    <a:solidFill>
                      <a:srgbClr val="FF0000"/>
                    </a:solidFill>
                  </a:rPr>
                  <a:t> = </a:t>
                </a:r>
                <a:r>
                  <a:rPr lang="pt-BR" b="1" dirty="0">
                    <a:solidFill>
                      <a:srgbClr val="FF0000"/>
                    </a:solidFill>
                  </a:rPr>
                  <a:t>0 V</a:t>
                </a:r>
              </a:p>
              <a:p>
                <a:pPr marL="0" indent="0">
                  <a:lnSpc>
                    <a:spcPct val="150000"/>
                  </a:lnSpc>
                  <a:buNone/>
                </a:pPr>
                <a:r>
                  <a:rPr lang="pt-BR" dirty="0">
                    <a:solidFill>
                      <a:srgbClr val="FF0000"/>
                    </a:solidFill>
                  </a:rPr>
                  <a:t>f)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=8,82+2,6=</m:t>
                    </m:r>
                    <m:r>
                      <a:rPr lang="pt-BR" b="1" i="1" smtClean="0">
                        <a:solidFill>
                          <a:srgbClr val="FF0000"/>
                        </a:solidFill>
                        <a:latin typeface="Cambria Math" panose="02040503050406030204" pitchFamily="18" charset="0"/>
                      </a:rPr>
                      <m:t>𝟏𝟏</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𝟒𝟐</m:t>
                    </m:r>
                    <m:r>
                      <a:rPr lang="pt-BR" b="1" i="1" smtClean="0">
                        <a:solidFill>
                          <a:srgbClr val="FF0000"/>
                        </a:solidFill>
                        <a:latin typeface="Cambria Math" panose="02040503050406030204" pitchFamily="18" charset="0"/>
                      </a:rPr>
                      <m:t> </m:t>
                    </m:r>
                    <m:r>
                      <a:rPr lang="pt-BR" b="1" i="0" smtClean="0">
                        <a:solidFill>
                          <a:srgbClr val="FF0000"/>
                        </a:solidFill>
                        <a:latin typeface="Cambria Math" panose="02040503050406030204" pitchFamily="18" charset="0"/>
                      </a:rPr>
                      <m:t>𝐕</m:t>
                    </m:r>
                  </m:oMath>
                </a14:m>
                <a:endParaRPr lang="pt-BR" b="1" dirty="0">
                  <a:solidFill>
                    <a:srgbClr val="FF0000"/>
                  </a:solidFill>
                </a:endParaRPr>
              </a:p>
            </p:txBody>
          </p:sp>
        </mc:Choice>
        <mc:Fallback xmlns="">
          <p:sp>
            <p:nvSpPr>
              <p:cNvPr id="2" name="Content Placeholder 1">
                <a:extLst>
                  <a:ext uri="{FF2B5EF4-FFF2-40B4-BE49-F238E27FC236}">
                    <a16:creationId xmlns:a16="http://schemas.microsoft.com/office/drawing/2014/main" id="{451648F7-C202-46F6-8A63-A0EB043A3EAB}"/>
                  </a:ext>
                </a:extLst>
              </p:cNvPr>
              <p:cNvSpPr>
                <a:spLocks noGrp="1" noRot="1" noChangeAspect="1" noMove="1" noResize="1" noEditPoints="1" noAdjustHandles="1" noChangeArrowheads="1" noChangeShapeType="1" noTextEdit="1"/>
              </p:cNvSpPr>
              <p:nvPr>
                <p:ph sz="half" idx="1"/>
              </p:nvPr>
            </p:nvSpPr>
            <p:spPr>
              <a:xfrm>
                <a:off x="838200" y="1825624"/>
                <a:ext cx="7562850" cy="5032375"/>
              </a:xfrm>
              <a:blipFill>
                <a:blip r:embed="rId3"/>
                <a:stretch>
                  <a:fillRect l="-1290"/>
                </a:stretch>
              </a:blipFill>
            </p:spPr>
            <p:txBody>
              <a:bodyPr/>
              <a:lstStyle/>
              <a:p>
                <a:r>
                  <a:rPr lang="pt-BR">
                    <a:noFill/>
                  </a:rPr>
                  <a:t> </a:t>
                </a:r>
              </a:p>
            </p:txBody>
          </p:sp>
        </mc:Fallback>
      </mc:AlternateContent>
    </p:spTree>
    <p:extLst>
      <p:ext uri="{BB962C8B-B14F-4D97-AF65-F5344CB8AC3E}">
        <p14:creationId xmlns:p14="http://schemas.microsoft.com/office/powerpoint/2010/main" val="4287894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0295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E87D44DF-4E5F-4E92-A960-9A94A6F54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46"/>
          <a:stretch/>
        </p:blipFill>
        <p:spPr bwMode="auto">
          <a:xfrm>
            <a:off x="1729508" y="2981672"/>
            <a:ext cx="3804518" cy="387632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84100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78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4962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E87D44DF-4E5F-4E92-A960-9A94A6F54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46"/>
          <a:stretch/>
        </p:blipFill>
        <p:spPr bwMode="auto">
          <a:xfrm>
            <a:off x="1729508" y="2981672"/>
            <a:ext cx="3804518" cy="387632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981069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fet</a:t>
            </a:r>
            <a:r>
              <a:rPr lang="pt-BR" sz="5400" dirty="0">
                <a:solidFill>
                  <a:schemeClr val="bg1"/>
                </a:solidFill>
              </a:rPr>
              <a:t>: Polarização por </a:t>
            </a:r>
            <a:br>
              <a:rPr lang="pt-BR" sz="5400" dirty="0">
                <a:solidFill>
                  <a:schemeClr val="bg1"/>
                </a:solidFill>
              </a:rPr>
            </a:br>
            <a:r>
              <a:rPr lang="pt-BR" sz="5400" dirty="0">
                <a:solidFill>
                  <a:schemeClr val="bg1"/>
                </a:solidFill>
              </a:rPr>
              <a:t>divisor de tensão</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68735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pt-BR" altLang="pt-BR" sz="3600" dirty="0"/>
              <a:t>Alguns circuitos</a:t>
            </a:r>
          </a:p>
        </p:txBody>
      </p:sp>
      <p:pic>
        <p:nvPicPr>
          <p:cNvPr id="7170" name="Picture 2" descr="Resultado de imagem para transistor circuit">
            <a:extLst>
              <a:ext uri="{FF2B5EF4-FFF2-40B4-BE49-F238E27FC236}">
                <a16:creationId xmlns:a16="http://schemas.microsoft.com/office/drawing/2014/main" id="{73F27F9D-1864-4B9E-8A11-A2284CB6F4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64" r="10058"/>
          <a:stretch/>
        </p:blipFill>
        <p:spPr bwMode="auto">
          <a:xfrm>
            <a:off x="159025" y="1355892"/>
            <a:ext cx="4542184" cy="32956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ampop circuit">
            <a:extLst>
              <a:ext uri="{FF2B5EF4-FFF2-40B4-BE49-F238E27FC236}">
                <a16:creationId xmlns:a16="http://schemas.microsoft.com/office/drawing/2014/main" id="{B60664F6-0DFF-40C4-A4AF-D6972F6B4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071" y="2156792"/>
            <a:ext cx="6655904" cy="406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139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86F3998-A2D2-456E-A95B-55DFD299882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3" y="1191813"/>
            <a:ext cx="6019798" cy="566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200" y="1825624"/>
            <a:ext cx="5676900" cy="5032375"/>
          </a:xfrm>
        </p:spPr>
        <p:txBody>
          <a:bodyPr>
            <a:normAutofit/>
          </a:bodyPr>
          <a:lstStyle/>
          <a:p>
            <a:r>
              <a:rPr lang="pt-BR" dirty="0"/>
              <a:t>A polarização por divisor de tensão aplicadas aos amplificadores com TBJ é aplicada também aos amplificadores com FET, assim como demonstrado na figura ao lado. A estrutura é a mesma.</a:t>
            </a:r>
          </a:p>
          <a:p>
            <a:endParaRPr lang="pt-BR" dirty="0"/>
          </a:p>
          <a:p>
            <a:r>
              <a:rPr lang="pt-BR" dirty="0"/>
              <a:t>Para os FET, I</a:t>
            </a:r>
            <a:r>
              <a:rPr lang="pt-BR" baseline="-25000" dirty="0"/>
              <a:t>G</a:t>
            </a:r>
            <a:r>
              <a:rPr lang="pt-BR" dirty="0"/>
              <a:t> = 0 </a:t>
            </a:r>
            <a:r>
              <a:rPr lang="pt-BR" dirty="0" err="1"/>
              <a:t>mA.</a:t>
            </a:r>
            <a:endParaRPr lang="pt-BR" dirty="0"/>
          </a:p>
          <a:p>
            <a:endParaRPr lang="pt-BR" dirty="0"/>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140</a:t>
            </a:fld>
            <a:endParaRPr lang="en-US" altLang="en-US"/>
          </a:p>
        </p:txBody>
      </p:sp>
    </p:spTree>
    <p:extLst>
      <p:ext uri="{BB962C8B-B14F-4D97-AF65-F5344CB8AC3E}">
        <p14:creationId xmlns:p14="http://schemas.microsoft.com/office/powerpoint/2010/main" val="23704420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4210990-3EEC-4BD0-80A3-21AC817F98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11"/>
          <a:stretch/>
        </p:blipFill>
        <p:spPr bwMode="auto">
          <a:xfrm>
            <a:off x="8421950" y="1463775"/>
            <a:ext cx="4114800"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6" name="Content Placeholder 5">
            <a:extLst>
              <a:ext uri="{FF2B5EF4-FFF2-40B4-BE49-F238E27FC236}">
                <a16:creationId xmlns:a16="http://schemas.microsoft.com/office/drawing/2014/main" id="{B15CF30C-F6E1-421B-9265-F0B1B6266851}"/>
              </a:ext>
            </a:extLst>
          </p:cNvPr>
          <p:cNvSpPr>
            <a:spLocks noGrp="1"/>
          </p:cNvSpPr>
          <p:nvPr>
            <p:ph sz="half" idx="1"/>
          </p:nvPr>
        </p:nvSpPr>
        <p:spPr>
          <a:xfrm>
            <a:off x="838199" y="1825625"/>
            <a:ext cx="6725479" cy="4351338"/>
          </a:xfrm>
        </p:spPr>
        <p:txBody>
          <a:bodyPr/>
          <a:lstStyle/>
          <a:p>
            <a:r>
              <a:rPr lang="pt-BR" dirty="0"/>
              <a:t>Considerando uma análise CC, os capacitores C</a:t>
            </a:r>
            <a:r>
              <a:rPr lang="pt-BR" baseline="-25000" dirty="0"/>
              <a:t>1</a:t>
            </a:r>
            <a:r>
              <a:rPr lang="pt-BR" dirty="0"/>
              <a:t> e C</a:t>
            </a:r>
            <a:r>
              <a:rPr lang="pt-BR" baseline="-25000" dirty="0"/>
              <a:t>2</a:t>
            </a:r>
            <a:r>
              <a:rPr lang="pt-BR" dirty="0"/>
              <a:t> representam um circuito aberto. E V</a:t>
            </a:r>
            <a:r>
              <a:rPr lang="pt-BR" baseline="-25000" dirty="0"/>
              <a:t>DD</a:t>
            </a:r>
            <a:r>
              <a:rPr lang="pt-BR" dirty="0"/>
              <a:t> foi separado em duas fontes.</a:t>
            </a:r>
          </a:p>
          <a:p>
            <a:endParaRPr lang="pt-BR" dirty="0"/>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141</a:t>
            </a:fld>
            <a:endParaRPr lang="en-US" altLang="en-US"/>
          </a:p>
        </p:txBody>
      </p:sp>
    </p:spTree>
    <p:extLst>
      <p:ext uri="{BB962C8B-B14F-4D97-AF65-F5344CB8AC3E}">
        <p14:creationId xmlns:p14="http://schemas.microsoft.com/office/powerpoint/2010/main" val="19145211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4210990-3EEC-4BD0-80A3-21AC817F9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15CF30C-F6E1-421B-9265-F0B1B6266851}"/>
                  </a:ext>
                </a:extLst>
              </p:cNvPr>
              <p:cNvSpPr>
                <a:spLocks noGrp="1"/>
              </p:cNvSpPr>
              <p:nvPr>
                <p:ph sz="half" idx="1"/>
              </p:nvPr>
            </p:nvSpPr>
            <p:spPr>
              <a:xfrm>
                <a:off x="838199" y="1825625"/>
                <a:ext cx="6725479" cy="4351338"/>
              </a:xfrm>
            </p:spPr>
            <p:txBody>
              <a:bodyPr/>
              <a:lstStyle/>
              <a:p>
                <a:r>
                  <a:rPr lang="pt-BR" dirty="0"/>
                  <a:t>Considerando uma análise CC, os capacitores C</a:t>
                </a:r>
                <a:r>
                  <a:rPr lang="pt-BR" baseline="-25000" dirty="0"/>
                  <a:t>1</a:t>
                </a:r>
                <a:r>
                  <a:rPr lang="pt-BR" dirty="0"/>
                  <a:t> e C</a:t>
                </a:r>
                <a:r>
                  <a:rPr lang="pt-BR" baseline="-25000" dirty="0"/>
                  <a:t>2</a:t>
                </a:r>
                <a:r>
                  <a:rPr lang="pt-BR" dirty="0"/>
                  <a:t> representam um circuito aberto. E V</a:t>
                </a:r>
                <a:r>
                  <a:rPr lang="pt-BR" baseline="-25000" dirty="0"/>
                  <a:t>DD</a:t>
                </a:r>
                <a:r>
                  <a:rPr lang="pt-BR" dirty="0"/>
                  <a:t> foi separado em duas fontes.</a:t>
                </a:r>
              </a:p>
              <a:p>
                <a:endParaRPr lang="pt-BR" dirty="0"/>
              </a:p>
              <a:p>
                <a:r>
                  <a:rPr lang="pt-BR" dirty="0"/>
                  <a:t>Utilizando </a:t>
                </a:r>
                <a:r>
                  <a:rPr lang="pt-BR" dirty="0" err="1"/>
                  <a:t>Kirchhoff</a:t>
                </a:r>
                <a:r>
                  <a:rPr lang="pt-BR" dirty="0"/>
                  <a:t> (Lei das Correntes) </a:t>
                </a:r>
                <a:br>
                  <a:rPr lang="pt-BR" dirty="0"/>
                </a:br>
                <a:r>
                  <a:rPr lang="pt-BR" dirty="0"/>
                  <a:t>I</a:t>
                </a:r>
                <a:r>
                  <a:rPr lang="pt-BR" baseline="-25000" dirty="0"/>
                  <a:t>R1</a:t>
                </a:r>
                <a:r>
                  <a:rPr lang="pt-BR" dirty="0"/>
                  <a:t> = I</a:t>
                </a:r>
                <a:r>
                  <a:rPr lang="pt-BR" baseline="-25000" dirty="0"/>
                  <a:t>R2</a:t>
                </a:r>
                <a:r>
                  <a:rPr lang="pt-BR" dirty="0"/>
                  <a:t>, e o circuito equivalente para determinar V</a:t>
                </a:r>
                <a:r>
                  <a:rPr lang="pt-BR" baseline="-25000" dirty="0"/>
                  <a:t>G</a:t>
                </a:r>
                <a:r>
                  <a:rPr lang="pt-BR" dirty="0"/>
                  <a:t> será:</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𝑅</m:t>
                          </m:r>
                          <m:r>
                            <a:rPr lang="pt-BR" b="0" i="1" baseline="-25000" smtClean="0">
                              <a:latin typeface="Cambria Math" panose="02040503050406030204" pitchFamily="18" charset="0"/>
                            </a:rPr>
                            <m:t>2</m:t>
                          </m:r>
                          <m:r>
                            <a:rPr lang="pt-BR" b="0" i="1" smtClean="0">
                              <a:latin typeface="Cambria Math" panose="02040503050406030204" pitchFamily="18" charset="0"/>
                            </a:rPr>
                            <m:t>𝑉</m:t>
                          </m:r>
                          <m:r>
                            <a:rPr lang="pt-BR" b="0" i="1" baseline="-25000" smtClean="0">
                              <a:latin typeface="Cambria Math" panose="02040503050406030204" pitchFamily="18" charset="0"/>
                            </a:rPr>
                            <m:t>𝐷𝐷</m:t>
                          </m:r>
                        </m:num>
                        <m:den>
                          <m:r>
                            <a:rPr lang="pt-BR" b="0" i="1" smtClean="0">
                              <a:latin typeface="Cambria Math" panose="02040503050406030204" pitchFamily="18" charset="0"/>
                            </a:rPr>
                            <m:t>𝑅</m:t>
                          </m:r>
                          <m:r>
                            <a:rPr lang="pt-BR" b="0" i="1" baseline="-25000" smtClean="0">
                              <a:latin typeface="Cambria Math" panose="02040503050406030204" pitchFamily="18" charset="0"/>
                            </a:rPr>
                            <m:t>1</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baseline="-25000" smtClean="0">
                              <a:latin typeface="Cambria Math" panose="02040503050406030204" pitchFamily="18" charset="0"/>
                            </a:rPr>
                            <m:t>2</m:t>
                          </m:r>
                        </m:den>
                      </m:f>
                    </m:oMath>
                  </m:oMathPara>
                </a14:m>
                <a:endParaRPr lang="pt-BR" dirty="0"/>
              </a:p>
            </p:txBody>
          </p:sp>
        </mc:Choice>
        <mc:Fallback xmlns="">
          <p:sp>
            <p:nvSpPr>
              <p:cNvPr id="6" name="Content Placeholder 5">
                <a:extLst>
                  <a:ext uri="{FF2B5EF4-FFF2-40B4-BE49-F238E27FC236}">
                    <a16:creationId xmlns:a16="http://schemas.microsoft.com/office/drawing/2014/main" id="{B15CF30C-F6E1-421B-9265-F0B1B6266851}"/>
                  </a:ext>
                </a:extLst>
              </p:cNvPr>
              <p:cNvSpPr>
                <a:spLocks noGrp="1" noRot="1" noChangeAspect="1" noMove="1" noResize="1" noEditPoints="1" noAdjustHandles="1" noChangeArrowheads="1" noChangeShapeType="1" noTextEdit="1"/>
              </p:cNvSpPr>
              <p:nvPr>
                <p:ph sz="half" idx="1"/>
              </p:nvPr>
            </p:nvSpPr>
            <p:spPr>
              <a:xfrm>
                <a:off x="838199" y="1825625"/>
                <a:ext cx="6725479" cy="4351338"/>
              </a:xfrm>
              <a:blipFill>
                <a:blip r:embed="rId3"/>
                <a:stretch>
                  <a:fillRect l="-1359"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142</a:t>
            </a:fld>
            <a:endParaRPr lang="en-US" altLang="en-US"/>
          </a:p>
        </p:txBody>
      </p:sp>
    </p:spTree>
    <p:extLst>
      <p:ext uri="{BB962C8B-B14F-4D97-AF65-F5344CB8AC3E}">
        <p14:creationId xmlns:p14="http://schemas.microsoft.com/office/powerpoint/2010/main" val="36731778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796EF4-0131-4532-838F-7A616C27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199" y="1825625"/>
                <a:ext cx="7073349" cy="4351338"/>
              </a:xfrm>
            </p:spPr>
            <p:txBody>
              <a:bodyPr/>
              <a:lstStyle/>
              <a:p>
                <a:r>
                  <a:rPr lang="pt-BR" dirty="0"/>
                  <a:t>Aplicando Lei das Tensões de </a:t>
                </a:r>
                <a:r>
                  <a:rPr lang="pt-BR" dirty="0" err="1"/>
                  <a:t>Kirchhoff</a:t>
                </a:r>
                <a:r>
                  <a:rPr lang="pt-BR" dirty="0"/>
                  <a:t> no sentido horário, teremos: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𝑅𝑆</m:t>
                          </m:r>
                        </m:sub>
                      </m:sSub>
                      <m:r>
                        <a:rPr lang="pt-BR" b="0" i="1" smtClean="0">
                          <a:latin typeface="Cambria Math" panose="02040503050406030204" pitchFamily="18" charset="0"/>
                        </a:rPr>
                        <m:t>=0</m:t>
                      </m:r>
                    </m:oMath>
                  </m:oMathPara>
                </a14:m>
                <a:endParaRPr lang="pt-BR" b="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𝑅𝑆</m:t>
                          </m:r>
                        </m:sub>
                      </m:sSub>
                    </m:oMath>
                  </m:oMathPara>
                </a14:m>
                <a:endParaRPr lang="pt-BR" baseline="-25000"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199" y="1825625"/>
                <a:ext cx="7073349" cy="4351338"/>
              </a:xfrm>
              <a:blipFill>
                <a:blip r:embed="rId3"/>
                <a:stretch>
                  <a:fillRect l="-129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143</a:t>
            </a:fld>
            <a:endParaRPr lang="en-US" altLang="en-US"/>
          </a:p>
        </p:txBody>
      </p:sp>
    </p:spTree>
    <p:extLst>
      <p:ext uri="{BB962C8B-B14F-4D97-AF65-F5344CB8AC3E}">
        <p14:creationId xmlns:p14="http://schemas.microsoft.com/office/powerpoint/2010/main" val="17108188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796EF4-0131-4532-838F-7A616C27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199" y="1825625"/>
                <a:ext cx="7073349" cy="4351338"/>
              </a:xfrm>
            </p:spPr>
            <p:txBody>
              <a:bodyPr/>
              <a:lstStyle/>
              <a:p>
                <a:r>
                  <a:rPr lang="pt-BR" dirty="0"/>
                  <a:t>Aplicando Lei das Tensões de </a:t>
                </a:r>
                <a:r>
                  <a:rPr lang="pt-BR" dirty="0" err="1"/>
                  <a:t>Kirchhoff</a:t>
                </a:r>
                <a:r>
                  <a:rPr lang="pt-BR" dirty="0"/>
                  <a:t> no sentido horário, teremos: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𝑅𝑆</m:t>
                          </m:r>
                        </m:sub>
                      </m:sSub>
                      <m:r>
                        <a:rPr lang="pt-BR" b="0" i="1" smtClean="0">
                          <a:latin typeface="Cambria Math" panose="02040503050406030204" pitchFamily="18" charset="0"/>
                        </a:rPr>
                        <m:t>=0</m:t>
                      </m:r>
                    </m:oMath>
                  </m:oMathPara>
                </a14:m>
                <a:endParaRPr lang="pt-BR" b="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𝑅𝑆</m:t>
                          </m:r>
                        </m:sub>
                      </m:sSub>
                    </m:oMath>
                  </m:oMathPara>
                </a14:m>
                <a:endParaRPr lang="pt-BR" baseline="-25000" dirty="0"/>
              </a:p>
              <a:p>
                <a:pPr marL="0" indent="0">
                  <a:buNone/>
                </a:pPr>
                <a:r>
                  <a:rPr lang="pt-BR" dirty="0"/>
                  <a:t>Substituindo </a:t>
                </a: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𝑅𝑆</m:t>
                    </m:r>
                  </m:oMath>
                </a14:m>
                <a:r>
                  <a:rPr lang="pt-BR" dirty="0"/>
                  <a:t> por I</a:t>
                </a:r>
                <a:r>
                  <a:rPr lang="pt-BR" baseline="-25000" dirty="0"/>
                  <a:t>S</a:t>
                </a:r>
                <a:r>
                  <a:rPr lang="pt-BR" dirty="0"/>
                  <a:t>R</a:t>
                </a:r>
                <a:r>
                  <a:rPr lang="pt-BR" baseline="-25000" dirty="0"/>
                  <a:t>S</a:t>
                </a:r>
                <a:r>
                  <a:rPr lang="pt-BR" dirty="0"/>
                  <a:t> = I</a:t>
                </a:r>
                <a:r>
                  <a:rPr lang="pt-BR" baseline="-25000" dirty="0"/>
                  <a:t>D</a:t>
                </a:r>
                <a:r>
                  <a:rPr lang="pt-BR" dirty="0"/>
                  <a:t>R</a:t>
                </a:r>
                <a:r>
                  <a:rPr lang="pt-BR" baseline="-25000" dirty="0"/>
                  <a:t>S, </a:t>
                </a:r>
                <a:r>
                  <a:rPr lang="pt-BR" dirty="0"/>
                  <a:t>teremos:</a:t>
                </a:r>
              </a:p>
              <a:p>
                <a:pPr marL="0" indent="0" algn="ctr">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endParaRPr lang="pt-BR" baseline="-25000"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199" y="1825625"/>
                <a:ext cx="7073349" cy="4351338"/>
              </a:xfrm>
              <a:blipFill>
                <a:blip r:embed="rId3"/>
                <a:stretch>
                  <a:fillRect l="-1464"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144</a:t>
            </a:fld>
            <a:endParaRPr lang="en-US" altLang="en-US"/>
          </a:p>
        </p:txBody>
      </p:sp>
    </p:spTree>
    <p:extLst>
      <p:ext uri="{BB962C8B-B14F-4D97-AF65-F5344CB8AC3E}">
        <p14:creationId xmlns:p14="http://schemas.microsoft.com/office/powerpoint/2010/main" val="29903252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796EF4-0131-4532-838F-7A616C27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199" y="1825625"/>
                <a:ext cx="7073349" cy="4351338"/>
              </a:xfrm>
            </p:spPr>
            <p:txBody>
              <a:bodyPr/>
              <a:lstStyle/>
              <a:p>
                <a:r>
                  <a:rPr lang="pt-BR" dirty="0"/>
                  <a:t>Aplicando Lei das Tensões de </a:t>
                </a:r>
                <a:r>
                  <a:rPr lang="pt-BR" dirty="0" err="1"/>
                  <a:t>Kirchhoff</a:t>
                </a:r>
                <a:r>
                  <a:rPr lang="pt-BR" dirty="0"/>
                  <a:t> no sentido horário, teremos: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𝑅𝑆</m:t>
                          </m:r>
                        </m:sub>
                      </m:sSub>
                      <m:r>
                        <a:rPr lang="pt-BR" b="0" i="1" smtClean="0">
                          <a:latin typeface="Cambria Math" panose="02040503050406030204" pitchFamily="18" charset="0"/>
                        </a:rPr>
                        <m:t>=0</m:t>
                      </m:r>
                    </m:oMath>
                  </m:oMathPara>
                </a14:m>
                <a:endParaRPr lang="pt-BR" b="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𝑅𝑆</m:t>
                          </m:r>
                        </m:sub>
                      </m:sSub>
                    </m:oMath>
                  </m:oMathPara>
                </a14:m>
                <a:endParaRPr lang="pt-BR" baseline="-25000" dirty="0"/>
              </a:p>
              <a:p>
                <a:pPr marL="0" indent="0">
                  <a:buNone/>
                </a:pPr>
                <a:r>
                  <a:rPr lang="pt-BR" dirty="0"/>
                  <a:t>Substituindo </a:t>
                </a: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𝑅𝑆</m:t>
                    </m:r>
                  </m:oMath>
                </a14:m>
                <a:r>
                  <a:rPr lang="pt-BR" dirty="0"/>
                  <a:t> por I</a:t>
                </a:r>
                <a:r>
                  <a:rPr lang="pt-BR" baseline="-25000" dirty="0"/>
                  <a:t>S</a:t>
                </a:r>
                <a:r>
                  <a:rPr lang="pt-BR" dirty="0"/>
                  <a:t>R</a:t>
                </a:r>
                <a:r>
                  <a:rPr lang="pt-BR" baseline="-25000" dirty="0"/>
                  <a:t>S</a:t>
                </a:r>
                <a:r>
                  <a:rPr lang="pt-BR" dirty="0"/>
                  <a:t> = I</a:t>
                </a:r>
                <a:r>
                  <a:rPr lang="pt-BR" baseline="-25000" dirty="0"/>
                  <a:t>D</a:t>
                </a:r>
                <a:r>
                  <a:rPr lang="pt-BR" dirty="0"/>
                  <a:t>R</a:t>
                </a:r>
                <a:r>
                  <a:rPr lang="pt-BR" baseline="-25000" dirty="0"/>
                  <a:t>S, </a:t>
                </a:r>
                <a:r>
                  <a:rPr lang="pt-BR" dirty="0"/>
                  <a:t>teremos:</a:t>
                </a:r>
              </a:p>
              <a:p>
                <a:pPr marL="0" indent="0" algn="ctr">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endParaRPr lang="pt-BR" baseline="-25000" dirty="0"/>
              </a:p>
              <a:p>
                <a:r>
                  <a:rPr lang="pt-BR" dirty="0"/>
                  <a:t>O resultado é uma equação que inclui as mesmas variáveis da equação de Shockley: V</a:t>
                </a:r>
                <a:r>
                  <a:rPr lang="pt-BR" baseline="-25000" dirty="0"/>
                  <a:t>GS</a:t>
                </a:r>
                <a:r>
                  <a:rPr lang="pt-BR" dirty="0"/>
                  <a:t> e I</a:t>
                </a:r>
                <a:r>
                  <a:rPr lang="pt-BR" baseline="-25000" dirty="0"/>
                  <a:t>D</a:t>
                </a:r>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199" y="1825625"/>
                <a:ext cx="7073349" cy="4351338"/>
              </a:xfrm>
              <a:blipFill>
                <a:blip r:embed="rId3"/>
                <a:stretch>
                  <a:fillRect l="-1464" t="-2101" r="-215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145</a:t>
            </a:fld>
            <a:endParaRPr lang="en-US" altLang="en-US"/>
          </a:p>
        </p:txBody>
      </p:sp>
    </p:spTree>
    <p:extLst>
      <p:ext uri="{BB962C8B-B14F-4D97-AF65-F5344CB8AC3E}">
        <p14:creationId xmlns:p14="http://schemas.microsoft.com/office/powerpoint/2010/main" val="2666193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210A22-2E58-48FD-BBDC-058BA6921A70}"/>
              </a:ext>
            </a:extLst>
          </p:cNvPr>
          <p:cNvPicPr>
            <a:picLocks noChangeAspect="1"/>
          </p:cNvPicPr>
          <p:nvPr/>
        </p:nvPicPr>
        <p:blipFill>
          <a:blip r:embed="rId2"/>
          <a:stretch>
            <a:fillRect/>
          </a:stretch>
        </p:blipFill>
        <p:spPr>
          <a:xfrm>
            <a:off x="3093416" y="2476086"/>
            <a:ext cx="9096375" cy="4829175"/>
          </a:xfrm>
          <a:prstGeom prst="rect">
            <a:avLst/>
          </a:prstGeom>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6" name="Content Placeholder 5">
            <a:extLst>
              <a:ext uri="{FF2B5EF4-FFF2-40B4-BE49-F238E27FC236}">
                <a16:creationId xmlns:a16="http://schemas.microsoft.com/office/drawing/2014/main" id="{E22035F2-F164-47A5-BD26-779F6919B37B}"/>
              </a:ext>
            </a:extLst>
          </p:cNvPr>
          <p:cNvSpPr>
            <a:spLocks noGrp="1"/>
          </p:cNvSpPr>
          <p:nvPr>
            <p:ph sz="half" idx="1"/>
          </p:nvPr>
        </p:nvSpPr>
        <p:spPr>
          <a:xfrm>
            <a:off x="838199" y="1825625"/>
            <a:ext cx="6308036" cy="4351338"/>
          </a:xfrm>
        </p:spPr>
        <p:txBody>
          <a:bodyPr/>
          <a:lstStyle/>
          <a:p>
            <a:r>
              <a:rPr lang="pt-BR" dirty="0"/>
              <a:t>Para determinar o ponto de operação do circuito (quiescente), devemos realizar o mesmo procedimento por Autopolarização. </a:t>
            </a:r>
          </a:p>
          <a:p>
            <a:endParaRPr lang="pt-BR" dirty="0"/>
          </a:p>
          <a:p>
            <a:r>
              <a:rPr lang="pt-BR" dirty="0"/>
              <a:t>Crie a curva de transferência e depois intercepte com a reta de polarização. Essa interceptação demonstrará o ponto Q.</a:t>
            </a:r>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146</a:t>
            </a:fld>
            <a:endParaRPr lang="en-US" altLang="en-US"/>
          </a:p>
        </p:txBody>
      </p:sp>
    </p:spTree>
    <p:extLst>
      <p:ext uri="{BB962C8B-B14F-4D97-AF65-F5344CB8AC3E}">
        <p14:creationId xmlns:p14="http://schemas.microsoft.com/office/powerpoint/2010/main" val="507294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959601" cy="4351338"/>
              </a:xfrm>
            </p:spPr>
            <p:txBody>
              <a:bodyPr/>
              <a:lstStyle/>
              <a:p>
                <a:r>
                  <a:rPr lang="pt-BR" dirty="0"/>
                  <a:t>Um dos pontos é fácil de ser conhecido, quando I</a:t>
                </a:r>
                <a:r>
                  <a:rPr lang="pt-BR" baseline="-25000" dirty="0"/>
                  <a:t>D</a:t>
                </a:r>
                <a:r>
                  <a:rPr lang="pt-BR" dirty="0"/>
                  <a:t> = 0 </a:t>
                </a:r>
                <a:r>
                  <a:rPr lang="pt-BR" dirty="0" err="1"/>
                  <a:t>mA.</a:t>
                </a:r>
                <a:r>
                  <a:rPr lang="pt-BR" dirty="0"/>
                  <a:t> O segundo ponto pode ser definido quando V</a:t>
                </a:r>
                <a:r>
                  <a:rPr lang="pt-BR" baseline="-25000" dirty="0"/>
                  <a:t>GS</a:t>
                </a:r>
                <a:r>
                  <a:rPr lang="pt-BR" dirty="0"/>
                  <a:t> = 0 V. </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b="0" i="0"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14:m>
                  <m:oMath xmlns:m="http://schemas.openxmlformats.org/officeDocument/2006/math">
                    <m:r>
                      <a:rPr lang="pt-BR" sz="2800" b="0" i="1" smtClean="0">
                        <a:latin typeface="Cambria Math" panose="02040503050406030204" pitchFamily="18" charset="0"/>
                      </a:rPr>
                      <m:t>𝐼</m:t>
                    </m:r>
                    <m:r>
                      <a:rPr lang="pt-BR" sz="2800" b="0" i="1" baseline="-25000" smtClean="0">
                        <a:latin typeface="Cambria Math" panose="02040503050406030204" pitchFamily="18" charset="0"/>
                      </a:rPr>
                      <m:t>𝐷</m:t>
                    </m:r>
                    <m:r>
                      <a:rPr lang="pt-BR" sz="2800" b="0" i="1" smtClean="0">
                        <a:latin typeface="Cambria Math" panose="02040503050406030204" pitchFamily="18" charset="0"/>
                      </a:rPr>
                      <m:t>=</m:t>
                    </m:r>
                    <m:d>
                      <m:dPr>
                        <m:begChr m:val=""/>
                        <m:endChr m:val="|"/>
                        <m:ctrlPr>
                          <a:rPr lang="pt-BR" sz="2800" b="0" i="1" smtClean="0">
                            <a:latin typeface="Cambria Math" panose="02040503050406030204" pitchFamily="18" charset="0"/>
                          </a:rPr>
                        </m:ctrlPr>
                      </m:dPr>
                      <m:e>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𝑉</m:t>
                            </m:r>
                            <m:r>
                              <a:rPr lang="pt-BR" sz="2800" b="0" i="1" baseline="-25000" smtClean="0">
                                <a:latin typeface="Cambria Math" panose="02040503050406030204" pitchFamily="18" charset="0"/>
                              </a:rPr>
                              <m:t>𝐺</m:t>
                            </m:r>
                          </m:num>
                          <m:den>
                            <m:r>
                              <a:rPr lang="pt-BR" sz="2800" b="0" i="1" smtClean="0">
                                <a:latin typeface="Cambria Math" panose="02040503050406030204" pitchFamily="18" charset="0"/>
                              </a:rPr>
                              <m:t>𝑅</m:t>
                            </m:r>
                            <m:r>
                              <a:rPr lang="pt-BR" sz="2800" b="0" i="1" baseline="-25000" smtClean="0">
                                <a:latin typeface="Cambria Math" panose="02040503050406030204" pitchFamily="18" charset="0"/>
                              </a:rPr>
                              <m:t>𝑆</m:t>
                            </m:r>
                          </m:den>
                        </m:f>
                      </m:e>
                    </m:d>
                    <m:r>
                      <a:rPr lang="pt-BR" sz="2800" b="0" i="1" smtClean="0">
                        <a:latin typeface="Cambria Math" panose="02040503050406030204" pitchFamily="18" charset="0"/>
                      </a:rPr>
                      <m:t>𝑉</m:t>
                    </m:r>
                  </m:oMath>
                </a14:m>
                <a:r>
                  <a:rPr lang="pt-BR" baseline="-25000" dirty="0"/>
                  <a:t>GS</a:t>
                </a:r>
                <a:r>
                  <a:rPr lang="pt-BR" dirty="0"/>
                  <a:t> = 0 V</a:t>
                </a:r>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959601" cy="4351338"/>
              </a:xfrm>
              <a:blipFill>
                <a:blip r:embed="rId2"/>
                <a:stretch>
                  <a:fillRect l="-1313" t="-420" r="-122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147</a:t>
            </a:fld>
            <a:endParaRPr lang="en-US" altLang="en-US"/>
          </a:p>
        </p:txBody>
      </p:sp>
    </p:spTree>
    <p:extLst>
      <p:ext uri="{BB962C8B-B14F-4D97-AF65-F5344CB8AC3E}">
        <p14:creationId xmlns:p14="http://schemas.microsoft.com/office/powerpoint/2010/main" val="1875769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ADFD2B-9919-4455-9306-349BAFC5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733" y="2501900"/>
            <a:ext cx="9006167" cy="4784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959601" cy="4351338"/>
              </a:xfrm>
            </p:spPr>
            <p:txBody>
              <a:bodyPr/>
              <a:lstStyle/>
              <a:p>
                <a:r>
                  <a:rPr lang="pt-BR" dirty="0"/>
                  <a:t>Um dos pontos é fácil de ser conhecido, quando I</a:t>
                </a:r>
                <a:r>
                  <a:rPr lang="pt-BR" baseline="-25000" dirty="0"/>
                  <a:t>D</a:t>
                </a:r>
                <a:r>
                  <a:rPr lang="pt-BR" dirty="0"/>
                  <a:t> = 0 </a:t>
                </a:r>
                <a:r>
                  <a:rPr lang="pt-BR" dirty="0" err="1"/>
                  <a:t>mA.</a:t>
                </a:r>
                <a:r>
                  <a:rPr lang="pt-BR" dirty="0"/>
                  <a:t> O segundo ponto pode ser definido quando V</a:t>
                </a:r>
                <a:r>
                  <a:rPr lang="pt-BR" baseline="-25000" dirty="0"/>
                  <a:t>GS</a:t>
                </a:r>
                <a:r>
                  <a:rPr lang="pt-BR" dirty="0"/>
                  <a:t> = 0 V. </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b="0" i="0"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14:m>
                  <m:oMath xmlns:m="http://schemas.openxmlformats.org/officeDocument/2006/math">
                    <m:r>
                      <a:rPr lang="pt-BR" sz="2800" b="0" i="1" smtClean="0">
                        <a:latin typeface="Cambria Math" panose="02040503050406030204" pitchFamily="18" charset="0"/>
                      </a:rPr>
                      <m:t>𝐼</m:t>
                    </m:r>
                    <m:r>
                      <a:rPr lang="pt-BR" sz="2800" b="0" i="1" baseline="-25000" smtClean="0">
                        <a:latin typeface="Cambria Math" panose="02040503050406030204" pitchFamily="18" charset="0"/>
                      </a:rPr>
                      <m:t>𝐷</m:t>
                    </m:r>
                    <m:r>
                      <a:rPr lang="pt-BR" sz="2800" b="0" i="1" smtClean="0">
                        <a:latin typeface="Cambria Math" panose="02040503050406030204" pitchFamily="18" charset="0"/>
                      </a:rPr>
                      <m:t>=</m:t>
                    </m:r>
                    <m:d>
                      <m:dPr>
                        <m:begChr m:val=""/>
                        <m:endChr m:val="|"/>
                        <m:ctrlPr>
                          <a:rPr lang="pt-BR" sz="2800" b="0" i="1" smtClean="0">
                            <a:latin typeface="Cambria Math" panose="02040503050406030204" pitchFamily="18" charset="0"/>
                          </a:rPr>
                        </m:ctrlPr>
                      </m:dPr>
                      <m:e>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𝑉</m:t>
                            </m:r>
                            <m:r>
                              <a:rPr lang="pt-BR" sz="2800" b="0" i="1" baseline="-25000" smtClean="0">
                                <a:latin typeface="Cambria Math" panose="02040503050406030204" pitchFamily="18" charset="0"/>
                              </a:rPr>
                              <m:t>𝐺</m:t>
                            </m:r>
                          </m:num>
                          <m:den>
                            <m:r>
                              <a:rPr lang="pt-BR" sz="2800" b="0" i="1" smtClean="0">
                                <a:latin typeface="Cambria Math" panose="02040503050406030204" pitchFamily="18" charset="0"/>
                              </a:rPr>
                              <m:t>𝑅</m:t>
                            </m:r>
                            <m:r>
                              <a:rPr lang="pt-BR" sz="2800" b="0" i="1" baseline="-25000" smtClean="0">
                                <a:latin typeface="Cambria Math" panose="02040503050406030204" pitchFamily="18" charset="0"/>
                              </a:rPr>
                              <m:t>𝑆</m:t>
                            </m:r>
                          </m:den>
                        </m:f>
                      </m:e>
                    </m:d>
                    <m:r>
                      <a:rPr lang="pt-BR" sz="2800" b="0" i="1" smtClean="0">
                        <a:latin typeface="Cambria Math" panose="02040503050406030204" pitchFamily="18" charset="0"/>
                      </a:rPr>
                      <m:t>𝑉</m:t>
                    </m:r>
                  </m:oMath>
                </a14:m>
                <a:r>
                  <a:rPr lang="pt-BR" baseline="-25000" dirty="0"/>
                  <a:t>GS</a:t>
                </a:r>
                <a:r>
                  <a:rPr lang="pt-BR" dirty="0"/>
                  <a:t> = 0 V</a:t>
                </a:r>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959601" cy="4351338"/>
              </a:xfrm>
              <a:blipFill>
                <a:blip r:embed="rId3"/>
                <a:stretch>
                  <a:fillRect l="-1313" t="-420" r="-122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148</a:t>
            </a:fld>
            <a:endParaRPr lang="en-US" altLang="en-US"/>
          </a:p>
        </p:txBody>
      </p:sp>
    </p:spTree>
    <p:extLst>
      <p:ext uri="{BB962C8B-B14F-4D97-AF65-F5344CB8AC3E}">
        <p14:creationId xmlns:p14="http://schemas.microsoft.com/office/powerpoint/2010/main" val="1281333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ADFD2B-9919-4455-9306-349BAFC5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733" y="2501900"/>
            <a:ext cx="9006167" cy="4784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959601" cy="4351338"/>
              </a:xfrm>
            </p:spPr>
            <p:txBody>
              <a:bodyPr/>
              <a:lstStyle/>
              <a:p>
                <a:r>
                  <a:rPr lang="pt-BR" dirty="0"/>
                  <a:t>Um dos pontos é fácil de ser conhecido, quando I</a:t>
                </a:r>
                <a:r>
                  <a:rPr lang="pt-BR" baseline="-25000" dirty="0"/>
                  <a:t>D</a:t>
                </a:r>
                <a:r>
                  <a:rPr lang="pt-BR" dirty="0"/>
                  <a:t> = 0 </a:t>
                </a:r>
                <a:r>
                  <a:rPr lang="pt-BR" dirty="0" err="1"/>
                  <a:t>mA.</a:t>
                </a:r>
                <a:r>
                  <a:rPr lang="pt-BR" dirty="0"/>
                  <a:t> O segundo ponto pode ser definido quando V</a:t>
                </a:r>
                <a:r>
                  <a:rPr lang="pt-BR" baseline="-25000" dirty="0"/>
                  <a:t>GS</a:t>
                </a:r>
                <a:r>
                  <a:rPr lang="pt-BR" dirty="0"/>
                  <a:t> = 0 V. </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b="0" i="0"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14:m>
                  <m:oMath xmlns:m="http://schemas.openxmlformats.org/officeDocument/2006/math">
                    <m:r>
                      <a:rPr lang="pt-BR" sz="2800" b="0" i="1" smtClean="0">
                        <a:latin typeface="Cambria Math" panose="02040503050406030204" pitchFamily="18" charset="0"/>
                      </a:rPr>
                      <m:t>𝐼</m:t>
                    </m:r>
                    <m:r>
                      <a:rPr lang="pt-BR" sz="2800" b="0" i="1" baseline="-25000" smtClean="0">
                        <a:latin typeface="Cambria Math" panose="02040503050406030204" pitchFamily="18" charset="0"/>
                      </a:rPr>
                      <m:t>𝐷</m:t>
                    </m:r>
                    <m:r>
                      <a:rPr lang="pt-BR" sz="2800" b="0" i="1" smtClean="0">
                        <a:latin typeface="Cambria Math" panose="02040503050406030204" pitchFamily="18" charset="0"/>
                      </a:rPr>
                      <m:t>=</m:t>
                    </m:r>
                    <m:d>
                      <m:dPr>
                        <m:begChr m:val=""/>
                        <m:endChr m:val="|"/>
                        <m:ctrlPr>
                          <a:rPr lang="pt-BR" sz="2800" b="0" i="1" smtClean="0">
                            <a:latin typeface="Cambria Math" panose="02040503050406030204" pitchFamily="18" charset="0"/>
                          </a:rPr>
                        </m:ctrlPr>
                      </m:dPr>
                      <m:e>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𝑉</m:t>
                            </m:r>
                            <m:r>
                              <a:rPr lang="pt-BR" sz="2800" b="0" i="1" baseline="-25000" smtClean="0">
                                <a:latin typeface="Cambria Math" panose="02040503050406030204" pitchFamily="18" charset="0"/>
                              </a:rPr>
                              <m:t>𝐺</m:t>
                            </m:r>
                          </m:num>
                          <m:den>
                            <m:r>
                              <a:rPr lang="pt-BR" sz="2800" b="0" i="1" smtClean="0">
                                <a:latin typeface="Cambria Math" panose="02040503050406030204" pitchFamily="18" charset="0"/>
                              </a:rPr>
                              <m:t>𝑅</m:t>
                            </m:r>
                            <m:r>
                              <a:rPr lang="pt-BR" sz="2800" b="0" i="1" baseline="-25000" smtClean="0">
                                <a:latin typeface="Cambria Math" panose="02040503050406030204" pitchFamily="18" charset="0"/>
                              </a:rPr>
                              <m:t>𝑆</m:t>
                            </m:r>
                          </m:den>
                        </m:f>
                      </m:e>
                    </m:d>
                    <m:r>
                      <a:rPr lang="pt-BR" sz="2800" b="0" i="1" smtClean="0">
                        <a:latin typeface="Cambria Math" panose="02040503050406030204" pitchFamily="18" charset="0"/>
                      </a:rPr>
                      <m:t>𝑉</m:t>
                    </m:r>
                  </m:oMath>
                </a14:m>
                <a:r>
                  <a:rPr lang="pt-BR" baseline="-25000" dirty="0"/>
                  <a:t>GS</a:t>
                </a:r>
                <a:r>
                  <a:rPr lang="pt-BR" dirty="0"/>
                  <a:t> = 0 V</a:t>
                </a:r>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959601" cy="4351338"/>
              </a:xfrm>
              <a:blipFill>
                <a:blip r:embed="rId3"/>
                <a:stretch>
                  <a:fillRect l="-1313" t="-420" r="-122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149</a:t>
            </a:fld>
            <a:endParaRPr lang="en-US" altLang="en-US"/>
          </a:p>
        </p:txBody>
      </p:sp>
      <p:sp>
        <p:nvSpPr>
          <p:cNvPr id="7" name="TextBox 6">
            <a:extLst>
              <a:ext uri="{FF2B5EF4-FFF2-40B4-BE49-F238E27FC236}">
                <a16:creationId xmlns:a16="http://schemas.microsoft.com/office/drawing/2014/main" id="{F40D48C2-1A48-472B-9220-A780E33C9F0E}"/>
              </a:ext>
            </a:extLst>
          </p:cNvPr>
          <p:cNvSpPr txBox="1"/>
          <p:nvPr/>
        </p:nvSpPr>
        <p:spPr>
          <a:xfrm>
            <a:off x="380999" y="5402243"/>
            <a:ext cx="4724400" cy="954107"/>
          </a:xfrm>
          <a:prstGeom prst="rect">
            <a:avLst/>
          </a:prstGeom>
          <a:noFill/>
        </p:spPr>
        <p:txBody>
          <a:bodyPr wrap="square" rtlCol="0">
            <a:spAutoFit/>
          </a:bodyPr>
          <a:lstStyle/>
          <a:p>
            <a:pPr algn="ctr"/>
            <a:r>
              <a:rPr lang="pt-BR" sz="2800" dirty="0">
                <a:solidFill>
                  <a:srgbClr val="FF0000"/>
                </a:solidFill>
              </a:rPr>
              <a:t>Repare que valores crescentes de R</a:t>
            </a:r>
            <a:r>
              <a:rPr lang="pt-BR" sz="2800" baseline="-25000" dirty="0">
                <a:solidFill>
                  <a:srgbClr val="FF0000"/>
                </a:solidFill>
              </a:rPr>
              <a:t>S</a:t>
            </a:r>
            <a:r>
              <a:rPr lang="pt-BR" sz="2800" dirty="0">
                <a:solidFill>
                  <a:srgbClr val="FF0000"/>
                </a:solidFill>
              </a:rPr>
              <a:t> reduzem o valor de I</a:t>
            </a:r>
            <a:r>
              <a:rPr lang="pt-BR" sz="2800" baseline="-25000" dirty="0">
                <a:solidFill>
                  <a:srgbClr val="FF0000"/>
                </a:solidFill>
              </a:rPr>
              <a:t>D</a:t>
            </a:r>
            <a:r>
              <a:rPr lang="pt-BR" sz="2800" dirty="0">
                <a:solidFill>
                  <a:srgbClr val="FF0000"/>
                </a:solidFill>
              </a:rPr>
              <a:t>.</a:t>
            </a:r>
          </a:p>
        </p:txBody>
      </p:sp>
    </p:spTree>
    <p:extLst>
      <p:ext uri="{BB962C8B-B14F-4D97-AF65-F5344CB8AC3E}">
        <p14:creationId xmlns:p14="http://schemas.microsoft.com/office/powerpoint/2010/main" val="246479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Aulas práticas</a:t>
            </a:r>
          </a:p>
        </p:txBody>
      </p:sp>
      <p:pic>
        <p:nvPicPr>
          <p:cNvPr id="3074" name="Picture 2" descr="Resultado de imagem para eletronica digi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5" y="1286358"/>
            <a:ext cx="7336052" cy="4978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m para eletronica digi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8" y="2844800"/>
            <a:ext cx="4845826" cy="272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4929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ADFD2B-9919-4455-9306-349BAFC5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733" y="2501900"/>
            <a:ext cx="9006167" cy="4784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337301" cy="4351338"/>
              </a:xfrm>
            </p:spPr>
            <p:txBody>
              <a:bodyPr/>
              <a:lstStyle/>
              <a:p>
                <a:r>
                  <a:rPr lang="pt-BR" dirty="0"/>
                  <a:t>Uma vez determinados os valores quiescentes de I</a:t>
                </a:r>
                <a:r>
                  <a:rPr lang="pt-BR" baseline="-25000" dirty="0"/>
                  <a:t>DQ</a:t>
                </a:r>
                <a:r>
                  <a:rPr lang="pt-BR" dirty="0"/>
                  <a:t> e V</a:t>
                </a:r>
                <a:r>
                  <a:rPr lang="pt-BR" baseline="-25000" dirty="0"/>
                  <a:t>GSQ</a:t>
                </a:r>
                <a:r>
                  <a:rPr lang="pt-BR" dirty="0"/>
                  <a:t>, a análise do circuito é realizada de maneira usual.</a:t>
                </a:r>
              </a:p>
              <a:p>
                <a:pPr marL="0" indent="0">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b="0" i="1" baseline="-25000" smtClean="0">
                          <a:latin typeface="Cambria Math" panose="02040503050406030204" pitchFamily="18" charset="0"/>
                        </a:rPr>
                        <m:t>𝐷</m:t>
                      </m:r>
                      <m:r>
                        <a:rPr lang="pt-BR" i="1" baseline="-25000">
                          <a:latin typeface="Cambria Math" panose="02040503050406030204" pitchFamily="18" charset="0"/>
                        </a:rPr>
                        <m:t>𝑆</m:t>
                      </m:r>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r>
                        <a:rPr lang="pt-BR" i="1">
                          <a:latin typeface="Cambria Math" panose="02040503050406030204" pitchFamily="18" charset="0"/>
                        </a:rPr>
                        <m:t>𝑅</m:t>
                      </m:r>
                      <m:r>
                        <a:rPr lang="pt-BR" i="1" baseline="-25000">
                          <a:latin typeface="Cambria Math" panose="02040503050406030204" pitchFamily="18" charset="0"/>
                        </a:rPr>
                        <m:t>𝑆</m:t>
                      </m:r>
                      <m:r>
                        <a:rPr lang="pt-BR" b="0" i="1" smtClean="0">
                          <a:latin typeface="Cambria Math" panose="02040503050406030204" pitchFamily="18" charset="0"/>
                        </a:rPr>
                        <m:t>)</m:t>
                      </m:r>
                    </m:oMath>
                  </m:oMathPara>
                </a14:m>
                <a:endParaRPr lang="pt-BR" dirty="0"/>
              </a:p>
              <a:p>
                <a:pPr marL="0" indent="0">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dirty="0"/>
              </a:p>
              <a:p>
                <a:pPr marL="0" indent="0">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b="0" i="1" baseline="-25000" smtClean="0">
                          <a:latin typeface="Cambria Math" panose="02040503050406030204" pitchFamily="18" charset="0"/>
                        </a:rPr>
                        <m:t>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b="0" baseline="-250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𝑅</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𝑅</m:t>
                          </m:r>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𝐷𝐷</m:t>
                          </m:r>
                        </m:num>
                        <m:den>
                          <m:r>
                            <a:rPr lang="pt-BR" b="0" i="1" smtClean="0">
                              <a:latin typeface="Cambria Math" panose="02040503050406030204" pitchFamily="18" charset="0"/>
                            </a:rPr>
                            <m:t>𝑅</m:t>
                          </m:r>
                          <m:r>
                            <a:rPr lang="pt-BR" b="0" i="1" baseline="-25000" smtClean="0">
                              <a:latin typeface="Cambria Math" panose="02040503050406030204" pitchFamily="18" charset="0"/>
                            </a:rPr>
                            <m:t>1</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baseline="-25000" smtClean="0">
                              <a:latin typeface="Cambria Math" panose="02040503050406030204" pitchFamily="18" charset="0"/>
                            </a:rPr>
                            <m:t>2</m:t>
                          </m:r>
                        </m:den>
                      </m:f>
                    </m:oMath>
                  </m:oMathPara>
                </a14:m>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337301" cy="4351338"/>
              </a:xfrm>
              <a:blipFill>
                <a:blip r:embed="rId3"/>
                <a:stretch>
                  <a:fillRect l="-1442" t="-420"/>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150</a:t>
            </a:fld>
            <a:endParaRPr lang="en-US" altLang="en-US"/>
          </a:p>
        </p:txBody>
      </p:sp>
    </p:spTree>
    <p:extLst>
      <p:ext uri="{BB962C8B-B14F-4D97-AF65-F5344CB8AC3E}">
        <p14:creationId xmlns:p14="http://schemas.microsoft.com/office/powerpoint/2010/main" val="5609379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CEE0A0D-C741-4A11-8E53-B527214118E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73292" y="1447801"/>
            <a:ext cx="8849083" cy="583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200" y="1825625"/>
            <a:ext cx="6210300" cy="4351338"/>
          </a:xfrm>
        </p:spPr>
        <p:txBody>
          <a:bodyPr/>
          <a:lstStyle/>
          <a:p>
            <a:r>
              <a:rPr lang="pt-BR" dirty="0" err="1"/>
              <a:t>Ex</a:t>
            </a:r>
            <a:r>
              <a:rPr lang="pt-BR" dirty="0"/>
              <a:t>: Determine os seguintes parâmetros para o circuito da figura ao lado.</a:t>
            </a:r>
          </a:p>
          <a:p>
            <a:pPr marL="514350" indent="-514350">
              <a:buFont typeface="+mj-lt"/>
              <a:buAutoNum type="alphaLcParenR"/>
            </a:pPr>
            <a:r>
              <a:rPr lang="pt-BR" dirty="0"/>
              <a:t>I</a:t>
            </a:r>
            <a:r>
              <a:rPr lang="pt-BR" baseline="-25000" dirty="0"/>
              <a:t>DQ </a:t>
            </a:r>
            <a:r>
              <a:rPr lang="pt-BR" dirty="0"/>
              <a:t>e V</a:t>
            </a:r>
            <a:r>
              <a:rPr lang="pt-BR" baseline="-25000" dirty="0"/>
              <a:t>GSQ</a:t>
            </a:r>
          </a:p>
          <a:p>
            <a:pPr marL="514350" indent="-514350">
              <a:buFont typeface="+mj-lt"/>
              <a:buAutoNum type="alphaLcParenR"/>
            </a:pPr>
            <a:r>
              <a:rPr lang="pt-BR" dirty="0"/>
              <a:t>V</a:t>
            </a:r>
            <a:r>
              <a:rPr lang="pt-BR" baseline="-25000" dirty="0"/>
              <a:t>D</a:t>
            </a:r>
          </a:p>
          <a:p>
            <a:pPr marL="514350" indent="-514350">
              <a:buFont typeface="+mj-lt"/>
              <a:buAutoNum type="alphaLcParenR"/>
            </a:pPr>
            <a:r>
              <a:rPr lang="pt-BR" dirty="0"/>
              <a:t>V</a:t>
            </a:r>
            <a:r>
              <a:rPr lang="pt-BR" baseline="-25000" dirty="0"/>
              <a:t>S</a:t>
            </a:r>
          </a:p>
          <a:p>
            <a:pPr marL="514350" indent="-514350">
              <a:buFont typeface="+mj-lt"/>
              <a:buAutoNum type="alphaLcParenR"/>
            </a:pPr>
            <a:r>
              <a:rPr lang="pt-BR" dirty="0"/>
              <a:t>V</a:t>
            </a:r>
            <a:r>
              <a:rPr lang="pt-BR" baseline="-25000" dirty="0"/>
              <a:t>DS</a:t>
            </a:r>
          </a:p>
          <a:p>
            <a:pPr marL="514350" indent="-514350">
              <a:buFont typeface="+mj-lt"/>
              <a:buAutoNum type="alphaLcParenR"/>
            </a:pPr>
            <a:r>
              <a:rPr lang="pt-BR" dirty="0"/>
              <a:t>V</a:t>
            </a:r>
            <a:r>
              <a:rPr lang="pt-BR" baseline="-25000" dirty="0"/>
              <a:t>DG</a:t>
            </a:r>
          </a:p>
          <a:p>
            <a:endParaRPr lang="pt-BR" dirty="0"/>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151</a:t>
            </a:fld>
            <a:endParaRPr lang="en-US" altLang="en-US"/>
          </a:p>
        </p:txBody>
      </p:sp>
    </p:spTree>
    <p:extLst>
      <p:ext uri="{BB962C8B-B14F-4D97-AF65-F5344CB8AC3E}">
        <p14:creationId xmlns:p14="http://schemas.microsoft.com/office/powerpoint/2010/main" val="31553062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CEE0A0D-C741-4A11-8E53-B527214118E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73292" y="1447801"/>
            <a:ext cx="8849083" cy="583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200" y="1825624"/>
                <a:ext cx="6248400" cy="5032375"/>
              </a:xfrm>
            </p:spPr>
            <p:txBody>
              <a:bodyPr>
                <a:normAutofit/>
              </a:bodyPr>
              <a:lstStyle/>
              <a:p>
                <a:pPr marL="0" indent="0">
                  <a:buNone/>
                </a:pPr>
                <a:r>
                  <a:rPr lang="pt-BR" sz="2400" dirty="0">
                    <a:solidFill>
                      <a:srgbClr val="FF0000"/>
                    </a:solidFill>
                  </a:rPr>
                  <a:t>a) Para a curva de transferência, se I</a:t>
                </a:r>
                <a:r>
                  <a:rPr lang="pt-BR" sz="2400" baseline="-25000" dirty="0">
                    <a:solidFill>
                      <a:srgbClr val="FF0000"/>
                    </a:solidFill>
                  </a:rPr>
                  <a:t>D</a:t>
                </a:r>
                <a:r>
                  <a:rPr lang="pt-BR" sz="2400" dirty="0">
                    <a:solidFill>
                      <a:srgbClr val="FF0000"/>
                    </a:solidFill>
                  </a:rPr>
                  <a:t> = I</a:t>
                </a:r>
                <a:r>
                  <a:rPr lang="pt-BR" sz="2400" baseline="-25000" dirty="0">
                    <a:solidFill>
                      <a:srgbClr val="FF0000"/>
                    </a:solidFill>
                  </a:rPr>
                  <a:t>DSS</a:t>
                </a:r>
                <a:r>
                  <a:rPr lang="pt-BR" sz="2400" dirty="0">
                    <a:solidFill>
                      <a:srgbClr val="FF0000"/>
                    </a:solidFill>
                  </a:rPr>
                  <a:t>/4 = 8m/4 = </a:t>
                </a:r>
                <a:r>
                  <a:rPr lang="pt-BR" sz="2400" b="1" dirty="0">
                    <a:solidFill>
                      <a:srgbClr val="FF0000"/>
                    </a:solidFill>
                  </a:rPr>
                  <a:t>2 </a:t>
                </a:r>
                <a:r>
                  <a:rPr lang="pt-BR" sz="2400" b="1" dirty="0" err="1">
                    <a:solidFill>
                      <a:srgbClr val="FF0000"/>
                    </a:solidFill>
                  </a:rPr>
                  <a:t>mA</a:t>
                </a:r>
                <a:r>
                  <a:rPr lang="pt-BR" sz="2400" dirty="0">
                    <a:solidFill>
                      <a:srgbClr val="FF0000"/>
                    </a:solidFill>
                  </a:rPr>
                  <a:t>, então V</a:t>
                </a:r>
                <a:r>
                  <a:rPr lang="pt-BR" sz="2400" baseline="-25000" dirty="0">
                    <a:solidFill>
                      <a:srgbClr val="FF0000"/>
                    </a:solidFill>
                  </a:rPr>
                  <a:t>GS</a:t>
                </a:r>
                <a:r>
                  <a:rPr lang="pt-BR" sz="2400" dirty="0">
                    <a:solidFill>
                      <a:srgbClr val="FF0000"/>
                    </a:solidFill>
                  </a:rPr>
                  <a:t> = V</a:t>
                </a:r>
                <a:r>
                  <a:rPr lang="pt-BR" sz="2400" baseline="-25000" dirty="0">
                    <a:solidFill>
                      <a:srgbClr val="FF0000"/>
                    </a:solidFill>
                  </a:rPr>
                  <a:t>P</a:t>
                </a:r>
                <a:r>
                  <a:rPr lang="pt-BR" sz="2400" dirty="0">
                    <a:solidFill>
                      <a:srgbClr val="FF0000"/>
                    </a:solidFill>
                  </a:rPr>
                  <a:t>/2 = -4/2 = </a:t>
                </a:r>
                <a:r>
                  <a:rPr lang="pt-BR" sz="2400" b="1" dirty="0">
                    <a:solidFill>
                      <a:srgbClr val="FF0000"/>
                    </a:solidFill>
                  </a:rPr>
                  <a:t>-2 V</a:t>
                </a:r>
                <a:endParaRPr lang="pt-BR" sz="2400" dirty="0">
                  <a:solidFill>
                    <a:srgbClr val="FF0000"/>
                  </a:solidFill>
                </a:endParaRPr>
              </a:p>
              <a:p>
                <a:pPr marL="0" indent="0">
                  <a:buNone/>
                </a:pPr>
                <a:r>
                  <a:rPr lang="pt-BR" sz="2400" dirty="0">
                    <a:solidFill>
                      <a:srgbClr val="FF0000"/>
                    </a:solidFill>
                  </a:rPr>
                  <a:t>A equação do circuito é definida por:</a:t>
                </a:r>
              </a:p>
              <a:p>
                <a:pPr marL="0" indent="0">
                  <a:buNone/>
                </a:pPr>
                <a:r>
                  <a:rPr lang="pt-BR" sz="2400" dirty="0">
                    <a:solidFill>
                      <a:srgbClr val="FF0000"/>
                    </a:solidFill>
                  </a:rPr>
                  <a:t> </a:t>
                </a:r>
                <a14:m>
                  <m:oMath xmlns:m="http://schemas.openxmlformats.org/officeDocument/2006/math">
                    <m:r>
                      <a:rPr lang="pt-BR" sz="3200" i="1">
                        <a:solidFill>
                          <a:srgbClr val="FF0000"/>
                        </a:solidFill>
                        <a:latin typeface="Cambria Math" panose="02040503050406030204" pitchFamily="18" charset="0"/>
                      </a:rPr>
                      <m:t>𝑉</m:t>
                    </m:r>
                    <m:r>
                      <a:rPr lang="pt-BR" sz="3200" i="1" baseline="-25000">
                        <a:solidFill>
                          <a:srgbClr val="FF0000"/>
                        </a:solidFill>
                        <a:latin typeface="Cambria Math" panose="02040503050406030204" pitchFamily="18" charset="0"/>
                      </a:rPr>
                      <m:t>𝐺</m:t>
                    </m:r>
                    <m:r>
                      <a:rPr lang="pt-BR" sz="3200" i="1">
                        <a:solidFill>
                          <a:srgbClr val="FF0000"/>
                        </a:solidFill>
                        <a:latin typeface="Cambria Math" panose="02040503050406030204" pitchFamily="18" charset="0"/>
                      </a:rPr>
                      <m:t>=</m:t>
                    </m:r>
                    <m:f>
                      <m:fPr>
                        <m:ctrlPr>
                          <a:rPr lang="pt-BR" sz="3200" i="1">
                            <a:solidFill>
                              <a:srgbClr val="FF0000"/>
                            </a:solidFill>
                            <a:latin typeface="Cambria Math" panose="02040503050406030204" pitchFamily="18" charset="0"/>
                          </a:rPr>
                        </m:ctrlPr>
                      </m:fPr>
                      <m:num>
                        <m:r>
                          <a:rPr lang="pt-BR" sz="3200" i="1">
                            <a:solidFill>
                              <a:srgbClr val="FF0000"/>
                            </a:solidFill>
                            <a:latin typeface="Cambria Math" panose="02040503050406030204" pitchFamily="18" charset="0"/>
                          </a:rPr>
                          <m:t>𝑅</m:t>
                        </m:r>
                        <m:r>
                          <a:rPr lang="pt-BR" sz="3200" i="1" baseline="-25000">
                            <a:solidFill>
                              <a:srgbClr val="FF0000"/>
                            </a:solidFill>
                            <a:latin typeface="Cambria Math" panose="02040503050406030204" pitchFamily="18" charset="0"/>
                          </a:rPr>
                          <m:t>2</m:t>
                        </m:r>
                        <m:r>
                          <a:rPr lang="pt-BR" sz="3200" i="1">
                            <a:solidFill>
                              <a:srgbClr val="FF0000"/>
                            </a:solidFill>
                            <a:latin typeface="Cambria Math" panose="02040503050406030204" pitchFamily="18" charset="0"/>
                          </a:rPr>
                          <m:t>𝑉</m:t>
                        </m:r>
                        <m:r>
                          <a:rPr lang="pt-BR" sz="3200" i="1" baseline="-25000">
                            <a:solidFill>
                              <a:srgbClr val="FF0000"/>
                            </a:solidFill>
                            <a:latin typeface="Cambria Math" panose="02040503050406030204" pitchFamily="18" charset="0"/>
                          </a:rPr>
                          <m:t>𝐷𝐷</m:t>
                        </m:r>
                      </m:num>
                      <m:den>
                        <m:r>
                          <a:rPr lang="pt-BR" sz="3200" i="1">
                            <a:solidFill>
                              <a:srgbClr val="FF0000"/>
                            </a:solidFill>
                            <a:latin typeface="Cambria Math" panose="02040503050406030204" pitchFamily="18" charset="0"/>
                          </a:rPr>
                          <m:t>𝑅</m:t>
                        </m:r>
                        <m:r>
                          <a:rPr lang="pt-BR" sz="3200" i="1" baseline="-25000">
                            <a:solidFill>
                              <a:srgbClr val="FF0000"/>
                            </a:solidFill>
                            <a:latin typeface="Cambria Math" panose="02040503050406030204" pitchFamily="18" charset="0"/>
                          </a:rPr>
                          <m:t>1</m:t>
                        </m:r>
                        <m:r>
                          <a:rPr lang="pt-BR" sz="3200" i="1">
                            <a:solidFill>
                              <a:srgbClr val="FF0000"/>
                            </a:solidFill>
                            <a:latin typeface="Cambria Math" panose="02040503050406030204" pitchFamily="18" charset="0"/>
                          </a:rPr>
                          <m:t>+</m:t>
                        </m:r>
                        <m:r>
                          <a:rPr lang="pt-BR" sz="3200" i="1">
                            <a:solidFill>
                              <a:srgbClr val="FF0000"/>
                            </a:solidFill>
                            <a:latin typeface="Cambria Math" panose="02040503050406030204" pitchFamily="18" charset="0"/>
                          </a:rPr>
                          <m:t>𝑅</m:t>
                        </m:r>
                        <m:r>
                          <a:rPr lang="pt-BR" sz="3200" i="1" baseline="-25000">
                            <a:solidFill>
                              <a:srgbClr val="FF0000"/>
                            </a:solidFill>
                            <a:latin typeface="Cambria Math" panose="02040503050406030204" pitchFamily="18" charset="0"/>
                          </a:rPr>
                          <m:t>2</m:t>
                        </m:r>
                      </m:den>
                    </m:f>
                    <m:r>
                      <a:rPr lang="pt-BR" sz="3200" b="0" i="1" smtClean="0">
                        <a:solidFill>
                          <a:srgbClr val="FF0000"/>
                        </a:solidFill>
                        <a:latin typeface="Cambria Math" panose="02040503050406030204" pitchFamily="18" charset="0"/>
                      </a:rPr>
                      <m:t>=</m:t>
                    </m:r>
                    <m:f>
                      <m:fPr>
                        <m:ctrlPr>
                          <a:rPr lang="pt-BR" sz="3200" b="0" i="1" smtClean="0">
                            <a:solidFill>
                              <a:srgbClr val="FF0000"/>
                            </a:solidFill>
                            <a:latin typeface="Cambria Math" panose="02040503050406030204" pitchFamily="18" charset="0"/>
                          </a:rPr>
                        </m:ctrlPr>
                      </m:fPr>
                      <m:num>
                        <m:r>
                          <a:rPr lang="pt-BR" sz="3200" b="0" i="1" smtClean="0">
                            <a:solidFill>
                              <a:srgbClr val="FF0000"/>
                            </a:solidFill>
                            <a:latin typeface="Cambria Math" panose="02040503050406030204" pitchFamily="18" charset="0"/>
                          </a:rPr>
                          <m:t>270</m:t>
                        </m:r>
                        <m:r>
                          <a:rPr lang="pt-BR" sz="3200" b="0" i="1" smtClean="0">
                            <a:solidFill>
                              <a:srgbClr val="FF0000"/>
                            </a:solidFill>
                            <a:latin typeface="Cambria Math" panose="02040503050406030204" pitchFamily="18" charset="0"/>
                          </a:rPr>
                          <m:t>𝑘</m:t>
                        </m:r>
                        <m:r>
                          <a:rPr lang="pt-BR" sz="3200" b="0" i="1" smtClean="0">
                            <a:solidFill>
                              <a:srgbClr val="FF0000"/>
                            </a:solidFill>
                            <a:latin typeface="Cambria Math" panose="02040503050406030204" pitchFamily="18" charset="0"/>
                          </a:rPr>
                          <m:t>∗16</m:t>
                        </m:r>
                      </m:num>
                      <m:den>
                        <m:r>
                          <a:rPr lang="pt-BR" sz="3200" b="0" i="1" smtClean="0">
                            <a:solidFill>
                              <a:srgbClr val="FF0000"/>
                            </a:solidFill>
                            <a:latin typeface="Cambria Math" panose="02040503050406030204" pitchFamily="18" charset="0"/>
                          </a:rPr>
                          <m:t>2,1</m:t>
                        </m:r>
                        <m:r>
                          <a:rPr lang="pt-BR" sz="3200" b="0" i="1" smtClean="0">
                            <a:solidFill>
                              <a:srgbClr val="FF0000"/>
                            </a:solidFill>
                            <a:latin typeface="Cambria Math" panose="02040503050406030204" pitchFamily="18" charset="0"/>
                          </a:rPr>
                          <m:t>𝑀</m:t>
                        </m:r>
                        <m:r>
                          <a:rPr lang="pt-BR" sz="3200" b="0" i="1" smtClean="0">
                            <a:solidFill>
                              <a:srgbClr val="FF0000"/>
                            </a:solidFill>
                            <a:latin typeface="Cambria Math" panose="02040503050406030204" pitchFamily="18" charset="0"/>
                          </a:rPr>
                          <m:t>+270</m:t>
                        </m:r>
                        <m:r>
                          <a:rPr lang="pt-BR" sz="3200" b="0" i="1" smtClean="0">
                            <a:solidFill>
                              <a:srgbClr val="FF0000"/>
                            </a:solidFill>
                            <a:latin typeface="Cambria Math" panose="02040503050406030204" pitchFamily="18" charset="0"/>
                          </a:rPr>
                          <m:t>𝑘</m:t>
                        </m:r>
                      </m:den>
                    </m:f>
                    <m:r>
                      <a:rPr lang="pt-BR" sz="3200" b="0" i="1" smtClean="0">
                        <a:solidFill>
                          <a:srgbClr val="FF0000"/>
                        </a:solidFill>
                        <a:latin typeface="Cambria Math" panose="02040503050406030204" pitchFamily="18" charset="0"/>
                      </a:rPr>
                      <m:t>=</m:t>
                    </m:r>
                    <m:r>
                      <a:rPr lang="pt-BR" sz="3200" b="1" i="1" smtClean="0">
                        <a:solidFill>
                          <a:srgbClr val="FF0000"/>
                        </a:solidFill>
                        <a:latin typeface="Cambria Math" panose="02040503050406030204" pitchFamily="18" charset="0"/>
                      </a:rPr>
                      <m:t>𝟏</m:t>
                    </m:r>
                    <m:r>
                      <a:rPr lang="pt-BR" sz="3200" b="1" i="1" smtClean="0">
                        <a:solidFill>
                          <a:srgbClr val="FF0000"/>
                        </a:solidFill>
                        <a:latin typeface="Cambria Math" panose="02040503050406030204" pitchFamily="18" charset="0"/>
                      </a:rPr>
                      <m:t>,</m:t>
                    </m:r>
                    <m:r>
                      <a:rPr lang="pt-BR" sz="3200" b="1" i="1" smtClean="0">
                        <a:solidFill>
                          <a:srgbClr val="FF0000"/>
                        </a:solidFill>
                        <a:latin typeface="Cambria Math" panose="02040503050406030204" pitchFamily="18" charset="0"/>
                      </a:rPr>
                      <m:t>𝟖𝟐</m:t>
                    </m:r>
                    <m:r>
                      <a:rPr lang="pt-BR" sz="3200" b="1" i="1" smtClean="0">
                        <a:solidFill>
                          <a:srgbClr val="FF0000"/>
                        </a:solidFill>
                        <a:latin typeface="Cambria Math" panose="02040503050406030204" pitchFamily="18" charset="0"/>
                      </a:rPr>
                      <m:t>𝑽</m:t>
                    </m:r>
                  </m:oMath>
                </a14:m>
                <a:endParaRPr lang="pt-BR" sz="2000" b="1" dirty="0">
                  <a:solidFill>
                    <a:srgbClr val="FF0000"/>
                  </a:solidFill>
                </a:endParaRPr>
              </a:p>
              <a:p>
                <a:pPr marL="0" indent="0">
                  <a:buNone/>
                </a:pPr>
                <a:endParaRPr lang="pt-BR" sz="2400" b="1" dirty="0">
                  <a:solidFill>
                    <a:srgbClr val="FF0000"/>
                  </a:solidFill>
                </a:endParaRPr>
              </a:p>
              <a:p>
                <a:pPr marL="0" indent="0">
                  <a:buNone/>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b="0" i="1" baseline="-25000" smtClean="0">
                          <a:solidFill>
                            <a:srgbClr val="FF0000"/>
                          </a:solidFill>
                          <a:latin typeface="Cambria Math" panose="02040503050406030204" pitchFamily="18" charset="0"/>
                        </a:rPr>
                        <m:t>𝑆</m:t>
                      </m:r>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𝑉</m:t>
                      </m:r>
                      <m:r>
                        <a:rPr lang="pt-BR" sz="2400" b="0" i="1" baseline="-25000" smtClean="0">
                          <a:solidFill>
                            <a:srgbClr val="FF0000"/>
                          </a:solidFill>
                          <a:latin typeface="Cambria Math" panose="02040503050406030204" pitchFamily="18" charset="0"/>
                        </a:rPr>
                        <m:t>𝐺</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𝑆</m:t>
                      </m:r>
                      <m:r>
                        <a:rPr lang="pt-BR" sz="2400" b="0" i="1" smtClean="0">
                          <a:solidFill>
                            <a:srgbClr val="FF0000"/>
                          </a:solidFill>
                          <a:latin typeface="Cambria Math" panose="02040503050406030204" pitchFamily="18" charset="0"/>
                        </a:rPr>
                        <m:t>=1,82 </m:t>
                      </m:r>
                      <m:r>
                        <a:rPr lang="pt-BR" sz="2400" b="0" i="1" smtClean="0">
                          <a:solidFill>
                            <a:srgbClr val="FF0000"/>
                          </a:solidFill>
                          <a:latin typeface="Cambria Math" panose="02040503050406030204" pitchFamily="18" charset="0"/>
                        </a:rPr>
                        <m:t>𝑉</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∗1,5</m:t>
                      </m:r>
                      <m:r>
                        <a:rPr lang="pt-BR" sz="2400" b="0" i="1" smtClean="0">
                          <a:solidFill>
                            <a:srgbClr val="FF0000"/>
                          </a:solidFill>
                          <a:latin typeface="Cambria Math" panose="02040503050406030204" pitchFamily="18" charset="0"/>
                        </a:rPr>
                        <m:t>𝑘</m:t>
                      </m:r>
                    </m:oMath>
                  </m:oMathPara>
                </a14:m>
                <a:endParaRPr lang="pt-BR" sz="2400" b="0" dirty="0">
                  <a:solidFill>
                    <a:srgbClr val="FF0000"/>
                  </a:solidFill>
                </a:endParaRPr>
              </a:p>
              <a:p>
                <a:pPr marL="0" indent="0">
                  <a:buNone/>
                </a:pPr>
                <a:endParaRPr lang="pt-BR" sz="2400" b="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pt-BR" sz="2400" b="0" i="1" smtClean="0">
                          <a:solidFill>
                            <a:srgbClr val="FF0000"/>
                          </a:solidFill>
                          <a:latin typeface="Cambria Math" panose="02040503050406030204" pitchFamily="18" charset="0"/>
                        </a:rPr>
                        <m:t>𝑄𝑢𝑎𝑛𝑑𝑜</m:t>
                      </m:r>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=0</m:t>
                      </m:r>
                      <m:r>
                        <a:rPr lang="pt-BR" sz="2400" b="0" i="1" smtClean="0">
                          <a:solidFill>
                            <a:srgbClr val="FF0000"/>
                          </a:solidFill>
                          <a:latin typeface="Cambria Math" panose="02040503050406030204" pitchFamily="18" charset="0"/>
                        </a:rPr>
                        <m:t>𝑚𝐴</m:t>
                      </m:r>
                      <m:r>
                        <a:rPr lang="pt-BR" sz="2400" b="0" i="1" smtClean="0">
                          <a:solidFill>
                            <a:srgbClr val="FF0000"/>
                          </a:solidFill>
                          <a:latin typeface="Cambria Math" panose="02040503050406030204" pitchFamily="18" charset="0"/>
                        </a:rPr>
                        <m:t>⇒ </m:t>
                      </m:r>
                      <m:r>
                        <a:rPr lang="pt-BR" sz="2400" b="1" i="1">
                          <a:solidFill>
                            <a:srgbClr val="FF0000"/>
                          </a:solidFill>
                          <a:latin typeface="Cambria Math" panose="02040503050406030204" pitchFamily="18" charset="0"/>
                        </a:rPr>
                        <m:t>𝑽</m:t>
                      </m:r>
                      <m:r>
                        <a:rPr lang="pt-BR" sz="2400" b="1" i="1" baseline="-25000">
                          <a:solidFill>
                            <a:srgbClr val="FF0000"/>
                          </a:solidFill>
                          <a:latin typeface="Cambria Math" panose="02040503050406030204" pitchFamily="18" charset="0"/>
                        </a:rPr>
                        <m:t>𝑮</m:t>
                      </m:r>
                      <m:r>
                        <a:rPr lang="pt-BR" sz="2400" b="1" i="1" baseline="-25000" smtClean="0">
                          <a:solidFill>
                            <a:srgbClr val="FF0000"/>
                          </a:solidFill>
                          <a:latin typeface="Cambria Math" panose="02040503050406030204" pitchFamily="18" charset="0"/>
                        </a:rPr>
                        <m:t>𝑺</m:t>
                      </m:r>
                      <m:r>
                        <a:rPr lang="pt-BR" sz="2400" b="1" i="1">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𝟏</m:t>
                      </m:r>
                      <m:r>
                        <a:rPr lang="pt-BR" sz="2400" b="1" i="1" smtClean="0">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𝟖𝟐</m:t>
                      </m:r>
                      <m:r>
                        <a:rPr lang="pt-BR" sz="2400" b="1" i="1" smtClean="0">
                          <a:solidFill>
                            <a:srgbClr val="FF0000"/>
                          </a:solidFill>
                          <a:latin typeface="Cambria Math" panose="02040503050406030204" pitchFamily="18" charset="0"/>
                        </a:rPr>
                        <m:t>𝑽</m:t>
                      </m:r>
                    </m:oMath>
                  </m:oMathPara>
                </a14:m>
                <a:endParaRPr lang="pt-BR" sz="2400" b="1" dirty="0">
                  <a:solidFill>
                    <a:srgbClr val="FF0000"/>
                  </a:solidFill>
                </a:endParaRPr>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𝑄𝑢𝑎𝑛𝑑𝑜</m:t>
                      </m:r>
                      <m:r>
                        <a:rPr lang="pt-BR" sz="2400" i="1">
                          <a:solidFill>
                            <a:srgbClr val="FF0000"/>
                          </a:solidFill>
                          <a:latin typeface="Cambria Math" panose="02040503050406030204" pitchFamily="18" charset="0"/>
                        </a:rPr>
                        <m:t> </m:t>
                      </m:r>
                      <m:r>
                        <a:rPr lang="pt-BR" sz="2400" b="0" i="1" smtClean="0">
                          <a:solidFill>
                            <a:srgbClr val="FF0000"/>
                          </a:solidFill>
                          <a:latin typeface="Cambria Math" panose="02040503050406030204" pitchFamily="18" charset="0"/>
                        </a:rPr>
                        <m:t>𝑉</m:t>
                      </m:r>
                      <m:r>
                        <a:rPr lang="pt-BR" sz="2400" b="0" i="1" baseline="-25000" smtClean="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=0</m:t>
                      </m:r>
                      <m:r>
                        <a:rPr lang="pt-BR" sz="2400" b="0" i="1" smtClean="0">
                          <a:solidFill>
                            <a:srgbClr val="FF0000"/>
                          </a:solidFill>
                          <a:latin typeface="Cambria Math" panose="02040503050406030204" pitchFamily="18" charset="0"/>
                        </a:rPr>
                        <m:t> </m:t>
                      </m:r>
                      <m:r>
                        <a:rPr lang="pt-BR" sz="2400" b="0" i="1" smtClean="0">
                          <a:solidFill>
                            <a:srgbClr val="FF0000"/>
                          </a:solidFill>
                          <a:latin typeface="Cambria Math" panose="02040503050406030204" pitchFamily="18" charset="0"/>
                        </a:rPr>
                        <m:t>𝑉</m:t>
                      </m:r>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𝐼</m:t>
                      </m:r>
                      <m:r>
                        <a:rPr lang="pt-BR" sz="2400" b="1" i="1" baseline="-25000" smtClean="0">
                          <a:solidFill>
                            <a:srgbClr val="FF0000"/>
                          </a:solidFill>
                          <a:latin typeface="Cambria Math" panose="02040503050406030204" pitchFamily="18" charset="0"/>
                        </a:rPr>
                        <m:t>𝑫</m:t>
                      </m:r>
                      <m:r>
                        <a:rPr lang="pt-BR" sz="2400" b="1" i="1">
                          <a:solidFill>
                            <a:srgbClr val="FF0000"/>
                          </a:solidFill>
                          <a:latin typeface="Cambria Math" panose="02040503050406030204" pitchFamily="18" charset="0"/>
                        </a:rPr>
                        <m:t>=</m:t>
                      </m:r>
                      <m:f>
                        <m:fPr>
                          <m:ctrlPr>
                            <a:rPr lang="pt-BR" sz="240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1,82</m:t>
                          </m:r>
                        </m:num>
                        <m:den>
                          <m:r>
                            <a:rPr lang="pt-BR" sz="2400" b="0" i="1" smtClean="0">
                              <a:solidFill>
                                <a:srgbClr val="FF0000"/>
                              </a:solidFill>
                              <a:latin typeface="Cambria Math" panose="02040503050406030204" pitchFamily="18" charset="0"/>
                            </a:rPr>
                            <m:t>1,5</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𝟏</m:t>
                      </m:r>
                      <m:r>
                        <a:rPr lang="pt-BR" sz="2400" b="1" i="1" smtClean="0">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𝟐𝟏</m:t>
                      </m:r>
                      <m:r>
                        <a:rPr lang="pt-BR" sz="2400" b="1" i="1" smtClean="0">
                          <a:solidFill>
                            <a:srgbClr val="FF0000"/>
                          </a:solidFill>
                          <a:latin typeface="Cambria Math" panose="02040503050406030204" pitchFamily="18" charset="0"/>
                        </a:rPr>
                        <m:t>𝒎𝑨</m:t>
                      </m:r>
                    </m:oMath>
                  </m:oMathPara>
                </a14:m>
                <a:endParaRPr lang="pt-BR" sz="2400" b="1" dirty="0">
                  <a:solidFill>
                    <a:srgbClr val="FF0000"/>
                  </a:solidFill>
                </a:endParaRPr>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200" y="1825624"/>
                <a:ext cx="6248400" cy="5032375"/>
              </a:xfrm>
              <a:blipFill>
                <a:blip r:embed="rId3"/>
                <a:stretch>
                  <a:fillRect l="-1561" t="-1695"/>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152</a:t>
            </a:fld>
            <a:endParaRPr lang="en-US" altLang="en-US"/>
          </a:p>
        </p:txBody>
      </p:sp>
    </p:spTree>
    <p:extLst>
      <p:ext uri="{BB962C8B-B14F-4D97-AF65-F5344CB8AC3E}">
        <p14:creationId xmlns:p14="http://schemas.microsoft.com/office/powerpoint/2010/main" val="9039100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153</a:t>
            </a:fld>
            <a:endParaRPr lang="en-US" altLang="en-US"/>
          </a:p>
        </p:txBody>
      </p:sp>
    </p:spTree>
    <p:extLst>
      <p:ext uri="{BB962C8B-B14F-4D97-AF65-F5344CB8AC3E}">
        <p14:creationId xmlns:p14="http://schemas.microsoft.com/office/powerpoint/2010/main" val="23236219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154</a:t>
            </a:fld>
            <a:endParaRPr lang="en-US" altLang="en-US"/>
          </a:p>
        </p:txBody>
      </p:sp>
    </p:spTree>
    <p:extLst>
      <p:ext uri="{BB962C8B-B14F-4D97-AF65-F5344CB8AC3E}">
        <p14:creationId xmlns:p14="http://schemas.microsoft.com/office/powerpoint/2010/main" val="1399704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𝐷𝐷</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155</a:t>
            </a:fld>
            <a:endParaRPr lang="en-US" altLang="en-US"/>
          </a:p>
        </p:txBody>
      </p:sp>
    </p:spTree>
    <p:extLst>
      <p:ext uri="{BB962C8B-B14F-4D97-AF65-F5344CB8AC3E}">
        <p14:creationId xmlns:p14="http://schemas.microsoft.com/office/powerpoint/2010/main" val="13106978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𝑠</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𝟑</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buNone/>
                </a:pPr>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156</a:t>
            </a:fld>
            <a:endParaRPr lang="en-US" altLang="en-US"/>
          </a:p>
        </p:txBody>
      </p:sp>
    </p:spTree>
    <p:extLst>
      <p:ext uri="{BB962C8B-B14F-4D97-AF65-F5344CB8AC3E}">
        <p14:creationId xmlns:p14="http://schemas.microsoft.com/office/powerpoint/2010/main" val="2196871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𝑠</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𝟑</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buNone/>
                </a:pPr>
                <a:r>
                  <a:rPr lang="pt-BR" dirty="0">
                    <a:solidFill>
                      <a:srgbClr val="FF0000"/>
                    </a:solidFill>
                  </a:rPr>
                  <a:t>d)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𝐷𝑆</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𝑅</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e>
                    </m:d>
                  </m:oMath>
                </a14:m>
                <a:br>
                  <a:rPr lang="pt-BR" b="0" dirty="0">
                    <a:solidFill>
                      <a:srgbClr val="FF0000"/>
                    </a:solidFill>
                  </a:rPr>
                </a:br>
                <a14:m>
                  <m:oMathPara xmlns:m="http://schemas.openxmlformats.org/officeDocument/2006/math">
                    <m:oMathParaPr>
                      <m:jc m:val="centerGroup"/>
                    </m:oMathParaPr>
                    <m:oMath xmlns:m="http://schemas.openxmlformats.org/officeDocument/2006/math">
                      <m:r>
                        <a:rPr lang="pt-BR" b="0" i="0"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16−</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e>
                      </m:d>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+1,5</m:t>
                          </m:r>
                        </m:e>
                      </m:d>
                    </m:oMath>
                    <m:oMath xmlns:m="http://schemas.openxmlformats.org/officeDocument/2006/math">
                      <m:r>
                        <a:rPr lang="pt-BR" b="0" i="0"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157</a:t>
            </a:fld>
            <a:endParaRPr lang="en-US" altLang="en-US"/>
          </a:p>
        </p:txBody>
      </p:sp>
    </p:spTree>
    <p:extLst>
      <p:ext uri="{BB962C8B-B14F-4D97-AF65-F5344CB8AC3E}">
        <p14:creationId xmlns:p14="http://schemas.microsoft.com/office/powerpoint/2010/main" val="6588426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lnSpcReduction="10000"/>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𝑠</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𝟑</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buNone/>
                </a:pPr>
                <a:r>
                  <a:rPr lang="pt-BR" dirty="0">
                    <a:solidFill>
                      <a:srgbClr val="FF0000"/>
                    </a:solidFill>
                  </a:rPr>
                  <a:t>d)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𝑅</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e>
                    </m:d>
                  </m:oMath>
                </a14:m>
                <a:br>
                  <a:rPr lang="pt-BR" b="0" dirty="0">
                    <a:solidFill>
                      <a:srgbClr val="FF0000"/>
                    </a:solidFill>
                  </a:rPr>
                </a:br>
                <a14:m>
                  <m:oMathPara xmlns:m="http://schemas.openxmlformats.org/officeDocument/2006/math">
                    <m:oMathParaPr>
                      <m:jc m:val="centerGroup"/>
                    </m:oMathParaPr>
                    <m:oMath xmlns:m="http://schemas.openxmlformats.org/officeDocument/2006/math">
                      <m:r>
                        <a:rPr lang="pt-BR" b="0" i="0"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16−</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e>
                      </m:d>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+1,5</m:t>
                          </m:r>
                        </m:e>
                      </m:d>
                    </m:oMath>
                    <m:oMath xmlns:m="http://schemas.openxmlformats.org/officeDocument/2006/math">
                      <m:r>
                        <a:rPr lang="pt-BR" b="0" i="0"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pPr marL="0" indent="0">
                  <a:buNone/>
                </a:pPr>
                <a:r>
                  <a:rPr lang="pt-BR" dirty="0">
                    <a:solidFill>
                      <a:srgbClr val="FF0000"/>
                    </a:solidFill>
                  </a:rPr>
                  <a:t>Ou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=10,24−3,6</m:t>
                    </m:r>
                  </m:oMath>
                </a14:m>
                <a:br>
                  <a:rPr lang="pt-BR" i="1" dirty="0">
                    <a:solidFill>
                      <a:srgbClr val="FF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pt-BR" b="1" i="1">
                          <a:solidFill>
                            <a:srgbClr val="FF0000"/>
                          </a:solidFill>
                          <a:latin typeface="Cambria Math" panose="02040503050406030204" pitchFamily="18" charset="0"/>
                        </a:rPr>
                        <m:t>𝑽</m:t>
                      </m:r>
                      <m:r>
                        <a:rPr lang="pt-BR" b="1" i="1" baseline="-25000">
                          <a:solidFill>
                            <a:srgbClr val="FF0000"/>
                          </a:solidFill>
                          <a:latin typeface="Cambria Math" panose="02040503050406030204" pitchFamily="18" charset="0"/>
                        </a:rPr>
                        <m:t>𝑫𝑺</m:t>
                      </m:r>
                      <m:r>
                        <a:rPr lang="pt-BR" b="1" i="1">
                          <a:solidFill>
                            <a:srgbClr val="FF0000"/>
                          </a:solidFill>
                          <a:latin typeface="Cambria Math" panose="02040503050406030204" pitchFamily="18" charset="0"/>
                        </a:rPr>
                        <m:t>=</m:t>
                      </m:r>
                      <m:r>
                        <a:rPr lang="pt-BR" b="1" i="1">
                          <a:solidFill>
                            <a:srgbClr val="FF0000"/>
                          </a:solidFill>
                          <a:latin typeface="Cambria Math" panose="02040503050406030204" pitchFamily="18" charset="0"/>
                        </a:rPr>
                        <m:t>𝟔</m:t>
                      </m:r>
                      <m:r>
                        <a:rPr lang="pt-BR" b="1" i="1">
                          <a:solidFill>
                            <a:srgbClr val="FF0000"/>
                          </a:solidFill>
                          <a:latin typeface="Cambria Math" panose="02040503050406030204" pitchFamily="18" charset="0"/>
                        </a:rPr>
                        <m:t>,</m:t>
                      </m:r>
                      <m:r>
                        <a:rPr lang="pt-BR" b="1" i="1">
                          <a:solidFill>
                            <a:srgbClr val="FF0000"/>
                          </a:solidFill>
                          <a:latin typeface="Cambria Math" panose="02040503050406030204" pitchFamily="18" charset="0"/>
                        </a:rPr>
                        <m:t>𝟔𝟒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2421"/>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158</a:t>
            </a:fld>
            <a:endParaRPr lang="en-US" altLang="en-US"/>
          </a:p>
        </p:txBody>
      </p:sp>
    </p:spTree>
    <p:extLst>
      <p:ext uri="{BB962C8B-B14F-4D97-AF65-F5344CB8AC3E}">
        <p14:creationId xmlns:p14="http://schemas.microsoft.com/office/powerpoint/2010/main" val="17049523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057900" cy="5032374"/>
              </a:xfrm>
            </p:spPr>
            <p:txBody>
              <a:bodyPr/>
              <a:lstStyle/>
              <a:p>
                <a:pPr marL="0" indent="0">
                  <a:buNone/>
                </a:pPr>
                <a:r>
                  <a:rPr lang="pt-BR" dirty="0">
                    <a:solidFill>
                      <a:srgbClr val="FF0000"/>
                    </a:solidFill>
                  </a:rPr>
                  <a:t>e) Embora raramente solicitada,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m:t>
                    </m:r>
                    <m:r>
                      <a:rPr lang="pt-BR" b="0" i="1" baseline="-25000" smtClean="0">
                        <a:solidFill>
                          <a:srgbClr val="FF0000"/>
                        </a:solidFill>
                        <a:latin typeface="Cambria Math" panose="02040503050406030204" pitchFamily="18" charset="0"/>
                      </a:rPr>
                      <m:t>𝐺</m:t>
                    </m:r>
                  </m:oMath>
                </a14:m>
                <a:r>
                  <a:rPr lang="pt-BR" dirty="0">
                    <a:solidFill>
                      <a:srgbClr val="FF0000"/>
                    </a:solidFill>
                  </a:rPr>
                  <a:t> pode ser encontrada por:</a:t>
                </a:r>
              </a:p>
              <a:p>
                <a:pPr marL="0" indent="0">
                  <a:buNone/>
                </a:pPr>
                <a14:m>
                  <m:oMathPara xmlns:m="http://schemas.openxmlformats.org/officeDocument/2006/math">
                    <m:oMathParaPr>
                      <m:jc m:val="centerGroup"/>
                    </m:oMathParaPr>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𝐷𝐺</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oMath>
                    <m:oMath xmlns:m="http://schemas.openxmlformats.org/officeDocument/2006/math">
                      <m:r>
                        <a:rPr lang="pt-BR" b="0" i="0"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10,24−1,82</m:t>
                      </m:r>
                    </m:oMath>
                    <m:oMath xmlns:m="http://schemas.openxmlformats.org/officeDocument/2006/math">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𝟖</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𝟒𝟐</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057900" cy="5032374"/>
              </a:xfrm>
              <a:blipFill>
                <a:blip r:embed="rId3"/>
                <a:stretch>
                  <a:fillRect l="-1813"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159</a:t>
            </a:fld>
            <a:endParaRPr lang="en-US" altLang="en-US"/>
          </a:p>
        </p:txBody>
      </p:sp>
    </p:spTree>
    <p:extLst>
      <p:ext uri="{BB962C8B-B14F-4D97-AF65-F5344CB8AC3E}">
        <p14:creationId xmlns:p14="http://schemas.microsoft.com/office/powerpoint/2010/main" val="275041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Aula prática </a:t>
            </a:r>
            <a:r>
              <a:rPr lang="pt-BR" dirty="0">
                <a:solidFill>
                  <a:srgbClr val="FF0000"/>
                </a:solidFill>
              </a:rPr>
              <a:t>esperada</a:t>
            </a:r>
          </a:p>
        </p:txBody>
      </p:sp>
      <p:pic>
        <p:nvPicPr>
          <p:cNvPr id="4098"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314" y="1346820"/>
            <a:ext cx="6997172" cy="538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100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jfet</a:t>
            </a:r>
            <a:r>
              <a:rPr lang="pt-BR" sz="5400" dirty="0">
                <a:solidFill>
                  <a:schemeClr val="bg1"/>
                </a:solidFill>
              </a:rPr>
              <a:t>: configuração </a:t>
            </a:r>
            <a:br>
              <a:rPr lang="pt-BR" sz="5400" dirty="0">
                <a:solidFill>
                  <a:schemeClr val="bg1"/>
                </a:solidFill>
              </a:rPr>
            </a:br>
            <a:r>
              <a:rPr lang="pt-BR" sz="5400" dirty="0">
                <a:solidFill>
                  <a:schemeClr val="bg1"/>
                </a:solidFill>
              </a:rPr>
              <a:t>porta-comum</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9711779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BDAD911-42C1-4924-9F35-CECA87177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Nessa configuração o terminal porta está ligado ao terra, o sinal de entrada é usualmente aplicado ao terminal de fonte e o sinal de saída é obtido no terminal de dreno.</a:t>
            </a:r>
          </a:p>
        </p:txBody>
      </p:sp>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161</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spTree>
    <p:extLst>
      <p:ext uri="{BB962C8B-B14F-4D97-AF65-F5344CB8AC3E}">
        <p14:creationId xmlns:p14="http://schemas.microsoft.com/office/powerpoint/2010/main" val="2796852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144A15-8CA7-4529-807B-814DFDF00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66" y="1325249"/>
            <a:ext cx="5729634" cy="50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Nessa configuração o terminal porta está ligado ao terra, o sinal de entrada é usualmente aplicado ao terminal de fonte e o sinal de saída é obtido no terminal de dreno.</a:t>
            </a:r>
          </a:p>
          <a:p>
            <a:r>
              <a:rPr lang="pt-BR" dirty="0"/>
              <a:t>Nesse sentido, a equação do circuito pode ser entendida pela seguinte figura ao lado.</a:t>
            </a:r>
          </a:p>
        </p:txBody>
      </p:sp>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162</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spTree>
    <p:extLst>
      <p:ext uri="{BB962C8B-B14F-4D97-AF65-F5344CB8AC3E}">
        <p14:creationId xmlns:p14="http://schemas.microsoft.com/office/powerpoint/2010/main" val="505743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A equação do circuito será:</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0" baseline="-25000" dirty="0"/>
              </a:p>
              <a:p>
                <a:pPr marL="0" indent="0">
                  <a:buNone/>
                </a:pPr>
                <a:r>
                  <a:rPr lang="pt-BR" b="0" dirty="0"/>
                  <a:t>para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m:oMathPara>
                </a14:m>
                <a:endParaRPr lang="pt-BR" b="0" baseline="-25000" dirty="0"/>
              </a:p>
            </p:txBody>
          </p:sp>
        </mc:Choice>
        <mc:Fallback xmlns="">
          <p:sp>
            <p:nvSpPr>
              <p:cNvPr id="3" name="Content Placeholder 2">
                <a:extLst>
                  <a:ext uri="{FF2B5EF4-FFF2-40B4-BE49-F238E27FC236}">
                    <a16:creationId xmlns:a16="http://schemas.microsoft.com/office/drawing/2014/main" id="{7B79F78C-04B0-4562-8D9A-32F65C83D869}"/>
                  </a:ext>
                </a:extLst>
              </p:cNvPr>
              <p:cNvSpPr>
                <a:spLocks noGrp="1" noRot="1" noChangeAspect="1" noMove="1" noResize="1" noEditPoints="1" noAdjustHandles="1" noChangeArrowheads="1" noChangeShapeType="1" noTextEdit="1"/>
              </p:cNvSpPr>
              <p:nvPr>
                <p:ph sz="half" idx="1"/>
              </p:nvPr>
            </p:nvSpPr>
            <p:spPr>
              <a:xfrm>
                <a:off x="838199" y="1825624"/>
                <a:ext cx="6576391" cy="5032375"/>
              </a:xfrm>
              <a:blipFill>
                <a:blip r:embed="rId2"/>
                <a:stretch>
                  <a:fillRect l="-1576"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163</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pic>
        <p:nvPicPr>
          <p:cNvPr id="6" name="Picture 2">
            <a:extLst>
              <a:ext uri="{FF2B5EF4-FFF2-40B4-BE49-F238E27FC236}">
                <a16:creationId xmlns:a16="http://schemas.microsoft.com/office/drawing/2014/main" id="{7B6314DF-203B-4E00-8C57-EDE957C6A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66" y="1325249"/>
            <a:ext cx="5729634" cy="50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4939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A equação do circuito será:</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0" baseline="-25000" dirty="0"/>
              </a:p>
              <a:p>
                <a:pPr marL="0" indent="0">
                  <a:buNone/>
                </a:pPr>
                <a:r>
                  <a:rPr lang="pt-BR" b="0" dirty="0"/>
                  <a:t>para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m:oMathPara>
                </a14:m>
                <a:endParaRPr lang="pt-BR" b="0" baseline="-25000" dirty="0"/>
              </a:p>
              <a:p>
                <a:pPr marL="0" indent="0">
                  <a:buNone/>
                </a:pPr>
                <a:r>
                  <a:rPr lang="pt-BR" dirty="0"/>
                  <a:t>logo</a:t>
                </a:r>
                <a:endParaRPr lang="pt-BR" b="0" dirty="0"/>
              </a:p>
              <a:p>
                <a:pPr marL="0" indent="0">
                  <a:buNone/>
                </a:pPr>
                <a14:m>
                  <m:oMathPara xmlns:m="http://schemas.openxmlformats.org/officeDocument/2006/math">
                    <m:oMathParaPr>
                      <m:jc m:val="centerGroup"/>
                    </m:oMathParaPr>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𝐺𝑆</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oMath>
                  </m:oMathPara>
                </a14:m>
                <a:endParaRPr lang="pt-BR" baseline="-25000" dirty="0">
                  <a:solidFill>
                    <a:srgbClr val="FF0000"/>
                  </a:solidFill>
                </a:endParaRPr>
              </a:p>
            </p:txBody>
          </p:sp>
        </mc:Choice>
        <mc:Fallback xmlns="">
          <p:sp>
            <p:nvSpPr>
              <p:cNvPr id="3" name="Content Placeholder 2">
                <a:extLst>
                  <a:ext uri="{FF2B5EF4-FFF2-40B4-BE49-F238E27FC236}">
                    <a16:creationId xmlns:a16="http://schemas.microsoft.com/office/drawing/2014/main" id="{7B79F78C-04B0-4562-8D9A-32F65C83D869}"/>
                  </a:ext>
                </a:extLst>
              </p:cNvPr>
              <p:cNvSpPr>
                <a:spLocks noGrp="1" noRot="1" noChangeAspect="1" noMove="1" noResize="1" noEditPoints="1" noAdjustHandles="1" noChangeArrowheads="1" noChangeShapeType="1" noTextEdit="1"/>
              </p:cNvSpPr>
              <p:nvPr>
                <p:ph sz="half" idx="1"/>
              </p:nvPr>
            </p:nvSpPr>
            <p:spPr>
              <a:xfrm>
                <a:off x="838199" y="1825624"/>
                <a:ext cx="6576391" cy="5032375"/>
              </a:xfrm>
              <a:blipFill>
                <a:blip r:embed="rId2"/>
                <a:stretch>
                  <a:fillRect l="-1576"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164</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pic>
        <p:nvPicPr>
          <p:cNvPr id="6" name="Picture 2">
            <a:extLst>
              <a:ext uri="{FF2B5EF4-FFF2-40B4-BE49-F238E27FC236}">
                <a16:creationId xmlns:a16="http://schemas.microsoft.com/office/drawing/2014/main" id="{7B6314DF-203B-4E00-8C57-EDE957C6A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66" y="1325249"/>
            <a:ext cx="5729634" cy="50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49454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idx="1"/>
              </p:nvPr>
            </p:nvSpPr>
            <p:spPr>
              <a:xfrm>
                <a:off x="838199" y="1825625"/>
                <a:ext cx="11032957" cy="4783898"/>
              </a:xfrm>
            </p:spPr>
            <p:txBody>
              <a:bodyPr>
                <a:normAutofit/>
              </a:bodyPr>
              <a:lstStyle/>
              <a:p>
                <a:r>
                  <a:rPr lang="pt-BR" sz="2400" dirty="0"/>
                  <a:t>Para elaborar a equação de sua reta de polarização é necessário encontrar, pelo menos, dois pontos.</a:t>
                </a:r>
              </a:p>
              <a:p>
                <a:r>
                  <a:rPr lang="pt-BR" sz="2400" dirty="0"/>
                  <a:t>Aplicando-se a condição de I</a:t>
                </a:r>
                <a:r>
                  <a:rPr lang="pt-BR" sz="2400" baseline="-25000" dirty="0"/>
                  <a:t>D</a:t>
                </a:r>
                <a:r>
                  <a:rPr lang="pt-BR" sz="2400" dirty="0"/>
                  <a:t> = 0 </a:t>
                </a:r>
                <a:r>
                  <a:rPr lang="pt-BR" sz="2400" dirty="0" err="1"/>
                  <a:t>mA</a:t>
                </a:r>
                <a:r>
                  <a:rPr lang="pt-BR" sz="2400" dirty="0"/>
                  <a:t>, resultará:</a:t>
                </a:r>
              </a:p>
              <a:p>
                <a:pPr marL="0" indent="0">
                  <a:buNone/>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baseline="-25000">
                          <a:latin typeface="Cambria Math" panose="02040503050406030204" pitchFamily="18" charset="0"/>
                        </a:rPr>
                        <m:t>𝐺𝑆</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i="1">
                              <a:latin typeface="Cambria Math" panose="02040503050406030204" pitchFamily="18" charset="0"/>
                            </a:rPr>
                            <m:t>𝑆𝑆</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b="0" i="1" smtClean="0">
                              <a:latin typeface="Cambria Math" panose="02040503050406030204" pitchFamily="18" charset="0"/>
                            </a:rPr>
                            <m:t>𝐷</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𝑅</m:t>
                          </m:r>
                        </m:e>
                        <m:sub>
                          <m:r>
                            <a:rPr lang="pt-BR" sz="2400" i="1">
                              <a:latin typeface="Cambria Math" panose="02040503050406030204" pitchFamily="18" charset="0"/>
                            </a:rPr>
                            <m:t>𝑆</m:t>
                          </m:r>
                        </m:sub>
                      </m:sSub>
                    </m:oMath>
                  </m:oMathPara>
                </a14:m>
                <a:endParaRPr lang="pt-BR" sz="2400"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sz="2400" i="1">
                          <a:solidFill>
                            <a:schemeClr val="tx1"/>
                          </a:solidFill>
                          <a:latin typeface="Cambria Math" panose="02040503050406030204" pitchFamily="18" charset="0"/>
                        </a:rPr>
                        <m:t>𝑉</m:t>
                      </m:r>
                      <m:r>
                        <a:rPr lang="pt-BR" sz="2400" i="1" baseline="-25000">
                          <a:solidFill>
                            <a:schemeClr val="tx1"/>
                          </a:solidFill>
                          <a:latin typeface="Cambria Math" panose="02040503050406030204" pitchFamily="18" charset="0"/>
                        </a:rPr>
                        <m:t>𝐺𝑆</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𝑉</m:t>
                          </m:r>
                        </m:e>
                        <m:sub>
                          <m:r>
                            <a:rPr lang="pt-BR" sz="2400" b="0" i="1" smtClean="0">
                              <a:solidFill>
                                <a:schemeClr val="tx1"/>
                              </a:solidFill>
                              <a:latin typeface="Cambria Math" panose="02040503050406030204" pitchFamily="18" charset="0"/>
                            </a:rPr>
                            <m:t>𝑆𝑆</m:t>
                          </m:r>
                        </m:sub>
                      </m:sSub>
                      <m:r>
                        <a:rPr lang="pt-BR" sz="2400" i="1">
                          <a:solidFill>
                            <a:schemeClr val="tx1"/>
                          </a:solidFill>
                          <a:latin typeface="Cambria Math" panose="02040503050406030204" pitchFamily="18" charset="0"/>
                        </a:rPr>
                        <m:t>−</m:t>
                      </m:r>
                      <m:d>
                        <m:dPr>
                          <m:ctrlPr>
                            <a:rPr lang="pt-BR" sz="2400" b="0" i="1" smtClean="0">
                              <a:solidFill>
                                <a:schemeClr val="tx1"/>
                              </a:solidFill>
                              <a:latin typeface="Cambria Math" panose="02040503050406030204" pitchFamily="18" charset="0"/>
                            </a:rPr>
                          </m:ctrlPr>
                        </m:dPr>
                        <m:e>
                          <m:r>
                            <a:rPr lang="pt-BR" sz="2400" b="0" i="1" smtClean="0">
                              <a:solidFill>
                                <a:schemeClr val="tx1"/>
                              </a:solidFill>
                              <a:latin typeface="Cambria Math" panose="02040503050406030204" pitchFamily="18" charset="0"/>
                            </a:rPr>
                            <m:t>0</m:t>
                          </m:r>
                        </m:e>
                      </m:d>
                      <m:r>
                        <a:rPr lang="pt-BR" sz="2400" i="1">
                          <a:solidFill>
                            <a:schemeClr val="tx1"/>
                          </a:solidFill>
                          <a:latin typeface="Cambria Math" panose="02040503050406030204" pitchFamily="18" charset="0"/>
                        </a:rPr>
                        <m:t>𝑅</m:t>
                      </m:r>
                      <m:r>
                        <a:rPr lang="pt-BR" sz="2400" i="1" baseline="-25000">
                          <a:solidFill>
                            <a:schemeClr val="tx1"/>
                          </a:solidFill>
                          <a:latin typeface="Cambria Math" panose="02040503050406030204" pitchFamily="18" charset="0"/>
                        </a:rPr>
                        <m:t>𝑆</m:t>
                      </m:r>
                    </m:oMath>
                  </m:oMathPara>
                </a14:m>
                <a:endParaRPr lang="pt-BR" sz="2400"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d>
                        <m:dPr>
                          <m:begChr m:val=""/>
                          <m:endChr m:val="|"/>
                          <m:ctrlPr>
                            <a:rPr lang="pt-BR" sz="2400" i="1" smtClean="0">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𝑆𝑆</m:t>
                          </m:r>
                        </m:e>
                      </m:d>
                      <m:r>
                        <a:rPr lang="pt-BR" sz="2400" b="0" i="1" baseline="-25000" smtClean="0">
                          <a:solidFill>
                            <a:srgbClr val="FF0000"/>
                          </a:solidFill>
                          <a:latin typeface="Cambria Math" panose="02040503050406030204" pitchFamily="18" charset="0"/>
                        </a:rPr>
                        <m:t>𝐼𝐷</m:t>
                      </m:r>
                      <m:r>
                        <a:rPr lang="pt-BR" sz="2400" b="0" i="1" baseline="-25000" smtClean="0">
                          <a:solidFill>
                            <a:srgbClr val="FF0000"/>
                          </a:solidFill>
                          <a:latin typeface="Cambria Math" panose="02040503050406030204" pitchFamily="18" charset="0"/>
                        </a:rPr>
                        <m:t>=0</m:t>
                      </m:r>
                      <m:r>
                        <a:rPr lang="pt-BR" sz="2400" b="0" i="1" baseline="-25000" smtClean="0">
                          <a:solidFill>
                            <a:srgbClr val="FF0000"/>
                          </a:solidFill>
                          <a:latin typeface="Cambria Math" panose="02040503050406030204" pitchFamily="18" charset="0"/>
                        </a:rPr>
                        <m:t>𝑚𝐴</m:t>
                      </m:r>
                    </m:oMath>
                  </m:oMathPara>
                </a14:m>
                <a:endParaRPr lang="pt-BR" sz="2400" baseline="-25000" dirty="0">
                  <a:solidFill>
                    <a:srgbClr val="FF0000"/>
                  </a:solidFill>
                </a:endParaRPr>
              </a:p>
              <a:p>
                <a:pPr marL="0" indent="0">
                  <a:buNone/>
                </a:pPr>
                <a:endParaRPr lang="pt-BR" sz="2400" dirty="0">
                  <a:solidFill>
                    <a:srgbClr val="FF0000"/>
                  </a:solidFill>
                </a:endParaRPr>
              </a:p>
              <a:p>
                <a:pPr marL="0" indent="0">
                  <a:buNone/>
                </a:pPr>
                <a:endParaRPr lang="pt-BR" sz="2400" baseline="-25000" dirty="0">
                  <a:solidFill>
                    <a:srgbClr val="FF0000"/>
                  </a:solidFill>
                </a:endParaRPr>
              </a:p>
              <a:p>
                <a:pPr marL="0" indent="0">
                  <a:buNone/>
                </a:pPr>
                <a:endParaRPr lang="pt-BR" sz="2400" baseline="-25000" dirty="0">
                  <a:solidFill>
                    <a:srgbClr val="FF0000"/>
                  </a:solidFill>
                </a:endParaRPr>
              </a:p>
              <a:p>
                <a:pPr marL="0" indent="0">
                  <a:buNone/>
                </a:pPr>
                <a:endParaRPr lang="pt-BR" sz="2400" dirty="0"/>
              </a:p>
              <a:p>
                <a:endParaRPr lang="pt-BR" sz="2400"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idx="1"/>
              </p:nvPr>
            </p:nvSpPr>
            <p:spPr>
              <a:xfrm>
                <a:off x="838199" y="1825625"/>
                <a:ext cx="11032957" cy="4783898"/>
              </a:xfrm>
              <a:blipFill>
                <a:blip r:embed="rId2"/>
                <a:stretch>
                  <a:fillRect l="-718" t="-510"/>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dirty="0"/>
              <a:t>Prof. Elyr Teixeira</a:t>
            </a:r>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165</a:t>
            </a:fld>
            <a:endParaRPr lang="en-US" altLang="en-US"/>
          </a:p>
        </p:txBody>
      </p:sp>
    </p:spTree>
    <p:extLst>
      <p:ext uri="{BB962C8B-B14F-4D97-AF65-F5344CB8AC3E}">
        <p14:creationId xmlns:p14="http://schemas.microsoft.com/office/powerpoint/2010/main" val="6081192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idx="1"/>
              </p:nvPr>
            </p:nvSpPr>
            <p:spPr>
              <a:xfrm>
                <a:off x="838199" y="1825625"/>
                <a:ext cx="11032957" cy="4783898"/>
              </a:xfrm>
            </p:spPr>
            <p:txBody>
              <a:bodyPr>
                <a:normAutofit fontScale="92500"/>
              </a:bodyPr>
              <a:lstStyle/>
              <a:p>
                <a:r>
                  <a:rPr lang="pt-BR" dirty="0"/>
                  <a:t>Para elaborar a equação de sua reta de polarização é necessário encontrar, pelo menos, dois pontos.</a:t>
                </a:r>
              </a:p>
              <a:p>
                <a:r>
                  <a:rPr lang="pt-BR" dirty="0"/>
                  <a:t>Aplicando-se a condição de I</a:t>
                </a:r>
                <a:r>
                  <a:rPr lang="pt-BR" baseline="-25000" dirty="0"/>
                  <a:t>D</a:t>
                </a:r>
                <a:r>
                  <a:rPr lang="pt-BR" dirty="0"/>
                  <a:t> = 0 </a:t>
                </a:r>
                <a:r>
                  <a:rPr lang="pt-BR" dirty="0" err="1"/>
                  <a:t>mA</a:t>
                </a:r>
                <a:r>
                  <a:rPr lang="pt-BR" dirty="0"/>
                  <a:t>, resultará:</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i="1">
                          <a:solidFill>
                            <a:schemeClr val="tx1"/>
                          </a:solidFill>
                          <a:latin typeface="Cambria Math" panose="02040503050406030204" pitchFamily="18" charset="0"/>
                        </a:rPr>
                        <m:t>𝑉</m:t>
                      </m:r>
                      <m:r>
                        <a:rPr lang="pt-BR" i="1" baseline="-25000">
                          <a:solidFill>
                            <a:schemeClr val="tx1"/>
                          </a:solidFill>
                          <a:latin typeface="Cambria Math" panose="02040503050406030204" pitchFamily="18" charset="0"/>
                        </a:rPr>
                        <m:t>𝐺𝑆</m:t>
                      </m:r>
                      <m:r>
                        <a:rPr lang="pt-BR" i="1">
                          <a:solidFill>
                            <a:schemeClr val="tx1"/>
                          </a:solidFill>
                          <a:latin typeface="Cambria Math" panose="02040503050406030204" pitchFamily="18" charset="0"/>
                        </a:rPr>
                        <m:t>=</m:t>
                      </m:r>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𝑉</m:t>
                          </m:r>
                        </m:e>
                        <m:sub>
                          <m:r>
                            <a:rPr lang="pt-BR" b="0" i="1" smtClean="0">
                              <a:solidFill>
                                <a:schemeClr val="tx1"/>
                              </a:solidFill>
                              <a:latin typeface="Cambria Math" panose="02040503050406030204" pitchFamily="18" charset="0"/>
                            </a:rPr>
                            <m:t>𝑆𝑆</m:t>
                          </m:r>
                        </m:sub>
                      </m:sSub>
                      <m:r>
                        <a:rPr lang="pt-BR" i="1">
                          <a:solidFill>
                            <a:schemeClr val="tx1"/>
                          </a:solidFill>
                          <a:latin typeface="Cambria Math" panose="02040503050406030204" pitchFamily="18" charset="0"/>
                        </a:rPr>
                        <m:t>−</m:t>
                      </m:r>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0</m:t>
                          </m:r>
                        </m:e>
                      </m:d>
                      <m:r>
                        <a:rPr lang="pt-BR" i="1">
                          <a:solidFill>
                            <a:schemeClr val="tx1"/>
                          </a:solidFill>
                          <a:latin typeface="Cambria Math" panose="02040503050406030204" pitchFamily="18" charset="0"/>
                        </a:rPr>
                        <m:t>𝑅</m:t>
                      </m:r>
                      <m:r>
                        <a:rPr lang="pt-BR" i="1" baseline="-25000">
                          <a:solidFill>
                            <a:schemeClr val="tx1"/>
                          </a:solidFill>
                          <a:latin typeface="Cambria Math" panose="02040503050406030204" pitchFamily="18" charset="0"/>
                        </a:rPr>
                        <m:t>𝑆</m:t>
                      </m:r>
                    </m:oMath>
                  </m:oMathPara>
                </a14:m>
                <a:endParaRPr lang="pt-BR"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𝐺𝑆</m:t>
                      </m:r>
                      <m:r>
                        <a:rPr lang="pt-BR" i="1">
                          <a:solidFill>
                            <a:srgbClr val="FF0000"/>
                          </a:solidFill>
                          <a:latin typeface="Cambria Math" panose="02040503050406030204" pitchFamily="18" charset="0"/>
                        </a:rPr>
                        <m:t>=</m:t>
                      </m:r>
                      <m:d>
                        <m:dPr>
                          <m:begChr m:val=""/>
                          <m:endChr m:val="|"/>
                          <m:ctrlPr>
                            <a:rPr lang="pt-BR" i="1" smtClean="0">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𝑆𝑆</m:t>
                          </m:r>
                        </m:e>
                      </m:d>
                      <m:r>
                        <a:rPr lang="pt-BR" b="0" i="1" baseline="-25000" smtClean="0">
                          <a:solidFill>
                            <a:srgbClr val="FF0000"/>
                          </a:solidFill>
                          <a:latin typeface="Cambria Math" panose="02040503050406030204" pitchFamily="18" charset="0"/>
                        </a:rPr>
                        <m:t>𝐼𝐷</m:t>
                      </m:r>
                      <m:r>
                        <a:rPr lang="pt-BR" b="0" i="1" baseline="-25000" smtClean="0">
                          <a:solidFill>
                            <a:srgbClr val="FF0000"/>
                          </a:solidFill>
                          <a:latin typeface="Cambria Math" panose="02040503050406030204" pitchFamily="18" charset="0"/>
                        </a:rPr>
                        <m:t>=0</m:t>
                      </m:r>
                      <m:r>
                        <a:rPr lang="pt-BR" b="0" i="1" baseline="-25000" smtClean="0">
                          <a:solidFill>
                            <a:srgbClr val="FF0000"/>
                          </a:solidFill>
                          <a:latin typeface="Cambria Math" panose="02040503050406030204" pitchFamily="18" charset="0"/>
                        </a:rPr>
                        <m:t>𝑚𝐴</m:t>
                      </m:r>
                    </m:oMath>
                  </m:oMathPara>
                </a14:m>
                <a:endParaRPr lang="pt-BR" baseline="-25000" dirty="0">
                  <a:solidFill>
                    <a:srgbClr val="FF0000"/>
                  </a:solidFill>
                </a:endParaRPr>
              </a:p>
              <a:p>
                <a:pPr marL="0" indent="0">
                  <a:buNone/>
                </a:pPr>
                <a:r>
                  <a:rPr lang="pt-BR" dirty="0"/>
                  <a:t>Já para V</a:t>
                </a:r>
                <a:r>
                  <a:rPr lang="pt-BR" baseline="-25000" dirty="0"/>
                  <a:t>GS</a:t>
                </a:r>
                <a:r>
                  <a:rPr lang="pt-BR" dirty="0"/>
                  <a:t> = 0 V, teremos:</a:t>
                </a:r>
              </a:p>
              <a:p>
                <a:pPr marL="0" indent="0">
                  <a:buNone/>
                </a:pP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d>
                            <m:dPr>
                              <m:begChr m:val=""/>
                              <m:endChr m:val="|"/>
                              <m:ctrlPr>
                                <a:rPr lang="pt-BR" i="1">
                                  <a:solidFill>
                                    <a:srgbClr val="FF0000"/>
                                  </a:solidFill>
                                  <a:latin typeface="Cambria Math" panose="02040503050406030204" pitchFamily="18" charset="0"/>
                                </a:rPr>
                              </m:ctrlPr>
                            </m:dPr>
                            <m:e>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e>
                          </m:d>
                        </m:e>
                        <m: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sub>
                      </m:sSub>
                    </m:oMath>
                  </m:oMathPara>
                </a14:m>
                <a:endParaRPr lang="pt-BR" dirty="0">
                  <a:solidFill>
                    <a:srgbClr val="FF0000"/>
                  </a:solidFill>
                </a:endParaRPr>
              </a:p>
              <a:p>
                <a:pPr marL="0" indent="0">
                  <a:buNone/>
                </a:pPr>
                <a:endParaRPr lang="pt-BR" baseline="-25000" dirty="0">
                  <a:solidFill>
                    <a:srgbClr val="FF0000"/>
                  </a:solidFill>
                </a:endParaRPr>
              </a:p>
              <a:p>
                <a:pPr marL="0" indent="0">
                  <a:buNone/>
                </a:pPr>
                <a:endParaRPr lang="pt-BR" baseline="-25000" dirty="0">
                  <a:solidFill>
                    <a:srgbClr val="FF0000"/>
                  </a:solidFill>
                </a:endParaRPr>
              </a:p>
              <a:p>
                <a:pPr marL="0" indent="0">
                  <a:buNone/>
                </a:pPr>
                <a:endParaRPr lang="pt-BR" dirty="0"/>
              </a:p>
              <a:p>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idx="1"/>
              </p:nvPr>
            </p:nvSpPr>
            <p:spPr>
              <a:xfrm>
                <a:off x="838199" y="1825625"/>
                <a:ext cx="11032957" cy="4783898"/>
              </a:xfrm>
              <a:blipFill>
                <a:blip r:embed="rId2"/>
                <a:stretch>
                  <a:fillRect l="-829" t="-510"/>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166</a:t>
            </a:fld>
            <a:endParaRPr lang="en-US" altLang="en-US"/>
          </a:p>
        </p:txBody>
      </p:sp>
    </p:spTree>
    <p:extLst>
      <p:ext uri="{BB962C8B-B14F-4D97-AF65-F5344CB8AC3E}">
        <p14:creationId xmlns:p14="http://schemas.microsoft.com/office/powerpoint/2010/main" val="26021258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A967BAD-E861-4179-943B-2A82C32A2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611"/>
          <a:stretch/>
        </p:blipFill>
        <p:spPr bwMode="auto">
          <a:xfrm>
            <a:off x="6515100" y="1322550"/>
            <a:ext cx="5595729" cy="540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67670" cy="4351338"/>
          </a:xfrm>
        </p:spPr>
        <p:txBody>
          <a:bodyPr/>
          <a:lstStyle/>
          <a:p>
            <a:r>
              <a:rPr lang="pt-BR" dirty="0"/>
              <a:t>A reta de carga calculada nas equações até agora, definem a interseção com a curva de transferência da figura ao lado.</a:t>
            </a:r>
          </a:p>
        </p:txBody>
      </p:sp>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167</a:t>
            </a:fld>
            <a:endParaRPr lang="en-US" altLang="en-US"/>
          </a:p>
        </p:txBody>
      </p:sp>
    </p:spTree>
    <p:extLst>
      <p:ext uri="{BB962C8B-B14F-4D97-AF65-F5344CB8AC3E}">
        <p14:creationId xmlns:p14="http://schemas.microsoft.com/office/powerpoint/2010/main" val="4495050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4B31348-99F1-4ED7-B793-433E62BE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87548" cy="4351338"/>
              </a:xfrm>
            </p:spPr>
            <p:txBody>
              <a:bodyPr/>
              <a:lstStyle/>
              <a:p>
                <a:r>
                  <a:rPr lang="pt-BR" dirty="0"/>
                  <a:t>A aplicação da Lei das Tensões de </a:t>
                </a:r>
                <a:r>
                  <a:rPr lang="pt-BR" dirty="0" err="1"/>
                  <a:t>Kirchhoff</a:t>
                </a:r>
                <a:r>
                  <a:rPr lang="pt-BR" dirty="0"/>
                  <a:t> resulta em:</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387548" cy="4351338"/>
              </a:xfrm>
              <a:blipFill>
                <a:blip r:embed="rId3"/>
                <a:stretch>
                  <a:fillRect l="-1528"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168</a:t>
            </a:fld>
            <a:endParaRPr lang="en-US" altLang="en-US"/>
          </a:p>
        </p:txBody>
      </p:sp>
    </p:spTree>
    <p:extLst>
      <p:ext uri="{BB962C8B-B14F-4D97-AF65-F5344CB8AC3E}">
        <p14:creationId xmlns:p14="http://schemas.microsoft.com/office/powerpoint/2010/main" val="1509712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4B31348-99F1-4ED7-B793-433E62BE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87548" cy="4351338"/>
              </a:xfrm>
            </p:spPr>
            <p:txBody>
              <a:bodyPr/>
              <a:lstStyle/>
              <a:p>
                <a:r>
                  <a:rPr lang="pt-BR" dirty="0"/>
                  <a:t>A aplicação da Lei das Tensões de </a:t>
                </a:r>
                <a:r>
                  <a:rPr lang="pt-BR" dirty="0" err="1"/>
                  <a:t>Kirchhoff</a:t>
                </a:r>
                <a:r>
                  <a:rPr lang="pt-BR" dirty="0"/>
                  <a:t> resulta em:</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r>
                  <a:rPr lang="pt-BR" dirty="0"/>
                  <a:t>Substituindo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r>
                        <a:rPr lang="pt-BR" i="1">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m:t>
                          </m:r>
                          <m:r>
                            <a:rPr lang="pt-BR" i="1">
                              <a:latin typeface="Cambria Math" panose="02040503050406030204" pitchFamily="18" charset="0"/>
                            </a:rPr>
                            <m:t>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oMath>
                  </m:oMathPara>
                </a14:m>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387548" cy="4351338"/>
              </a:xfrm>
              <a:blipFill>
                <a:blip r:embed="rId3"/>
                <a:stretch>
                  <a:fillRect l="-1719"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169</a:t>
            </a:fld>
            <a:endParaRPr lang="en-US" altLang="en-US"/>
          </a:p>
        </p:txBody>
      </p:sp>
    </p:spTree>
    <p:extLst>
      <p:ext uri="{BB962C8B-B14F-4D97-AF65-F5344CB8AC3E}">
        <p14:creationId xmlns:p14="http://schemas.microsoft.com/office/powerpoint/2010/main" val="409403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Aula prática </a:t>
            </a:r>
            <a:r>
              <a:rPr lang="pt-BR" dirty="0">
                <a:solidFill>
                  <a:srgbClr val="FF0000"/>
                </a:solidFill>
              </a:rPr>
              <a:t>realizada</a:t>
            </a:r>
          </a:p>
        </p:txBody>
      </p:sp>
      <p:pic>
        <p:nvPicPr>
          <p:cNvPr id="5126" name="Picture 6" descr="Resultado de imagem para electronic circuits proto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133" y="1414417"/>
            <a:ext cx="6542133" cy="526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447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4B31348-99F1-4ED7-B793-433E62BE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87548" cy="4351338"/>
              </a:xfrm>
            </p:spPr>
            <p:txBody>
              <a:bodyPr/>
              <a:lstStyle/>
              <a:p>
                <a:r>
                  <a:rPr lang="pt-BR" dirty="0"/>
                  <a:t>A aplicação da Lei das Tensões de </a:t>
                </a:r>
                <a:r>
                  <a:rPr lang="pt-BR" dirty="0" err="1"/>
                  <a:t>Kirchhoff</a:t>
                </a:r>
                <a:r>
                  <a:rPr lang="pt-BR" dirty="0"/>
                  <a:t> resulta em:</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r>
                  <a:rPr lang="pt-BR" dirty="0"/>
                  <a:t>Substituindo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r>
                        <a:rPr lang="pt-BR" i="1">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m:t>
                          </m:r>
                          <m:r>
                            <a:rPr lang="pt-BR" i="1">
                              <a:latin typeface="Cambria Math" panose="02040503050406030204" pitchFamily="18" charset="0"/>
                            </a:rPr>
                            <m:t>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oMath>
                  </m:oMathPara>
                </a14:m>
                <a:endParaRPr lang="pt-BR" dirty="0"/>
              </a:p>
              <a:p>
                <a:pPr marL="0" indent="0">
                  <a:buNone/>
                </a:pPr>
                <a:endParaRPr lang="pt-BR" dirty="0"/>
              </a:p>
              <a:p>
                <a:pPr marL="0" indent="0">
                  <a:buNone/>
                </a:pPr>
                <a:r>
                  <a:rPr lang="pt-BR" dirty="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𝐷</m:t>
                        </m:r>
                      </m:sub>
                    </m:sSub>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𝑆</m:t>
                          </m:r>
                        </m:sub>
                      </m:sSub>
                    </m:oMath>
                  </m:oMathPara>
                </a14:m>
                <a:endParaRPr lang="pt-BR" dirty="0"/>
              </a:p>
              <a:p>
                <a:pPr marL="0" indent="0">
                  <a:buNone/>
                </a:pPr>
                <a:endParaRPr lang="pt-BR"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387548" cy="4351338"/>
              </a:xfrm>
              <a:blipFill>
                <a:blip r:embed="rId3"/>
                <a:stretch>
                  <a:fillRect l="-1719"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170</a:t>
            </a:fld>
            <a:endParaRPr lang="en-US" altLang="en-US"/>
          </a:p>
        </p:txBody>
      </p:sp>
    </p:spTree>
    <p:extLst>
      <p:ext uri="{BB962C8B-B14F-4D97-AF65-F5344CB8AC3E}">
        <p14:creationId xmlns:p14="http://schemas.microsoft.com/office/powerpoint/2010/main" val="3593325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7661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C485994-1183-4F0E-94B5-85DCF43E4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681"/>
          <a:stretch/>
        </p:blipFill>
        <p:spPr bwMode="auto">
          <a:xfrm>
            <a:off x="6096000" y="-52316"/>
            <a:ext cx="6098140" cy="653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199" y="1825625"/>
                <a:ext cx="6098139" cy="4351338"/>
              </a:xfrm>
            </p:spPr>
            <p:txBody>
              <a:bodyPr>
                <a:normAutofit/>
              </a:bodyPr>
              <a:lstStyle/>
              <a:p>
                <a:pPr marL="0" indent="0">
                  <a:buNone/>
                </a:pPr>
                <a:r>
                  <a:rPr lang="pt-BR" dirty="0"/>
                  <a:t>Ex: Determine os seguintes parâmetros para a configuração porta-comum.</a:t>
                </a:r>
              </a:p>
              <a:p>
                <a:pPr marL="514350" indent="-514350">
                  <a:buFont typeface="+mj-lt"/>
                  <a:buAutoNum type="alphaLcParenR"/>
                </a:pPr>
                <a14:m>
                  <m:oMath xmlns:m="http://schemas.openxmlformats.org/officeDocument/2006/math">
                    <m:sSub>
                      <m:sSubPr>
                        <m:ctrlPr>
                          <a:rPr lang="pt-BR" i="1" smtClean="0">
                            <a:latin typeface="Cambria Math" panose="02040503050406030204" pitchFamily="18" charset="0"/>
                          </a:rPr>
                        </m:ctrlPr>
                      </m:sSubPr>
                      <m:e>
                        <m:r>
                          <m:rPr>
                            <m:sty m:val="p"/>
                          </m:rPr>
                          <a:rPr lang="pt-BR" b="0" i="0" smtClean="0">
                            <a:latin typeface="Cambria Math" panose="02040503050406030204" pitchFamily="18" charset="0"/>
                          </a:rPr>
                          <m:t>V</m:t>
                        </m:r>
                      </m:e>
                      <m:sub>
                        <m:sSub>
                          <m:sSubPr>
                            <m:ctrlPr>
                              <a:rPr lang="pt-BR" b="0" i="1" smtClean="0">
                                <a:latin typeface="Cambria Math" panose="02040503050406030204" pitchFamily="18" charset="0"/>
                              </a:rPr>
                            </m:ctrlPr>
                          </m:sSubPr>
                          <m:e>
                            <m:r>
                              <m:rPr>
                                <m:sty m:val="p"/>
                              </m:rPr>
                              <a:rPr lang="pt-BR" i="0" smtClean="0">
                                <a:latin typeface="Cambria Math" panose="02040503050406030204" pitchFamily="18" charset="0"/>
                              </a:rPr>
                              <m:t>GS</m:t>
                            </m:r>
                          </m:e>
                          <m:sub>
                            <m:r>
                              <m:rPr>
                                <m:sty m:val="p"/>
                              </m:rPr>
                              <a:rPr lang="pt-BR" b="0" i="0" smtClean="0">
                                <a:latin typeface="Cambria Math" panose="02040503050406030204" pitchFamily="18" charset="0"/>
                              </a:rPr>
                              <m:t>Q</m:t>
                            </m:r>
                          </m:sub>
                        </m:sSub>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b="0" i="0" smtClean="0">
                            <a:latin typeface="Cambria Math" panose="02040503050406030204" pitchFamily="18" charset="0"/>
                          </a:rPr>
                          <m:t>I</m:t>
                        </m:r>
                      </m:e>
                      <m:sub>
                        <m:sSub>
                          <m:sSubPr>
                            <m:ctrlPr>
                              <a:rPr lang="pt-BR" i="1">
                                <a:latin typeface="Cambria Math" panose="02040503050406030204" pitchFamily="18" charset="0"/>
                              </a:rPr>
                            </m:ctrlPr>
                          </m:sSubPr>
                          <m:e>
                            <m:r>
                              <m:rPr>
                                <m:sty m:val="p"/>
                              </m:rPr>
                              <a:rPr lang="pt-BR" b="0" i="0" smtClean="0">
                                <a:latin typeface="Cambria Math" panose="02040503050406030204" pitchFamily="18" charset="0"/>
                              </a:rPr>
                              <m:t>D</m:t>
                            </m:r>
                          </m:e>
                          <m:sub>
                            <m:r>
                              <m:rPr>
                                <m:sty m:val="p"/>
                              </m:rPr>
                              <a:rPr lang="pt-BR" i="0">
                                <a:latin typeface="Cambria Math" panose="02040503050406030204" pitchFamily="18" charset="0"/>
                              </a:rPr>
                              <m:t>Q</m:t>
                            </m:r>
                          </m:sub>
                        </m:sSub>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D</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G</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S</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DS</m:t>
                        </m:r>
                      </m:sub>
                    </m:sSub>
                  </m:oMath>
                </a14:m>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199" y="1825625"/>
                <a:ext cx="6098139" cy="4351338"/>
              </a:xfrm>
              <a:blipFill>
                <a:blip r:embed="rId3"/>
                <a:stretch>
                  <a:fillRect l="-1698" t="-2101" r="-289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172</a:t>
            </a:fld>
            <a:endParaRPr lang="en-US" altLang="en-US"/>
          </a:p>
        </p:txBody>
      </p:sp>
    </p:spTree>
    <p:extLst>
      <p:ext uri="{BB962C8B-B14F-4D97-AF65-F5344CB8AC3E}">
        <p14:creationId xmlns:p14="http://schemas.microsoft.com/office/powerpoint/2010/main" val="5656356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45C9E8-5A1C-4A79-8700-C722EE58381C}"/>
              </a:ext>
            </a:extLst>
          </p:cNvPr>
          <p:cNvPicPr>
            <a:picLocks noChangeAspect="1"/>
          </p:cNvPicPr>
          <p:nvPr/>
        </p:nvPicPr>
        <p:blipFill>
          <a:blip r:embed="rId2"/>
          <a:stretch>
            <a:fillRect/>
          </a:stretch>
        </p:blipFill>
        <p:spPr>
          <a:xfrm>
            <a:off x="6934617" y="1019209"/>
            <a:ext cx="4743450" cy="5267325"/>
          </a:xfrm>
          <a:prstGeom prst="rect">
            <a:avLst/>
          </a:prstGeom>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199" y="1825625"/>
                <a:ext cx="8325679" cy="4351338"/>
              </a:xfrm>
            </p:spPr>
            <p:txBody>
              <a:bodyPr>
                <a:normAutofit/>
              </a:bodyPr>
              <a:lstStyle/>
              <a:p>
                <a:pPr marL="514350" indent="-514350">
                  <a:buAutoNum type="alphaLcParenR"/>
                </a:pPr>
                <a:r>
                  <a:rPr lang="pt-BR" dirty="0">
                    <a:solidFill>
                      <a:srgbClr val="FF0000"/>
                    </a:solidFill>
                  </a:rPr>
                  <a:t>Primeiro deve-se criar sua curva de transferência</a:t>
                </a: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𝑚𝐴</m:t>
                    </m:r>
                  </m:oMath>
                </a14:m>
                <a:r>
                  <a:rPr lang="pt-BR" dirty="0">
                    <a:solidFill>
                      <a:srgbClr val="FF0000"/>
                    </a:solidFill>
                  </a:rPr>
                  <a:t>, temos </a:t>
                </a:r>
              </a:p>
              <a:p>
                <a:pPr marL="0" indent="0">
                  <a:buNone/>
                </a:pPr>
                <a14:m>
                  <m:oMathPara xmlns:m="http://schemas.openxmlformats.org/officeDocument/2006/math">
                    <m:oMathParaPr>
                      <m:jc m:val="left"/>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𝑝</m:t>
                              </m:r>
                            </m:sub>
                          </m:sSub>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𝑉</m:t>
                      </m:r>
                    </m:oMath>
                  </m:oMathPara>
                </a14:m>
                <a:endParaRPr lang="pt-BR" b="0"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199" y="1825625"/>
                <a:ext cx="8325679" cy="4351338"/>
              </a:xfrm>
              <a:blipFill>
                <a:blip r:embed="rId3"/>
                <a:stretch>
                  <a:fillRect l="-1318" t="-22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173</a:t>
            </a:fld>
            <a:endParaRPr lang="en-US" altLang="en-US"/>
          </a:p>
        </p:txBody>
      </p:sp>
    </p:spTree>
    <p:extLst>
      <p:ext uri="{BB962C8B-B14F-4D97-AF65-F5344CB8AC3E}">
        <p14:creationId xmlns:p14="http://schemas.microsoft.com/office/powerpoint/2010/main" val="20449532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45C9E8-5A1C-4A79-8700-C722EE58381C}"/>
              </a:ext>
            </a:extLst>
          </p:cNvPr>
          <p:cNvPicPr>
            <a:picLocks noChangeAspect="1"/>
          </p:cNvPicPr>
          <p:nvPr/>
        </p:nvPicPr>
        <p:blipFill>
          <a:blip r:embed="rId2"/>
          <a:stretch>
            <a:fillRect/>
          </a:stretch>
        </p:blipFill>
        <p:spPr>
          <a:xfrm>
            <a:off x="6934617" y="1019209"/>
            <a:ext cx="4743450" cy="5267325"/>
          </a:xfrm>
          <a:prstGeom prst="rect">
            <a:avLst/>
          </a:prstGeom>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199" y="1825625"/>
                <a:ext cx="8325679" cy="4351338"/>
              </a:xfrm>
            </p:spPr>
            <p:txBody>
              <a:bodyPr>
                <a:normAutofit/>
              </a:bodyPr>
              <a:lstStyle/>
              <a:p>
                <a:pPr marL="514350" indent="-514350">
                  <a:buAutoNum type="alphaLcParenR"/>
                </a:pPr>
                <a:r>
                  <a:rPr lang="pt-BR" dirty="0">
                    <a:solidFill>
                      <a:srgbClr val="FF0000"/>
                    </a:solidFill>
                  </a:rPr>
                  <a:t>Primeiro deve-se criar sua curva de transferência</a:t>
                </a: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𝑚𝐴</m:t>
                    </m:r>
                  </m:oMath>
                </a14:m>
                <a:r>
                  <a:rPr lang="pt-BR" dirty="0">
                    <a:solidFill>
                      <a:srgbClr val="FF0000"/>
                    </a:solidFill>
                  </a:rPr>
                  <a:t>, temos </a:t>
                </a:r>
              </a:p>
              <a:p>
                <a:pPr marL="0" indent="0">
                  <a:buNone/>
                </a:pPr>
                <a14:m>
                  <m:oMathPara xmlns:m="http://schemas.openxmlformats.org/officeDocument/2006/math">
                    <m:oMathParaPr>
                      <m:jc m:val="left"/>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𝑝</m:t>
                              </m:r>
                            </m:sub>
                          </m:sSub>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𝑉</m:t>
                      </m:r>
                    </m:oMath>
                  </m:oMathPara>
                </a14:m>
                <a:endParaRPr lang="pt-BR" b="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Tomando um segundo ponto, teremos:</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r>
                          <a:rPr lang="pt-BR" b="0" i="1" smtClean="0">
                            <a:solidFill>
                              <a:srgbClr val="FF0000"/>
                            </a:solidFill>
                            <a:latin typeface="Cambria Math" panose="02040503050406030204" pitchFamily="18" charset="0"/>
                          </a:rPr>
                          <m:t>2</m:t>
                        </m:r>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2</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𝑚𝐴</m:t>
                    </m:r>
                  </m:oMath>
                </a14:m>
                <a:r>
                  <a:rPr lang="pt-BR" dirty="0">
                    <a:solidFill>
                      <a:srgbClr val="FF0000"/>
                    </a:solidFill>
                  </a:rPr>
                  <a:t>, temos </a:t>
                </a:r>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0,3</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𝑝</m:t>
                          </m:r>
                        </m:sub>
                      </m:sSub>
                      <m:r>
                        <a:rPr lang="pt-BR" i="1">
                          <a:solidFill>
                            <a:srgbClr val="FF0000"/>
                          </a:solidFill>
                          <a:latin typeface="Cambria Math" panose="02040503050406030204" pitchFamily="18" charset="0"/>
                        </a:rPr>
                        <m:t>=0,3</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e>
                      </m:d>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1,8 </m:t>
                      </m:r>
                      <m:r>
                        <a:rPr lang="pt-BR" i="1">
                          <a:solidFill>
                            <a:srgbClr val="FF0000"/>
                          </a:solidFill>
                          <a:latin typeface="Cambria Math" panose="02040503050406030204" pitchFamily="18" charset="0"/>
                        </a:rPr>
                        <m:t>𝑉</m:t>
                      </m:r>
                    </m:oMath>
                  </m:oMathPara>
                </a14:m>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199" y="1825625"/>
                <a:ext cx="8325679" cy="4351338"/>
              </a:xfrm>
              <a:blipFill>
                <a:blip r:embed="rId3"/>
                <a:stretch>
                  <a:fillRect l="-1318" t="-22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174</a:t>
            </a:fld>
            <a:endParaRPr lang="en-US" altLang="en-US"/>
          </a:p>
        </p:txBody>
      </p:sp>
    </p:spTree>
    <p:extLst>
      <p:ext uri="{BB962C8B-B14F-4D97-AF65-F5344CB8AC3E}">
        <p14:creationId xmlns:p14="http://schemas.microsoft.com/office/powerpoint/2010/main" val="28208043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175</a:t>
            </a:fld>
            <a:endParaRPr lang="en-US" altLang="en-US"/>
          </a:p>
        </p:txBody>
      </p:sp>
    </p:spTree>
    <p:extLst>
      <p:ext uri="{BB962C8B-B14F-4D97-AF65-F5344CB8AC3E}">
        <p14:creationId xmlns:p14="http://schemas.microsoft.com/office/powerpoint/2010/main" val="33273405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PRIMEIRO PONTO. 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=0, </m:t>
                    </m:r>
                    <m:r>
                      <m:rPr>
                        <m:sty m:val="p"/>
                      </m:rPr>
                      <a:rPr lang="pt-BR" b="0" i="0" smtClean="0">
                        <a:solidFill>
                          <a:srgbClr val="FF0000"/>
                        </a:solidFill>
                        <a:latin typeface="Cambria Math" panose="02040503050406030204" pitchFamily="18" charset="0"/>
                      </a:rPr>
                      <m:t>temos</m:t>
                    </m:r>
                    <m:r>
                      <a:rPr lang="pt-BR" b="0" i="0"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que</m:t>
                    </m:r>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m:t>
                    </m:r>
                  </m:oMath>
                </a14:m>
                <a:endParaRPr lang="pt-BR"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176</a:t>
            </a:fld>
            <a:endParaRPr lang="en-US" altLang="en-US"/>
          </a:p>
        </p:txBody>
      </p:sp>
    </p:spTree>
    <p:extLst>
      <p:ext uri="{BB962C8B-B14F-4D97-AF65-F5344CB8AC3E}">
        <p14:creationId xmlns:p14="http://schemas.microsoft.com/office/powerpoint/2010/main" val="41839152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PRIMEIRO PONTO. 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=0, </m:t>
                    </m:r>
                    <m:r>
                      <m:rPr>
                        <m:sty m:val="p"/>
                      </m:rPr>
                      <a:rPr lang="pt-BR" b="0" i="0" smtClean="0">
                        <a:solidFill>
                          <a:srgbClr val="FF0000"/>
                        </a:solidFill>
                        <a:latin typeface="Cambria Math" panose="02040503050406030204" pitchFamily="18" charset="0"/>
                      </a:rPr>
                      <m:t>temos</m:t>
                    </m:r>
                    <m:r>
                      <a:rPr lang="pt-BR" b="0" i="0"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que</m:t>
                    </m:r>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m:t>
                    </m:r>
                  </m:oMath>
                </a14:m>
                <a:endParaRPr lang="pt-BR"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SEGUNDO PONTO. Pode-se escolher qualquer valor que satisfaça a equação acima. Como exemplo ficaremos com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a:solidFill>
                              <a:srgbClr val="FF0000"/>
                            </a:solidFill>
                            <a:latin typeface="Cambria Math" panose="02040503050406030204" pitchFamily="18" charset="0"/>
                          </a:rPr>
                          <m:t>I</m:t>
                        </m:r>
                      </m:e>
                      <m:sub>
                        <m:r>
                          <m:rPr>
                            <m:sty m:val="p"/>
                          </m:rPr>
                          <a:rPr lang="pt-BR">
                            <a:solidFill>
                              <a:srgbClr val="FF0000"/>
                            </a:solidFill>
                            <a:latin typeface="Cambria Math" panose="02040503050406030204" pitchFamily="18" charset="0"/>
                          </a:rPr>
                          <m:t>D</m:t>
                        </m:r>
                      </m:sub>
                    </m:sSub>
                    <m:r>
                      <a:rPr lang="pt-BR">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6 </m:t>
                    </m:r>
                  </m:oMath>
                </a14:m>
                <a:r>
                  <a:rPr lang="pt-BR" dirty="0">
                    <a:solidFill>
                      <a:srgbClr val="FF0000"/>
                    </a:solidFill>
                  </a:rPr>
                  <a:t>mA.</a:t>
                </a:r>
              </a:p>
              <a:p>
                <a:pPr marL="0" indent="0">
                  <a:buNone/>
                </a:pPr>
                <a14:m>
                  <m:oMathPara xmlns:m="http://schemas.openxmlformats.org/officeDocument/2006/math">
                    <m:oMathParaPr>
                      <m:jc m:val="centerGroup"/>
                    </m:oMathParaPr>
                    <m:oMath xmlns:m="http://schemas.openxmlformats.org/officeDocument/2006/math">
                      <m:r>
                        <m:rPr>
                          <m:sty m:val="p"/>
                        </m:rPr>
                        <a:rPr lang="pt-BR">
                          <a:solidFill>
                            <a:srgbClr val="FF0000"/>
                          </a:solidFill>
                          <a:latin typeface="Cambria Math" panose="02040503050406030204" pitchFamily="18" charset="0"/>
                        </a:rPr>
                        <m:t>V</m:t>
                      </m:r>
                      <m:r>
                        <m:rPr>
                          <m:sty m:val="p"/>
                        </m:rPr>
                        <a:rPr lang="pt-BR" baseline="-25000">
                          <a:solidFill>
                            <a:srgbClr val="FF0000"/>
                          </a:solidFill>
                          <a:latin typeface="Cambria Math" panose="02040503050406030204" pitchFamily="18" charset="0"/>
                        </a:rPr>
                        <m:t>GS</m:t>
                      </m:r>
                      <m:r>
                        <a:rPr lang="pt-BR" smtClean="0">
                          <a:solidFill>
                            <a:srgbClr val="FF0000"/>
                          </a:solidFill>
                          <a:latin typeface="Cambria Math" panose="02040503050406030204" pitchFamily="18" charset="0"/>
                        </a:rPr>
                        <m:t>=</m:t>
                      </m:r>
                      <m:r>
                        <a:rPr lang="pt-BR">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680</m:t>
                          </m:r>
                        </m:e>
                      </m:d>
                      <m:r>
                        <a:rPr lang="pt-BR" b="0" i="1" smtClean="0">
                          <a:solidFill>
                            <a:srgbClr val="FF0000"/>
                          </a:solidFill>
                          <a:latin typeface="Cambria Math" panose="02040503050406030204" pitchFamily="18" charset="0"/>
                        </a:rPr>
                        <m:t>=−4,08 </m:t>
                      </m:r>
                      <m:r>
                        <a:rPr lang="pt-BR" b="0" i="1" smtClean="0">
                          <a:solidFill>
                            <a:srgbClr val="FF0000"/>
                          </a:solidFill>
                          <a:latin typeface="Cambria Math" panose="02040503050406030204" pitchFamily="18" charset="0"/>
                        </a:rPr>
                        <m:t>𝑉</m:t>
                      </m:r>
                    </m:oMath>
                  </m:oMathPara>
                </a14:m>
                <a:endParaRPr lang="pt-BR" dirty="0"/>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177</a:t>
            </a:fld>
            <a:endParaRPr lang="en-US" altLang="en-US"/>
          </a:p>
        </p:txBody>
      </p:sp>
    </p:spTree>
    <p:extLst>
      <p:ext uri="{BB962C8B-B14F-4D97-AF65-F5344CB8AC3E}">
        <p14:creationId xmlns:p14="http://schemas.microsoft.com/office/powerpoint/2010/main" val="42149307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PRIMEIRO PONTO. 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=0, </m:t>
                    </m:r>
                    <m:r>
                      <m:rPr>
                        <m:sty m:val="p"/>
                      </m:rPr>
                      <a:rPr lang="pt-BR" b="0" i="0" smtClean="0">
                        <a:solidFill>
                          <a:srgbClr val="FF0000"/>
                        </a:solidFill>
                        <a:latin typeface="Cambria Math" panose="02040503050406030204" pitchFamily="18" charset="0"/>
                      </a:rPr>
                      <m:t>temos</m:t>
                    </m:r>
                    <m:r>
                      <a:rPr lang="pt-BR" b="0" i="0"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que</m:t>
                    </m:r>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m:t>
                    </m:r>
                  </m:oMath>
                </a14:m>
                <a:endParaRPr lang="pt-BR"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SEGUNDO PONTO. Pode-se escolher qualquer valor que satisfaça a equação acima. Como exemplo ficaremos com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a:solidFill>
                              <a:srgbClr val="FF0000"/>
                            </a:solidFill>
                            <a:latin typeface="Cambria Math" panose="02040503050406030204" pitchFamily="18" charset="0"/>
                          </a:rPr>
                          <m:t>I</m:t>
                        </m:r>
                      </m:e>
                      <m:sub>
                        <m:r>
                          <m:rPr>
                            <m:sty m:val="p"/>
                          </m:rPr>
                          <a:rPr lang="pt-BR">
                            <a:solidFill>
                              <a:srgbClr val="FF0000"/>
                            </a:solidFill>
                            <a:latin typeface="Cambria Math" panose="02040503050406030204" pitchFamily="18" charset="0"/>
                          </a:rPr>
                          <m:t>D</m:t>
                        </m:r>
                      </m:sub>
                    </m:sSub>
                    <m:r>
                      <a:rPr lang="pt-BR">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6 </m:t>
                    </m:r>
                  </m:oMath>
                </a14:m>
                <a:r>
                  <a:rPr lang="pt-BR" dirty="0">
                    <a:solidFill>
                      <a:srgbClr val="FF0000"/>
                    </a:solidFill>
                  </a:rPr>
                  <a:t>mA.</a:t>
                </a:r>
              </a:p>
              <a:p>
                <a:pPr marL="0" indent="0">
                  <a:buNone/>
                </a:pPr>
                <a14:m>
                  <m:oMathPara xmlns:m="http://schemas.openxmlformats.org/officeDocument/2006/math">
                    <m:oMathParaPr>
                      <m:jc m:val="centerGroup"/>
                    </m:oMathParaPr>
                    <m:oMath xmlns:m="http://schemas.openxmlformats.org/officeDocument/2006/math">
                      <m:r>
                        <m:rPr>
                          <m:sty m:val="p"/>
                        </m:rPr>
                        <a:rPr lang="pt-BR">
                          <a:solidFill>
                            <a:srgbClr val="FF0000"/>
                          </a:solidFill>
                          <a:latin typeface="Cambria Math" panose="02040503050406030204" pitchFamily="18" charset="0"/>
                        </a:rPr>
                        <m:t>V</m:t>
                      </m:r>
                      <m:r>
                        <m:rPr>
                          <m:sty m:val="p"/>
                        </m:rPr>
                        <a:rPr lang="pt-BR" baseline="-25000">
                          <a:solidFill>
                            <a:srgbClr val="FF0000"/>
                          </a:solidFill>
                          <a:latin typeface="Cambria Math" panose="02040503050406030204" pitchFamily="18" charset="0"/>
                        </a:rPr>
                        <m:t>GS</m:t>
                      </m:r>
                      <m:r>
                        <a:rPr lang="pt-BR" smtClean="0">
                          <a:solidFill>
                            <a:srgbClr val="FF0000"/>
                          </a:solidFill>
                          <a:latin typeface="Cambria Math" panose="02040503050406030204" pitchFamily="18" charset="0"/>
                        </a:rPr>
                        <m:t>=</m:t>
                      </m:r>
                      <m:r>
                        <a:rPr lang="pt-BR">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680</m:t>
                          </m:r>
                        </m:e>
                      </m:d>
                      <m:r>
                        <a:rPr lang="pt-BR" b="0" i="1" smtClean="0">
                          <a:solidFill>
                            <a:srgbClr val="FF0000"/>
                          </a:solidFill>
                          <a:latin typeface="Cambria Math" panose="02040503050406030204" pitchFamily="18" charset="0"/>
                        </a:rPr>
                        <m:t>=−4,08 </m:t>
                      </m:r>
                      <m:r>
                        <a:rPr lang="pt-BR" b="0" i="1" smtClean="0">
                          <a:solidFill>
                            <a:srgbClr val="FF0000"/>
                          </a:solidFill>
                          <a:latin typeface="Cambria Math" panose="02040503050406030204" pitchFamily="18" charset="0"/>
                        </a:rPr>
                        <m:t>𝑉</m:t>
                      </m:r>
                    </m:oMath>
                  </m:oMathPara>
                </a14:m>
                <a:endParaRPr lang="pt-BR" dirty="0"/>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178</a:t>
            </a:fld>
            <a:endParaRPr lang="en-US" altLang="en-US"/>
          </a:p>
        </p:txBody>
      </p:sp>
      <p:cxnSp>
        <p:nvCxnSpPr>
          <p:cNvPr id="8" name="Conector de Seta Reta 7">
            <a:extLst>
              <a:ext uri="{FF2B5EF4-FFF2-40B4-BE49-F238E27FC236}">
                <a16:creationId xmlns:a16="http://schemas.microsoft.com/office/drawing/2014/main" id="{2A92150D-8A85-4A4F-9489-82282D3AEAC4}"/>
              </a:ext>
            </a:extLst>
          </p:cNvPr>
          <p:cNvCxnSpPr/>
          <p:nvPr/>
        </p:nvCxnSpPr>
        <p:spPr>
          <a:xfrm flipV="1">
            <a:off x="4533900" y="3695700"/>
            <a:ext cx="3937000" cy="2133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522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179</a:t>
            </a:fld>
            <a:endParaRPr lang="en-US" altLang="en-US"/>
          </a:p>
        </p:txBody>
      </p:sp>
    </p:spTree>
    <p:extLst>
      <p:ext uri="{BB962C8B-B14F-4D97-AF65-F5344CB8AC3E}">
        <p14:creationId xmlns:p14="http://schemas.microsoft.com/office/powerpoint/2010/main" val="44500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circuit</a:t>
            </a:r>
            <a:r>
              <a:rPr lang="pt-BR" sz="3600" dirty="0"/>
              <a:t> </a:t>
            </a:r>
            <a:r>
              <a:rPr lang="pt-BR" sz="3600" dirty="0" err="1"/>
              <a:t>maker</a:t>
            </a:r>
            <a:endParaRPr lang="pt-BR" sz="3600" dirty="0"/>
          </a:p>
        </p:txBody>
      </p:sp>
      <p:pic>
        <p:nvPicPr>
          <p:cNvPr id="17410" name="Picture 2" descr="Resultado de imagem para circuit maker">
            <a:extLst>
              <a:ext uri="{FF2B5EF4-FFF2-40B4-BE49-F238E27FC236}">
                <a16:creationId xmlns:a16="http://schemas.microsoft.com/office/drawing/2014/main" id="{C24066FD-1E18-4246-A7EF-02D17CE4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568718"/>
            <a:ext cx="9388475" cy="528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840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180</a:t>
            </a:fld>
            <a:endParaRPr lang="en-US" altLang="en-US"/>
          </a:p>
        </p:txBody>
      </p:sp>
    </p:spTree>
    <p:extLst>
      <p:ext uri="{BB962C8B-B14F-4D97-AF65-F5344CB8AC3E}">
        <p14:creationId xmlns:p14="http://schemas.microsoft.com/office/powerpoint/2010/main" val="31757572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181</a:t>
            </a:fld>
            <a:endParaRPr lang="en-US" altLang="en-US"/>
          </a:p>
        </p:txBody>
      </p:sp>
    </p:spTree>
    <p:extLst>
      <p:ext uri="{BB962C8B-B14F-4D97-AF65-F5344CB8AC3E}">
        <p14:creationId xmlns:p14="http://schemas.microsoft.com/office/powerpoint/2010/main" val="24412343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d)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182</a:t>
            </a:fld>
            <a:endParaRPr lang="en-US" altLang="en-US"/>
          </a:p>
        </p:txBody>
      </p:sp>
    </p:spTree>
    <p:extLst>
      <p:ext uri="{BB962C8B-B14F-4D97-AF65-F5344CB8AC3E}">
        <p14:creationId xmlns:p14="http://schemas.microsoft.com/office/powerpoint/2010/main" val="2352571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d)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0" smtClean="0">
                        <a:solidFill>
                          <a:srgbClr val="FF0000"/>
                        </a:solidFill>
                        <a:latin typeface="Cambria Math" panose="02040503050406030204" pitchFamily="18" charset="0"/>
                      </a:rPr>
                      <m:t>=0+3,8</m:t>
                    </m:r>
                    <m:r>
                      <m:rPr>
                        <m:sty m:val="p"/>
                      </m:rPr>
                      <a:rPr lang="pt-BR" b="0" i="0" smtClean="0">
                        <a:solidFill>
                          <a:srgbClr val="FF0000"/>
                        </a:solidFill>
                        <a:latin typeface="Cambria Math" panose="02040503050406030204" pitchFamily="18" charset="0"/>
                      </a:rPr>
                      <m:t>m</m:t>
                    </m:r>
                    <m:d>
                      <m:dPr>
                        <m:ctrlPr>
                          <a:rPr lang="pt-BR" b="0" i="1" smtClean="0">
                            <a:solidFill>
                              <a:srgbClr val="FF0000"/>
                            </a:solidFill>
                            <a:latin typeface="Cambria Math" panose="02040503050406030204" pitchFamily="18" charset="0"/>
                          </a:rPr>
                        </m:ctrlPr>
                      </m:dPr>
                      <m:e>
                        <m:r>
                          <a:rPr lang="pt-BR" b="0" i="0" smtClean="0">
                            <a:solidFill>
                              <a:srgbClr val="FF0000"/>
                            </a:solidFill>
                            <a:latin typeface="Cambria Math" panose="02040503050406030204" pitchFamily="18" charset="0"/>
                          </a:rPr>
                          <m:t>680</m:t>
                        </m:r>
                      </m:e>
                    </m:d>
                    <m:r>
                      <a:rPr lang="pt-BR" b="0" i="0" smtClean="0">
                        <a:solidFill>
                          <a:srgbClr val="FF0000"/>
                        </a:solidFill>
                        <a:latin typeface="Cambria Math" panose="02040503050406030204" pitchFamily="18" charset="0"/>
                      </a:rPr>
                      <m:t>=2,58</m:t>
                    </m:r>
                    <m:r>
                      <a:rPr lang="pt-BR" b="0" i="1" smtClean="0">
                        <a:solidFill>
                          <a:srgbClr val="FF0000"/>
                        </a:solidFill>
                        <a:latin typeface="Cambria Math" panose="02040503050406030204" pitchFamily="18" charset="0"/>
                      </a:rPr>
                      <m:t>𝑉</m:t>
                    </m:r>
                  </m:oMath>
                </a14:m>
                <a:endParaRPr lang="pt-BR" b="0" i="1"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183</a:t>
            </a:fld>
            <a:endParaRPr lang="en-US" altLang="en-US"/>
          </a:p>
        </p:txBody>
      </p:sp>
    </p:spTree>
    <p:extLst>
      <p:ext uri="{BB962C8B-B14F-4D97-AF65-F5344CB8AC3E}">
        <p14:creationId xmlns:p14="http://schemas.microsoft.com/office/powerpoint/2010/main" val="27223528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d)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0" smtClean="0">
                        <a:solidFill>
                          <a:srgbClr val="FF0000"/>
                        </a:solidFill>
                        <a:latin typeface="Cambria Math" panose="02040503050406030204" pitchFamily="18" charset="0"/>
                      </a:rPr>
                      <m:t>=0+3,8</m:t>
                    </m:r>
                    <m:r>
                      <m:rPr>
                        <m:sty m:val="p"/>
                      </m:rPr>
                      <a:rPr lang="pt-BR" b="0" i="0" smtClean="0">
                        <a:solidFill>
                          <a:srgbClr val="FF0000"/>
                        </a:solidFill>
                        <a:latin typeface="Cambria Math" panose="02040503050406030204" pitchFamily="18" charset="0"/>
                      </a:rPr>
                      <m:t>m</m:t>
                    </m:r>
                    <m:d>
                      <m:dPr>
                        <m:ctrlPr>
                          <a:rPr lang="pt-BR" b="0" i="1" smtClean="0">
                            <a:solidFill>
                              <a:srgbClr val="FF0000"/>
                            </a:solidFill>
                            <a:latin typeface="Cambria Math" panose="02040503050406030204" pitchFamily="18" charset="0"/>
                          </a:rPr>
                        </m:ctrlPr>
                      </m:dPr>
                      <m:e>
                        <m:r>
                          <a:rPr lang="pt-BR" b="0" i="0" smtClean="0">
                            <a:solidFill>
                              <a:srgbClr val="FF0000"/>
                            </a:solidFill>
                            <a:latin typeface="Cambria Math" panose="02040503050406030204" pitchFamily="18" charset="0"/>
                          </a:rPr>
                          <m:t>680</m:t>
                        </m:r>
                      </m:e>
                    </m:d>
                    <m:r>
                      <a:rPr lang="pt-BR" b="0" i="0" smtClean="0">
                        <a:solidFill>
                          <a:srgbClr val="FF0000"/>
                        </a:solidFill>
                        <a:latin typeface="Cambria Math" panose="02040503050406030204" pitchFamily="18" charset="0"/>
                      </a:rPr>
                      <m:t>=2,58</m:t>
                    </m:r>
                    <m:r>
                      <a:rPr lang="pt-BR" b="0" i="1" smtClean="0">
                        <a:solidFill>
                          <a:srgbClr val="FF0000"/>
                        </a:solidFill>
                        <a:latin typeface="Cambria Math" panose="02040503050406030204" pitchFamily="18" charset="0"/>
                      </a:rPr>
                      <m:t>𝑉</m:t>
                    </m:r>
                  </m:oMath>
                </a14:m>
                <a:endParaRPr lang="pt-BR" b="0" i="1" dirty="0">
                  <a:solidFill>
                    <a:srgbClr val="FF0000"/>
                  </a:solidFill>
                </a:endParaRPr>
              </a:p>
              <a:p>
                <a:pPr marL="0" indent="0">
                  <a:buNone/>
                </a:pPr>
                <a:r>
                  <a:rPr lang="pt-BR" b="0" dirty="0">
                    <a:solidFill>
                      <a:srgbClr val="FF0000"/>
                    </a:solidFill>
                  </a:rPr>
                  <a:t>f)</a:t>
                </a:r>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=6,3−2,58=3,72</m:t>
                    </m:r>
                    <m:r>
                      <a:rPr lang="pt-BR" b="0" i="1" smtClean="0">
                        <a:solidFill>
                          <a:srgbClr val="FF0000"/>
                        </a:solidFill>
                        <a:latin typeface="Cambria Math" panose="02040503050406030204" pitchFamily="18" charset="0"/>
                      </a:rPr>
                      <m:t>𝑉</m:t>
                    </m:r>
                  </m:oMath>
                </a14:m>
                <a:r>
                  <a:rPr lang="pt-BR" b="0" dirty="0">
                    <a:solidFill>
                      <a:srgbClr val="FF0000"/>
                    </a:solidFill>
                  </a:rPr>
                  <a:t> </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184</a:t>
            </a:fld>
            <a:endParaRPr lang="en-US" altLang="en-US"/>
          </a:p>
        </p:txBody>
      </p:sp>
    </p:spTree>
    <p:extLst>
      <p:ext uri="{BB962C8B-B14F-4D97-AF65-F5344CB8AC3E}">
        <p14:creationId xmlns:p14="http://schemas.microsoft.com/office/powerpoint/2010/main" val="9556936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caso especial: </a:t>
                </a:r>
                <a14:m>
                  <m:oMath xmlns:m="http://schemas.openxmlformats.org/officeDocument/2006/math">
                    <m:sSub>
                      <m:sSubPr>
                        <m:ctrlPr>
                          <a:rPr lang="pt-BR" sz="5400" i="1" smtClean="0">
                            <a:solidFill>
                              <a:schemeClr val="bg1"/>
                            </a:solidFill>
                            <a:latin typeface="Cambria Math" panose="02040503050406030204" pitchFamily="18" charset="0"/>
                          </a:rPr>
                        </m:ctrlPr>
                      </m:sSubPr>
                      <m:e>
                        <m:r>
                          <a:rPr lang="pt-BR" sz="5400" b="1" i="1" smtClean="0">
                            <a:solidFill>
                              <a:schemeClr val="bg1"/>
                            </a:solidFill>
                            <a:latin typeface="Cambria Math" panose="02040503050406030204" pitchFamily="18" charset="0"/>
                          </a:rPr>
                          <m:t>𝑽</m:t>
                        </m:r>
                      </m:e>
                      <m:sub>
                        <m:r>
                          <a:rPr lang="pt-BR" sz="5400" b="1" i="1" smtClean="0">
                            <a:solidFill>
                              <a:schemeClr val="bg1"/>
                            </a:solidFill>
                            <a:latin typeface="Cambria Math" panose="02040503050406030204" pitchFamily="18" charset="0"/>
                          </a:rPr>
                          <m:t>𝑮𝑺𝑸</m:t>
                        </m:r>
                      </m:sub>
                    </m:sSub>
                  </m:oMath>
                </a14:m>
                <a:r>
                  <a:rPr lang="pt-BR" sz="5400" dirty="0">
                    <a:solidFill>
                      <a:schemeClr val="bg1"/>
                    </a:solidFill>
                  </a:rPr>
                  <a:t>= 0 v</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mc:Choice>
        <mc:Fallback xmlns="">
          <p:sp>
            <p:nvSpPr>
              <p:cNvPr id="2" name="Título 1"/>
              <p:cNvSpPr>
                <a:spLocks noGrp="1" noRot="1" noChangeAspect="1" noMove="1" noResize="1" noEditPoints="1" noAdjustHandles="1" noChangeArrowheads="1" noChangeShapeType="1" noTextEdit="1"/>
              </p:cNvSpPr>
              <p:nvPr>
                <p:ph type="ctrTitle"/>
              </p:nvPr>
            </p:nvSpPr>
            <p:spPr>
              <a:xfrm>
                <a:off x="1" y="1866505"/>
                <a:ext cx="12192000" cy="3161171"/>
              </a:xfrm>
              <a:blipFill>
                <a:blip r:embed="rId2"/>
                <a:stretch>
                  <a:fillRect t="-15992" b="-7514"/>
                </a:stretch>
              </a:blipFill>
            </p:spPr>
            <p:txBody>
              <a:bodyPr/>
              <a:lstStyle/>
              <a:p>
                <a:r>
                  <a:rPr lang="pt-BR">
                    <a:noFill/>
                  </a:rPr>
                  <a:t> </a:t>
                </a:r>
              </a:p>
            </p:txBody>
          </p:sp>
        </mc:Fallback>
      </mc:AlternateContent>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3">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374994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7011448-F7EC-4B92-BB60-B8018FE4A8A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48842" y="1251342"/>
            <a:ext cx="6015436" cy="4925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6B8BD88-0829-483C-A032-60DBC0B500D2}"/>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1" i="1" smtClean="0">
                              <a:latin typeface="Cambria Math" panose="02040503050406030204" pitchFamily="18" charset="0"/>
                            </a:rPr>
                            <m:t>𝑮𝑺𝑸</m:t>
                          </m:r>
                        </m:sub>
                      </m:sSub>
                      <m:r>
                        <a:rPr lang="pt-BR" b="1" i="1" smtClean="0">
                          <a:latin typeface="Cambria Math" panose="02040503050406030204" pitchFamily="18" charset="0"/>
                        </a:rPr>
                        <m:t>=</m:t>
                      </m:r>
                      <m:r>
                        <a:rPr lang="pt-BR" b="1" i="1" smtClean="0">
                          <a:latin typeface="Cambria Math" panose="02040503050406030204" pitchFamily="18" charset="0"/>
                        </a:rPr>
                        <m:t>𝟎</m:t>
                      </m:r>
                      <m:r>
                        <a:rPr lang="pt-BR" b="1" i="1" smtClean="0">
                          <a:latin typeface="Cambria Math" panose="02040503050406030204" pitchFamily="18" charset="0"/>
                        </a:rPr>
                        <m:t> </m:t>
                      </m:r>
                      <m:r>
                        <a:rPr lang="pt-BR" b="1" i="1" smtClean="0">
                          <a:latin typeface="Cambria Math" panose="02040503050406030204" pitchFamily="18" charset="0"/>
                        </a:rPr>
                        <m:t>𝑽</m:t>
                      </m:r>
                    </m:oMath>
                  </m:oMathPara>
                </a14:m>
                <a:endParaRPr lang="pt-BR" dirty="0"/>
              </a:p>
            </p:txBody>
          </p:sp>
        </mc:Choice>
        <mc:Fallback xmlns="">
          <p:sp>
            <p:nvSpPr>
              <p:cNvPr id="2" name="Title 1">
                <a:extLst>
                  <a:ext uri="{FF2B5EF4-FFF2-40B4-BE49-F238E27FC236}">
                    <a16:creationId xmlns:a16="http://schemas.microsoft.com/office/drawing/2014/main" id="{16B8BD88-0829-483C-A032-60DBC0B500D2}"/>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sz="half" idx="1"/>
              </p:nvPr>
            </p:nvSpPr>
            <p:spPr>
              <a:xfrm>
                <a:off x="838200" y="1825625"/>
                <a:ext cx="7053470" cy="4351338"/>
              </a:xfrm>
            </p:spPr>
            <p:txBody>
              <a:bodyPr/>
              <a:lstStyle/>
              <a:p>
                <a:r>
                  <a:rPr lang="pt-BR" dirty="0"/>
                  <a:t>Um circuito de valor prático recorrente por causa de sua simplicidade é apresentado ao lado.</a:t>
                </a:r>
              </a:p>
              <a:p>
                <a:r>
                  <a:rPr lang="pt-BR" dirty="0"/>
                  <a:t>Aplicando lei das tensões, teríamos:</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dirty="0"/>
              </a:p>
              <a:p>
                <a:pPr marL="0" indent="0">
                  <a:buNone/>
                </a:pPr>
                <a:endParaRPr lang="pt-BR" dirty="0"/>
              </a:p>
              <a:p>
                <a:pPr marL="0" indent="0">
                  <a:buNone/>
                </a:pPr>
                <a:r>
                  <a:rPr lang="pt-BR" dirty="0"/>
                  <a:t>Com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m:t>
                        </m:r>
                      </m:sub>
                    </m:sSub>
                    <m:r>
                      <a:rPr lang="pt-BR" b="0" i="1" smtClean="0">
                        <a:latin typeface="Cambria Math" panose="02040503050406030204" pitchFamily="18" charset="0"/>
                      </a:rPr>
                      <m:t>=0</m:t>
                    </m:r>
                    <m:r>
                      <a:rPr lang="pt-BR" b="0" i="1" smtClean="0">
                        <a:latin typeface="Cambria Math" panose="02040503050406030204" pitchFamily="18" charset="0"/>
                      </a:rPr>
                      <m:t>𝑉</m:t>
                    </m:r>
                  </m:oMath>
                </a14:m>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sz="half" idx="1"/>
              </p:nvPr>
            </p:nvSpPr>
            <p:spPr>
              <a:xfrm>
                <a:off x="838200" y="1825625"/>
                <a:ext cx="7053470" cy="4351338"/>
              </a:xfrm>
              <a:blipFill>
                <a:blip r:embed="rId4"/>
                <a:stretch>
                  <a:fillRect l="-1556" t="-2101" r="-2074"/>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186</a:t>
            </a:fld>
            <a:endParaRPr lang="en-US" altLang="en-US"/>
          </a:p>
        </p:txBody>
      </p:sp>
    </p:spTree>
    <p:extLst>
      <p:ext uri="{BB962C8B-B14F-4D97-AF65-F5344CB8AC3E}">
        <p14:creationId xmlns:p14="http://schemas.microsoft.com/office/powerpoint/2010/main" val="2844195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E3CF73-80F7-4CA5-97DC-5D5DBFD5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1398198"/>
            <a:ext cx="5832648" cy="49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8B405604-57FD-40D5-8CA1-5991BD1201F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𝑽</m:t>
                          </m:r>
                        </m:e>
                        <m:sub>
                          <m:r>
                            <a:rPr lang="pt-BR" i="1">
                              <a:latin typeface="Cambria Math" panose="02040503050406030204" pitchFamily="18" charset="0"/>
                            </a:rPr>
                            <m:t>𝑮𝑺𝑸</m:t>
                          </m:r>
                        </m:sub>
                      </m:sSub>
                      <m:r>
                        <a:rPr lang="pt-BR" i="1">
                          <a:latin typeface="Cambria Math" panose="02040503050406030204" pitchFamily="18" charset="0"/>
                        </a:rPr>
                        <m:t>=</m:t>
                      </m:r>
                      <m:r>
                        <a:rPr lang="pt-BR" i="1">
                          <a:latin typeface="Cambria Math" panose="02040503050406030204" pitchFamily="18" charset="0"/>
                        </a:rPr>
                        <m:t>𝟎</m:t>
                      </m:r>
                      <m:r>
                        <a:rPr lang="pt-BR" i="1">
                          <a:latin typeface="Cambria Math" panose="02040503050406030204" pitchFamily="18" charset="0"/>
                        </a:rPr>
                        <m:t> </m:t>
                      </m:r>
                      <m:r>
                        <a:rPr lang="pt-BR" i="1">
                          <a:latin typeface="Cambria Math" panose="02040503050406030204" pitchFamily="18" charset="0"/>
                        </a:rPr>
                        <m:t>𝑽</m:t>
                      </m:r>
                    </m:oMath>
                  </m:oMathPara>
                </a14:m>
                <a:endParaRPr lang="pt-BR" dirty="0"/>
              </a:p>
            </p:txBody>
          </p:sp>
        </mc:Choice>
        <mc:Fallback xmlns="">
          <p:sp>
            <p:nvSpPr>
              <p:cNvPr id="6" name="Title 5">
                <a:extLst>
                  <a:ext uri="{FF2B5EF4-FFF2-40B4-BE49-F238E27FC236}">
                    <a16:creationId xmlns:a16="http://schemas.microsoft.com/office/drawing/2014/main" id="{8B405604-57FD-40D5-8CA1-5991BD1201F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sz="half" idx="1"/>
              </p:nvPr>
            </p:nvSpPr>
            <p:spPr>
              <a:xfrm>
                <a:off x="838199" y="1825625"/>
                <a:ext cx="6665843" cy="4351338"/>
              </a:xfrm>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=0 </m:t>
                    </m:r>
                    <m:r>
                      <a:rPr lang="pt-BR" i="1">
                        <a:latin typeface="Cambria Math" panose="02040503050406030204" pitchFamily="18" charset="0"/>
                      </a:rPr>
                      <m:t>𝑉</m:t>
                    </m:r>
                  </m:oMath>
                </a14:m>
                <a:endParaRPr lang="pt-BR" dirty="0"/>
              </a:p>
              <a:p>
                <a:pPr marL="0" indent="0">
                  <a:buNone/>
                </a:pPr>
                <a:endParaRPr lang="pt-BR" dirty="0"/>
              </a:p>
              <a:p>
                <a:r>
                  <a:rPr lang="pt-BR" dirty="0"/>
                  <a:t>Isso resulta em uma reta de carga vertical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𝐺𝑆𝑄</m:t>
                        </m:r>
                      </m:sub>
                    </m:sSub>
                    <m:r>
                      <a:rPr lang="pt-BR" i="1">
                        <a:latin typeface="Cambria Math" panose="02040503050406030204" pitchFamily="18" charset="0"/>
                      </a:rPr>
                      <m:t>=0 </m:t>
                    </m:r>
                    <m:r>
                      <a:rPr lang="pt-BR" i="1">
                        <a:latin typeface="Cambria Math" panose="02040503050406030204" pitchFamily="18" charset="0"/>
                      </a:rPr>
                      <m:t>𝑉</m:t>
                    </m:r>
                  </m:oMath>
                </a14:m>
                <a:r>
                  <a:rPr lang="pt-BR" dirty="0"/>
                  <a:t>, conforme figura ao lado.</a:t>
                </a:r>
              </a:p>
              <a:p>
                <a:pPr marL="0" indent="0">
                  <a:buNone/>
                </a:pPr>
                <a:endParaRPr lang="pt-BR" dirty="0"/>
              </a:p>
              <a:p>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sz="half" idx="1"/>
              </p:nvPr>
            </p:nvSpPr>
            <p:spPr>
              <a:xfrm>
                <a:off x="838199" y="1825625"/>
                <a:ext cx="6665843" cy="4351338"/>
              </a:xfrm>
              <a:blipFill>
                <a:blip r:embed="rId4"/>
                <a:stretch>
                  <a:fillRect l="-1371" r="-18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187</a:t>
            </a:fld>
            <a:endParaRPr lang="en-US" altLang="en-US"/>
          </a:p>
        </p:txBody>
      </p:sp>
    </p:spTree>
    <p:extLst>
      <p:ext uri="{BB962C8B-B14F-4D97-AF65-F5344CB8AC3E}">
        <p14:creationId xmlns:p14="http://schemas.microsoft.com/office/powerpoint/2010/main" val="31183448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E3CF73-80F7-4CA5-97DC-5D5DBFD5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1398198"/>
            <a:ext cx="5832648" cy="49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8B405604-57FD-40D5-8CA1-5991BD1201F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𝑽</m:t>
                          </m:r>
                        </m:e>
                        <m:sub>
                          <m:r>
                            <a:rPr lang="pt-BR" i="1">
                              <a:latin typeface="Cambria Math" panose="02040503050406030204" pitchFamily="18" charset="0"/>
                            </a:rPr>
                            <m:t>𝑮𝑺𝑸</m:t>
                          </m:r>
                        </m:sub>
                      </m:sSub>
                      <m:r>
                        <a:rPr lang="pt-BR" i="1">
                          <a:latin typeface="Cambria Math" panose="02040503050406030204" pitchFamily="18" charset="0"/>
                        </a:rPr>
                        <m:t>=</m:t>
                      </m:r>
                      <m:r>
                        <a:rPr lang="pt-BR" i="1">
                          <a:latin typeface="Cambria Math" panose="02040503050406030204" pitchFamily="18" charset="0"/>
                        </a:rPr>
                        <m:t>𝟎</m:t>
                      </m:r>
                      <m:r>
                        <a:rPr lang="pt-BR" i="1">
                          <a:latin typeface="Cambria Math" panose="02040503050406030204" pitchFamily="18" charset="0"/>
                        </a:rPr>
                        <m:t> </m:t>
                      </m:r>
                      <m:r>
                        <a:rPr lang="pt-BR" i="1">
                          <a:latin typeface="Cambria Math" panose="02040503050406030204" pitchFamily="18" charset="0"/>
                        </a:rPr>
                        <m:t>𝑽</m:t>
                      </m:r>
                    </m:oMath>
                  </m:oMathPara>
                </a14:m>
                <a:endParaRPr lang="pt-BR" dirty="0"/>
              </a:p>
            </p:txBody>
          </p:sp>
        </mc:Choice>
        <mc:Fallback xmlns="">
          <p:sp>
            <p:nvSpPr>
              <p:cNvPr id="6" name="Title 5">
                <a:extLst>
                  <a:ext uri="{FF2B5EF4-FFF2-40B4-BE49-F238E27FC236}">
                    <a16:creationId xmlns:a16="http://schemas.microsoft.com/office/drawing/2014/main" id="{8B405604-57FD-40D5-8CA1-5991BD1201F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sz="half" idx="1"/>
              </p:nvPr>
            </p:nvSpPr>
            <p:spPr>
              <a:xfrm>
                <a:off x="838199" y="1825625"/>
                <a:ext cx="6665843" cy="4351338"/>
              </a:xfrm>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=0 </m:t>
                    </m:r>
                    <m:r>
                      <a:rPr lang="pt-BR" i="1">
                        <a:latin typeface="Cambria Math" panose="02040503050406030204" pitchFamily="18" charset="0"/>
                      </a:rPr>
                      <m:t>𝑉</m:t>
                    </m:r>
                  </m:oMath>
                </a14:m>
                <a:endParaRPr lang="pt-BR" dirty="0"/>
              </a:p>
              <a:p>
                <a:pPr marL="0" indent="0">
                  <a:buNone/>
                </a:pPr>
                <a:endParaRPr lang="pt-BR" dirty="0"/>
              </a:p>
              <a:p>
                <a:r>
                  <a:rPr lang="pt-BR" dirty="0"/>
                  <a:t>Isso resulta em uma reta de carga vertical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𝐺𝑆𝑄</m:t>
                        </m:r>
                      </m:sub>
                    </m:sSub>
                    <m:r>
                      <a:rPr lang="pt-BR" i="1">
                        <a:latin typeface="Cambria Math" panose="02040503050406030204" pitchFamily="18" charset="0"/>
                      </a:rPr>
                      <m:t>=0 </m:t>
                    </m:r>
                    <m:r>
                      <a:rPr lang="pt-BR" i="1">
                        <a:latin typeface="Cambria Math" panose="02040503050406030204" pitchFamily="18" charset="0"/>
                      </a:rPr>
                      <m:t>𝑉</m:t>
                    </m:r>
                  </m:oMath>
                </a14:m>
                <a:r>
                  <a:rPr lang="pt-BR" dirty="0"/>
                  <a:t>, conforme figura ao lado.</a:t>
                </a:r>
              </a:p>
              <a:p>
                <a:pPr marL="0" indent="0">
                  <a:buNone/>
                </a:pPr>
                <a:endParaRPr lang="pt-BR" dirty="0"/>
              </a:p>
              <a:p>
                <a:r>
                  <a:rPr lang="pt-BR" dirty="0"/>
                  <a:t>Uma vez que a curva de transferência de um JFET cruzará o eixo </a:t>
                </a:r>
                <a:r>
                  <a:rPr lang="pt-BR" dirty="0">
                    <a:solidFill>
                      <a:schemeClr val="tx1"/>
                    </a:solidFill>
                  </a:rPr>
                  <a:t>vertical em </a:t>
                </a:r>
                <a14:m>
                  <m:oMath xmlns:m="http://schemas.openxmlformats.org/officeDocument/2006/math">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𝐷𝑆𝑆</m:t>
                        </m:r>
                      </m:sub>
                    </m:sSub>
                  </m:oMath>
                </a14:m>
                <a:r>
                  <a:rPr lang="pt-BR" dirty="0">
                    <a:solidFill>
                      <a:schemeClr val="tx1"/>
                    </a:solidFill>
                  </a:rPr>
                  <a:t>, </a:t>
                </a:r>
                <a:r>
                  <a:rPr lang="pt-BR" dirty="0"/>
                  <a:t>a corrente de dreno para o circuito é fixada nesse valor.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𝐷𝑄</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oMath>
                  </m:oMathPara>
                </a14:m>
                <a:endParaRPr lang="pt-BR" dirty="0"/>
              </a:p>
              <a:p>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sz="half" idx="1"/>
              </p:nvPr>
            </p:nvSpPr>
            <p:spPr>
              <a:xfrm>
                <a:off x="838199" y="1825625"/>
                <a:ext cx="6665843" cy="4351338"/>
              </a:xfrm>
              <a:blipFill>
                <a:blip r:embed="rId4"/>
                <a:stretch>
                  <a:fillRect l="-1371" r="-2559"/>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188</a:t>
            </a:fld>
            <a:endParaRPr lang="en-US" altLang="en-US"/>
          </a:p>
        </p:txBody>
      </p:sp>
    </p:spTree>
    <p:extLst>
      <p:ext uri="{BB962C8B-B14F-4D97-AF65-F5344CB8AC3E}">
        <p14:creationId xmlns:p14="http://schemas.microsoft.com/office/powerpoint/2010/main" val="56994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mosfet</a:t>
            </a:r>
            <a:r>
              <a:rPr lang="pt-BR" sz="5400" dirty="0">
                <a:solidFill>
                  <a:schemeClr val="bg1"/>
                </a:solidFill>
              </a:rPr>
              <a:t> tipo depleção</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16662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easyeda</a:t>
            </a:r>
            <a:endParaRPr lang="pt-BR" sz="3600" dirty="0"/>
          </a:p>
        </p:txBody>
      </p:sp>
      <p:pic>
        <p:nvPicPr>
          <p:cNvPr id="2052" name="Picture 4" descr="Resultado de imagem para easyeda">
            <a:extLst>
              <a:ext uri="{FF2B5EF4-FFF2-40B4-BE49-F238E27FC236}">
                <a16:creationId xmlns:a16="http://schemas.microsoft.com/office/drawing/2014/main" id="{E91698FF-FEC9-4FE8-906F-27F612CB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09" y="1470370"/>
            <a:ext cx="1002982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804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F8A594-F25F-4D0A-A71E-DFBFD36E8FF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89019" y="930198"/>
            <a:ext cx="5358424" cy="5791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6">
            <a:extLst>
              <a:ext uri="{FF2B5EF4-FFF2-40B4-BE49-F238E27FC236}">
                <a16:creationId xmlns:a16="http://schemas.microsoft.com/office/drawing/2014/main" id="{EAAC37AA-EECE-4ABF-95DA-3091CD679E4B}"/>
              </a:ext>
            </a:extLst>
          </p:cNvPr>
          <p:cNvSpPr>
            <a:spLocks noGrp="1"/>
          </p:cNvSpPr>
          <p:nvPr>
            <p:ph type="title"/>
          </p:nvPr>
        </p:nvSpPr>
        <p:spPr/>
        <p:txBody>
          <a:bodyPr/>
          <a:lstStyle/>
          <a:p>
            <a:r>
              <a:rPr lang="pt-BR" dirty="0" err="1"/>
              <a:t>Mosfet</a:t>
            </a:r>
            <a:r>
              <a:rPr lang="pt-BR" dirty="0"/>
              <a:t> tipo depleção</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2C05082-95E1-470A-A08A-79170A4E6271}"/>
                  </a:ext>
                </a:extLst>
              </p:cNvPr>
              <p:cNvSpPr>
                <a:spLocks noGrp="1"/>
              </p:cNvSpPr>
              <p:nvPr>
                <p:ph sz="half" idx="1"/>
              </p:nvPr>
            </p:nvSpPr>
            <p:spPr/>
            <p:txBody>
              <a:bodyPr/>
              <a:lstStyle/>
              <a:p>
                <a:r>
                  <a:rPr lang="pt-BR" dirty="0"/>
                  <a:t>As semelhanças entre as curvas de transferência entre JFET e dos MOSFET tipo depleção são grandes.</a:t>
                </a:r>
              </a:p>
              <a:p>
                <a:r>
                  <a:rPr lang="pt-BR" dirty="0"/>
                  <a:t>A principal diferença está no MOSFET tipo depleção apresentar pontos de operação com valores positivos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e valores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maiores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m:t>
                        </m:r>
                        <m:r>
                          <a:rPr lang="pt-BR" i="1">
                            <a:latin typeface="Cambria Math" panose="02040503050406030204" pitchFamily="18" charset="0"/>
                          </a:rPr>
                          <m:t>𝑆</m:t>
                        </m:r>
                      </m:sub>
                    </m:sSub>
                    <m:r>
                      <a:rPr lang="pt-BR" b="0" i="0" smtClean="0">
                        <a:latin typeface="Cambria Math" panose="02040503050406030204" pitchFamily="18" charset="0"/>
                      </a:rPr>
                      <m:t>.</m:t>
                    </m:r>
                  </m:oMath>
                </a14:m>
                <a:endParaRPr lang="pt-BR" dirty="0"/>
              </a:p>
            </p:txBody>
          </p:sp>
        </mc:Choice>
        <mc:Fallback xmlns="">
          <p:sp>
            <p:nvSpPr>
              <p:cNvPr id="8" name="Content Placeholder 7">
                <a:extLst>
                  <a:ext uri="{FF2B5EF4-FFF2-40B4-BE49-F238E27FC236}">
                    <a16:creationId xmlns:a16="http://schemas.microsoft.com/office/drawing/2014/main" id="{22C05082-95E1-470A-A08A-79170A4E6271}"/>
                  </a:ext>
                </a:extLst>
              </p:cNvPr>
              <p:cNvSpPr>
                <a:spLocks noGrp="1" noRot="1" noChangeAspect="1" noMove="1" noResize="1" noEditPoints="1" noAdjustHandles="1" noChangeArrowheads="1" noChangeShapeType="1" noTextEdit="1"/>
              </p:cNvSpPr>
              <p:nvPr>
                <p:ph sz="half" idx="1"/>
              </p:nvPr>
            </p:nvSpPr>
            <p:spPr>
              <a:blipFill>
                <a:blip r:embed="rId3"/>
                <a:stretch>
                  <a:fillRect l="-1882" t="-2101" r="-1294"/>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190</a:t>
            </a:fld>
            <a:endParaRPr lang="en-US" altLang="en-US"/>
          </a:p>
        </p:txBody>
      </p:sp>
    </p:spTree>
    <p:extLst>
      <p:ext uri="{BB962C8B-B14F-4D97-AF65-F5344CB8AC3E}">
        <p14:creationId xmlns:p14="http://schemas.microsoft.com/office/powerpoint/2010/main" val="14823009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5213C32-632E-4ECA-BCD6-5C2C802C854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49486" y="1192696"/>
            <a:ext cx="5627397" cy="4984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546574" cy="4351338"/>
              </a:xfrm>
            </p:spPr>
            <p:txBody>
              <a:bodyPr/>
              <a:lstStyle/>
              <a:p>
                <a:r>
                  <a:rPr lang="pt-BR" dirty="0"/>
                  <a:t>Para o MOSFET tipo depleção de canal </a:t>
                </a:r>
                <a:r>
                  <a:rPr lang="pt-BR" i="1" dirty="0"/>
                  <a:t>n</a:t>
                </a:r>
                <a:r>
                  <a:rPr lang="pt-BR" dirty="0"/>
                  <a:t> ao lado, determine:</a:t>
                </a:r>
              </a:p>
              <a:p>
                <a:pPr marL="514350" indent="-514350">
                  <a:buFont typeface="+mj-lt"/>
                  <a:buAutoNum type="alphaLcParenR"/>
                </a:pPr>
                <a14:m>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m:rPr>
                                <m:sty m:val="p"/>
                              </m:rPr>
                              <a:rPr lang="pt-BR">
                                <a:latin typeface="Cambria Math" panose="02040503050406030204" pitchFamily="18" charset="0"/>
                              </a:rPr>
                              <m:t>I</m:t>
                            </m:r>
                          </m:e>
                          <m:sub>
                            <m:sSub>
                              <m:sSubPr>
                                <m:ctrlPr>
                                  <a:rPr lang="pt-BR" i="1">
                                    <a:latin typeface="Cambria Math" panose="02040503050406030204" pitchFamily="18" charset="0"/>
                                  </a:rPr>
                                </m:ctrlPr>
                              </m:sSubPr>
                              <m:e>
                                <m:r>
                                  <m:rPr>
                                    <m:sty m:val="p"/>
                                  </m:rPr>
                                  <a:rPr lang="pt-BR">
                                    <a:latin typeface="Cambria Math" panose="02040503050406030204" pitchFamily="18" charset="0"/>
                                  </a:rPr>
                                  <m:t>D</m:t>
                                </m:r>
                              </m:e>
                              <m:sub>
                                <m:r>
                                  <m:rPr>
                                    <m:sty m:val="p"/>
                                  </m:rPr>
                                  <a:rPr lang="pt-BR">
                                    <a:latin typeface="Cambria Math" panose="02040503050406030204" pitchFamily="18" charset="0"/>
                                  </a:rPr>
                                  <m:t>Q</m:t>
                                </m:r>
                              </m:sub>
                            </m:sSub>
                          </m:sub>
                        </m:sSub>
                        <m:r>
                          <m:rPr>
                            <m:nor/>
                          </m:rPr>
                          <a:rPr lang="pt-BR" dirty="0"/>
                          <m:t> </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e</m:t>
                        </m:r>
                        <m:r>
                          <a:rPr lang="pt-BR" b="0" i="0" dirty="0" smtClean="0">
                            <a:latin typeface="Cambria Math" panose="02040503050406030204" pitchFamily="18" charset="0"/>
                          </a:rPr>
                          <m:t> </m:t>
                        </m:r>
                        <m:r>
                          <m:rPr>
                            <m:sty m:val="p"/>
                          </m:rPr>
                          <a:rPr lang="pt-BR" i="0">
                            <a:latin typeface="Cambria Math" panose="02040503050406030204" pitchFamily="18" charset="0"/>
                          </a:rPr>
                          <m:t>V</m:t>
                        </m:r>
                      </m:e>
                      <m:sub>
                        <m:sSub>
                          <m:sSubPr>
                            <m:ctrlPr>
                              <a:rPr lang="pt-BR" i="1">
                                <a:latin typeface="Cambria Math" panose="02040503050406030204" pitchFamily="18" charset="0"/>
                              </a:rPr>
                            </m:ctrlPr>
                          </m:sSubPr>
                          <m:e>
                            <m:r>
                              <m:rPr>
                                <m:sty m:val="p"/>
                              </m:rPr>
                              <a:rPr lang="pt-BR" i="0">
                                <a:latin typeface="Cambria Math" panose="02040503050406030204" pitchFamily="18" charset="0"/>
                              </a:rPr>
                              <m:t>GS</m:t>
                            </m:r>
                          </m:e>
                          <m:sub>
                            <m:r>
                              <m:rPr>
                                <m:sty m:val="p"/>
                              </m:rPr>
                              <a:rPr lang="pt-BR" i="0">
                                <a:latin typeface="Cambria Math" panose="02040503050406030204" pitchFamily="18" charset="0"/>
                              </a:rPr>
                              <m:t>Q</m:t>
                            </m:r>
                          </m:sub>
                        </m:sSub>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i="0">
                            <a:latin typeface="Cambria Math" panose="02040503050406030204" pitchFamily="18" charset="0"/>
                          </a:rPr>
                          <m:t>DS</m:t>
                        </m:r>
                      </m:sub>
                    </m:sSub>
                  </m:oMath>
                </a14:m>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546574" cy="4351338"/>
              </a:xfrm>
              <a:blipFill>
                <a:blip r:embed="rId3"/>
                <a:stretch>
                  <a:fillRect l="-1491"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191</a:t>
            </a:fld>
            <a:endParaRPr lang="en-US" altLang="en-US"/>
          </a:p>
        </p:txBody>
      </p:sp>
    </p:spTree>
    <p:extLst>
      <p:ext uri="{BB962C8B-B14F-4D97-AF65-F5344CB8AC3E}">
        <p14:creationId xmlns:p14="http://schemas.microsoft.com/office/powerpoint/2010/main" val="22868242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mosfet</a:t>
            </a:r>
            <a:r>
              <a:rPr lang="pt-BR" sz="5400" dirty="0">
                <a:solidFill>
                  <a:schemeClr val="bg1"/>
                </a:solidFill>
              </a:rPr>
              <a:t> tipo intensificação</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1579110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BD88-0829-483C-A032-60DBC0B500D2}"/>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idx="1"/>
              </p:nvPr>
            </p:nvSpPr>
            <p:spPr/>
            <p:txBody>
              <a:bodyPr/>
              <a:lstStyle/>
              <a:p>
                <a:r>
                  <a:rPr lang="pt-BR" dirty="0"/>
                  <a:t>Curva característica bastante diferente do JFET e MOSFET do tipo depleção. Por isso tem uma solução gráfica diferente.</a:t>
                </a:r>
              </a:p>
              <a:p>
                <a:r>
                  <a:rPr lang="pt-BR" dirty="0"/>
                  <a:t>Devemos lembrar que para o MOSFET tipo intensificação de canal </a:t>
                </a:r>
                <a:r>
                  <a:rPr lang="pt-BR" i="1" dirty="0"/>
                  <a:t>n</a:t>
                </a:r>
                <a:r>
                  <a:rPr lang="pt-BR" dirty="0"/>
                  <a:t>, a corrente de dreno é zero para valores de tensão porta-fonte menores que a tensão limiar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sSub>
                          <m:sSubPr>
                            <m:ctrlPr>
                              <a:rPr lang="pt-BR" i="1" smtClean="0">
                                <a:latin typeface="Cambria Math" panose="02040503050406030204" pitchFamily="18" charset="0"/>
                              </a:rPr>
                            </m:ctrlPr>
                          </m:sSubPr>
                          <m:e>
                            <m:r>
                              <a:rPr lang="pt-BR" b="0" i="1" smtClean="0">
                                <a:latin typeface="Cambria Math" panose="02040503050406030204" pitchFamily="18" charset="0"/>
                              </a:rPr>
                              <m:t>𝐺𝑆</m:t>
                            </m:r>
                          </m:e>
                          <m:sub>
                            <m:r>
                              <a:rPr lang="pt-BR" b="0" i="1" smtClean="0">
                                <a:latin typeface="Cambria Math" panose="02040503050406030204" pitchFamily="18" charset="0"/>
                              </a:rPr>
                              <m:t>𝑡h</m:t>
                            </m:r>
                          </m:sub>
                        </m:sSub>
                      </m:sub>
                    </m:sSub>
                    <m:r>
                      <a:rPr lang="pt-BR" b="0" i="1" smtClean="0">
                        <a:latin typeface="Cambria Math" panose="02040503050406030204" pitchFamily="18" charset="0"/>
                      </a:rPr>
                      <m:t>). </m:t>
                    </m:r>
                  </m:oMath>
                </a14:m>
                <a:r>
                  <a:rPr lang="pt-BR" dirty="0"/>
                  <a:t>Para valores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maiores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𝐺𝑆</m:t>
                            </m:r>
                          </m:e>
                          <m:sub>
                            <m:r>
                              <a:rPr lang="pt-BR" i="1">
                                <a:latin typeface="Cambria Math" panose="02040503050406030204" pitchFamily="18" charset="0"/>
                              </a:rPr>
                              <m:t>𝑡h</m:t>
                            </m:r>
                          </m:sub>
                        </m:sSub>
                      </m:sub>
                    </m:sSub>
                  </m:oMath>
                </a14:m>
                <a:r>
                  <a:rPr lang="pt-BR" dirty="0"/>
                  <a:t>a corrente de dreno é:</a:t>
                </a: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rPr>
                        <m:t>𝐼</m:t>
                      </m:r>
                      <m:r>
                        <a:rPr lang="pt-BR" sz="2800" i="1" baseline="-25000">
                          <a:latin typeface="Cambria Math" panose="02040503050406030204" pitchFamily="18" charset="0"/>
                        </a:rPr>
                        <m:t>𝐷</m:t>
                      </m:r>
                      <m:r>
                        <a:rPr lang="pt-BR" sz="2800" i="1">
                          <a:latin typeface="Cambria Math" panose="02040503050406030204" pitchFamily="18" charset="0"/>
                        </a:rPr>
                        <m:t>=</m:t>
                      </m:r>
                      <m:r>
                        <a:rPr lang="pt-BR" sz="2800" i="1">
                          <a:latin typeface="Cambria Math" panose="02040503050406030204" pitchFamily="18" charset="0"/>
                        </a:rPr>
                        <m:t>𝑘</m:t>
                      </m:r>
                      <m:d>
                        <m:dPr>
                          <m:ctrlPr>
                            <a:rPr lang="pt-BR" sz="2800" i="1">
                              <a:latin typeface="Cambria Math" panose="02040503050406030204" pitchFamily="18" charset="0"/>
                            </a:rPr>
                          </m:ctrlPr>
                        </m:dPr>
                        <m:e>
                          <m:r>
                            <a:rPr lang="pt-BR" sz="2800" i="1">
                              <a:latin typeface="Cambria Math" panose="02040503050406030204" pitchFamily="18" charset="0"/>
                            </a:rPr>
                            <m:t>𝑉</m:t>
                          </m:r>
                          <m:r>
                            <a:rPr lang="pt-BR" sz="2800" i="1" baseline="-25000">
                              <a:latin typeface="Cambria Math" panose="02040503050406030204" pitchFamily="18" charset="0"/>
                            </a:rPr>
                            <m:t>𝐺𝑆</m:t>
                          </m:r>
                          <m:r>
                            <a:rPr lang="pt-BR"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𝐺𝑆</m:t>
                              </m:r>
                              <m:r>
                                <a:rPr lang="pt-BR" sz="2800" b="0" i="1" smtClean="0">
                                  <a:latin typeface="Cambria Math" panose="02040503050406030204" pitchFamily="18" charset="0"/>
                                </a:rPr>
                                <m:t>(</m:t>
                              </m:r>
                              <m:r>
                                <a:rPr lang="pt-BR" sz="2800" i="1" smtClean="0">
                                  <a:latin typeface="Cambria Math" panose="02040503050406030204" pitchFamily="18" charset="0"/>
                                </a:rPr>
                                <m:t>𝑇</m:t>
                              </m:r>
                              <m:r>
                                <a:rPr lang="pt-BR" sz="2800" b="0" i="1" smtClean="0">
                                  <a:latin typeface="Cambria Math" panose="02040503050406030204" pitchFamily="18" charset="0"/>
                                </a:rPr>
                                <m:t>h</m:t>
                              </m:r>
                              <m:r>
                                <a:rPr lang="pt-BR" sz="2800" b="0" i="1" smtClean="0">
                                  <a:latin typeface="Cambria Math" panose="02040503050406030204" pitchFamily="18" charset="0"/>
                                </a:rPr>
                                <m:t>)</m:t>
                              </m:r>
                            </m:sub>
                          </m:sSub>
                        </m:e>
                      </m:d>
                      <m:r>
                        <a:rPr lang="pt-BR" sz="2800" i="1" baseline="30000">
                          <a:latin typeface="Cambria Math" panose="02040503050406030204" pitchFamily="18" charset="0"/>
                        </a:rPr>
                        <m:t>2</m:t>
                      </m:r>
                    </m:oMath>
                  </m:oMathPara>
                </a14:m>
                <a:endParaRPr lang="pt-BR" sz="2800" baseline="30000" dirty="0"/>
              </a:p>
              <a:p>
                <a:pPr marL="0" indent="0">
                  <a:buNone/>
                </a:pPr>
                <a:r>
                  <a:rPr lang="pt-BR" dirty="0"/>
                  <a:t>Os datasheet geralmente fornecem a tensão de limiar, um valor de dreno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rPr>
                          <m:t>𝑙𝑖𝑔𝑎𝑑𝑜</m:t>
                        </m:r>
                        <m:r>
                          <a:rPr lang="pt-BR" b="0" i="1" smtClean="0">
                            <a:latin typeface="Cambria Math" panose="02040503050406030204" pitchFamily="18" charset="0"/>
                          </a:rPr>
                          <m:t>)</m:t>
                        </m:r>
                      </m:sub>
                    </m:sSub>
                  </m:oMath>
                </a14:m>
                <a:r>
                  <a:rPr lang="pt-BR" dirty="0"/>
                  <a:t>(ou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r>
                          <a:rPr lang="pt-BR" i="1">
                            <a:latin typeface="Cambria Math" panose="02040503050406030204" pitchFamily="18" charset="0"/>
                          </a:rPr>
                          <m:t>(</m:t>
                        </m:r>
                        <m:r>
                          <a:rPr lang="pt-BR" b="0" i="1" smtClean="0">
                            <a:latin typeface="Cambria Math" panose="02040503050406030204" pitchFamily="18" charset="0"/>
                          </a:rPr>
                          <m:t>𝑜𝑛</m:t>
                        </m:r>
                        <m:r>
                          <a:rPr lang="pt-BR" i="1">
                            <a:latin typeface="Cambria Math" panose="02040503050406030204" pitchFamily="18" charset="0"/>
                          </a:rPr>
                          <m:t>)</m:t>
                        </m:r>
                      </m:sub>
                    </m:sSub>
                  </m:oMath>
                </a14:m>
                <a:r>
                  <a:rPr lang="pt-BR" dirty="0"/>
                  <a:t>), e um valor correspondente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r>
                          <a:rPr lang="pt-BR" b="0" i="1" smtClean="0">
                            <a:latin typeface="Cambria Math" panose="02040503050406030204" pitchFamily="18" charset="0"/>
                          </a:rPr>
                          <m:t>(</m:t>
                        </m:r>
                        <m:r>
                          <a:rPr lang="pt-BR" b="0" i="1" smtClean="0">
                            <a:latin typeface="Cambria Math" panose="02040503050406030204" pitchFamily="18" charset="0"/>
                          </a:rPr>
                          <m:t>𝑙𝑖𝑔𝑎𝑑𝑜</m:t>
                        </m:r>
                        <m:r>
                          <a:rPr lang="pt-BR" b="0" i="1" smtClean="0">
                            <a:latin typeface="Cambria Math" panose="02040503050406030204" pitchFamily="18" charset="0"/>
                          </a:rPr>
                          <m:t>)</m:t>
                        </m:r>
                      </m:sub>
                    </m:sSub>
                  </m:oMath>
                </a14:m>
                <a:r>
                  <a:rPr lang="pt-BR" dirty="0"/>
                  <a:t>(ou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r>
                          <a:rPr lang="pt-BR" i="1">
                            <a:latin typeface="Cambria Math" panose="02040503050406030204" pitchFamily="18" charset="0"/>
                          </a:rPr>
                          <m:t>(</m:t>
                        </m:r>
                        <m:r>
                          <a:rPr lang="pt-BR" b="0" i="1" smtClean="0">
                            <a:latin typeface="Cambria Math" panose="02040503050406030204" pitchFamily="18" charset="0"/>
                          </a:rPr>
                          <m:t>𝑜𝑛</m:t>
                        </m:r>
                        <m:r>
                          <a:rPr lang="pt-BR" i="1">
                            <a:latin typeface="Cambria Math" panose="02040503050406030204" pitchFamily="18" charset="0"/>
                          </a:rPr>
                          <m:t>)</m:t>
                        </m:r>
                      </m:sub>
                    </m:sSub>
                  </m:oMath>
                </a14:m>
                <a:r>
                  <a:rPr lang="pt-BR" dirty="0"/>
                  <a:t>)</a:t>
                </a:r>
              </a:p>
              <a:p>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idx="1"/>
              </p:nvPr>
            </p:nvSpPr>
            <p:spPr>
              <a:blipFill>
                <a:blip r:embed="rId2"/>
                <a:stretch>
                  <a:fillRect l="-939" t="-420" r="-1547"/>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193</a:t>
            </a:fld>
            <a:endParaRPr lang="en-US" altLang="en-US"/>
          </a:p>
        </p:txBody>
      </p:sp>
    </p:spTree>
    <p:extLst>
      <p:ext uri="{BB962C8B-B14F-4D97-AF65-F5344CB8AC3E}">
        <p14:creationId xmlns:p14="http://schemas.microsoft.com/office/powerpoint/2010/main" val="583296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EB04D44-142C-45B6-8654-5B2BD49C65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18"/>
          <a:stretch/>
        </p:blipFill>
        <p:spPr bwMode="auto">
          <a:xfrm>
            <a:off x="-1252" y="1506838"/>
            <a:ext cx="5588835" cy="5351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0D8FB92-87FA-4529-A235-E278FB36298A}"/>
                  </a:ext>
                </a:extLst>
              </p:cNvPr>
              <p:cNvSpPr>
                <a:spLocks noGrp="1"/>
              </p:cNvSpPr>
              <p:nvPr>
                <p:ph sz="half" idx="2"/>
              </p:nvPr>
            </p:nvSpPr>
            <p:spPr>
              <a:xfrm>
                <a:off x="5496674" y="1825625"/>
                <a:ext cx="6342400" cy="4351338"/>
              </a:xfrm>
            </p:spPr>
            <p:txBody>
              <a:bodyPr/>
              <a:lstStyle/>
              <a:p>
                <a:pPr marL="0" indent="0">
                  <a:buNone/>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r>
                        <a:rPr lang="pt-BR" sz="2400" i="1">
                          <a:latin typeface="Cambria Math" panose="02040503050406030204" pitchFamily="18" charset="0"/>
                        </a:rPr>
                        <m:t>𝑘</m:t>
                      </m:r>
                      <m:d>
                        <m:dPr>
                          <m:ctrlPr>
                            <a:rPr lang="pt-BR" sz="2400" i="1">
                              <a:latin typeface="Cambria Math" panose="02040503050406030204" pitchFamily="18" charset="0"/>
                            </a:rPr>
                          </m:ctrlPr>
                        </m:dPr>
                        <m:e>
                          <m:r>
                            <a:rPr lang="pt-BR" sz="2400" i="1">
                              <a:latin typeface="Cambria Math" panose="02040503050406030204" pitchFamily="18" charset="0"/>
                            </a:rPr>
                            <m:t>𝑉</m:t>
                          </m:r>
                          <m:r>
                            <a:rPr lang="pt-BR" sz="2400" i="1" baseline="-25000">
                              <a:latin typeface="Cambria Math" panose="02040503050406030204" pitchFamily="18" charset="0"/>
                            </a:rPr>
                            <m:t>𝐺𝑆</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b="0" i="1" smtClean="0">
                                  <a:latin typeface="Cambria Math" panose="02040503050406030204" pitchFamily="18" charset="0"/>
                                </a:rPr>
                                <m:t>𝐺𝑆</m:t>
                              </m:r>
                              <m:r>
                                <a:rPr lang="pt-BR" sz="2400" b="0" i="1" smtClean="0">
                                  <a:latin typeface="Cambria Math" panose="02040503050406030204" pitchFamily="18" charset="0"/>
                                </a:rPr>
                                <m:t>(</m:t>
                              </m:r>
                              <m:r>
                                <a:rPr lang="pt-BR" sz="2400" b="0" i="1" smtClean="0">
                                  <a:latin typeface="Cambria Math" panose="02040503050406030204" pitchFamily="18" charset="0"/>
                                </a:rPr>
                                <m:t>𝑇h</m:t>
                              </m:r>
                              <m:r>
                                <a:rPr lang="pt-BR" sz="2400" b="0" i="1" smtClean="0">
                                  <a:latin typeface="Cambria Math" panose="02040503050406030204" pitchFamily="18" charset="0"/>
                                </a:rPr>
                                <m:t>)</m:t>
                              </m:r>
                            </m:sub>
                          </m:sSub>
                        </m:e>
                      </m:d>
                      <m:r>
                        <a:rPr lang="pt-BR" sz="2400" i="1" baseline="30000">
                          <a:latin typeface="Cambria Math" panose="02040503050406030204" pitchFamily="18" charset="0"/>
                        </a:rPr>
                        <m:t>2</m:t>
                      </m:r>
                    </m:oMath>
                  </m:oMathPara>
                </a14:m>
                <a:endParaRPr lang="pt-BR" sz="2400" baseline="30000" dirty="0"/>
              </a:p>
              <a:p>
                <a:pPr marL="0" indent="0">
                  <a:buNone/>
                </a:pPr>
                <a:endParaRPr lang="pt-BR"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𝐷</m:t>
                          </m:r>
                          <m:r>
                            <a:rPr lang="pt-BR" sz="2400" b="0" i="1" smtClean="0">
                              <a:latin typeface="Cambria Math" panose="02040503050406030204" pitchFamily="18" charset="0"/>
                            </a:rPr>
                            <m:t>(</m:t>
                          </m:r>
                          <m:r>
                            <a:rPr lang="pt-BR" sz="2400" b="0" i="1" smtClean="0">
                              <a:latin typeface="Cambria Math" panose="02040503050406030204" pitchFamily="18" charset="0"/>
                            </a:rPr>
                            <m:t>𝑙𝑖𝑔𝑎𝑑𝑜</m:t>
                          </m:r>
                          <m:r>
                            <a:rPr lang="pt-BR" sz="2400" b="0" i="1" smtClean="0">
                              <a:latin typeface="Cambria Math" panose="02040503050406030204" pitchFamily="18" charset="0"/>
                            </a:rPr>
                            <m:t>)</m:t>
                          </m:r>
                        </m:sub>
                      </m:sSub>
                      <m:r>
                        <a:rPr lang="pt-BR" sz="2400" i="1">
                          <a:latin typeface="Cambria Math" panose="02040503050406030204" pitchFamily="18" charset="0"/>
                        </a:rPr>
                        <m:t>=</m:t>
                      </m:r>
                      <m:r>
                        <a:rPr lang="pt-BR" sz="2400" i="1">
                          <a:latin typeface="Cambria Math" panose="02040503050406030204" pitchFamily="18" charset="0"/>
                        </a:rPr>
                        <m:t>𝑘</m:t>
                      </m:r>
                      <m:d>
                        <m:dPr>
                          <m:ctrlPr>
                            <a:rPr lang="pt-BR" sz="2400" i="1">
                              <a:latin typeface="Cambria Math" panose="02040503050406030204" pitchFamily="18" charset="0"/>
                            </a:rPr>
                          </m:ctrlPr>
                        </m:dPr>
                        <m:e>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𝑉</m:t>
                              </m:r>
                            </m:e>
                            <m:sub>
                              <m:r>
                                <a:rPr lang="pt-BR" sz="2400" b="0" i="1" smtClean="0">
                                  <a:latin typeface="Cambria Math" panose="02040503050406030204" pitchFamily="18" charset="0"/>
                                </a:rPr>
                                <m:t>𝐺𝑆</m:t>
                              </m:r>
                              <m:r>
                                <a:rPr lang="pt-BR" sz="2400" b="0" i="1" smtClean="0">
                                  <a:latin typeface="Cambria Math" panose="02040503050406030204" pitchFamily="18" charset="0"/>
                                </a:rPr>
                                <m:t>(</m:t>
                              </m:r>
                              <m:r>
                                <a:rPr lang="pt-BR" sz="2400" b="0" i="1" smtClean="0">
                                  <a:latin typeface="Cambria Math" panose="02040503050406030204" pitchFamily="18" charset="0"/>
                                </a:rPr>
                                <m:t>𝑙𝑖𝑔𝑎𝑑𝑜</m:t>
                              </m:r>
                              <m:r>
                                <a:rPr lang="pt-BR" sz="2400" b="0" i="1" smtClean="0">
                                  <a:latin typeface="Cambria Math" panose="02040503050406030204" pitchFamily="18" charset="0"/>
                                </a:rPr>
                                <m:t>)</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b="0" i="1" smtClean="0">
                                  <a:latin typeface="Cambria Math" panose="02040503050406030204" pitchFamily="18" charset="0"/>
                                </a:rPr>
                                <m:t>𝐺𝑆</m:t>
                              </m:r>
                              <m:r>
                                <a:rPr lang="pt-BR" sz="2400" b="0" i="1" smtClean="0">
                                  <a:latin typeface="Cambria Math" panose="02040503050406030204" pitchFamily="18" charset="0"/>
                                </a:rPr>
                                <m:t>(</m:t>
                              </m:r>
                              <m:r>
                                <a:rPr lang="pt-BR" sz="2400" i="1">
                                  <a:latin typeface="Cambria Math" panose="02040503050406030204" pitchFamily="18" charset="0"/>
                                </a:rPr>
                                <m:t>𝑇</m:t>
                              </m:r>
                              <m:r>
                                <a:rPr lang="pt-BR" sz="2400" b="0" i="1" smtClean="0">
                                  <a:latin typeface="Cambria Math" panose="02040503050406030204" pitchFamily="18" charset="0"/>
                                </a:rPr>
                                <m:t>h</m:t>
                              </m:r>
                              <m:r>
                                <a:rPr lang="pt-BR" sz="2400" b="0" i="1" smtClean="0">
                                  <a:latin typeface="Cambria Math" panose="02040503050406030204" pitchFamily="18" charset="0"/>
                                </a:rPr>
                                <m:t>)</m:t>
                              </m:r>
                            </m:sub>
                          </m:sSub>
                        </m:e>
                      </m:d>
                      <m:r>
                        <a:rPr lang="pt-BR" sz="2400" i="1" baseline="30000">
                          <a:latin typeface="Cambria Math" panose="02040503050406030204" pitchFamily="18" charset="0"/>
                        </a:rPr>
                        <m:t>2</m:t>
                      </m:r>
                    </m:oMath>
                  </m:oMathPara>
                </a14:m>
                <a:endParaRPr lang="pt-BR" sz="2400" baseline="30000" dirty="0"/>
              </a:p>
              <a:p>
                <a:endParaRPr lang="pt-BR"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rPr>
                                <m:t>𝑙𝑖𝑔𝑎𝑑𝑜</m:t>
                              </m:r>
                              <m:r>
                                <a:rPr lang="pt-BR" b="0" i="1" smtClean="0">
                                  <a:latin typeface="Cambria Math" panose="02040503050406030204" pitchFamily="18" charset="0"/>
                                </a:rPr>
                                <m:t>)</m:t>
                              </m:r>
                            </m:sub>
                          </m:sSub>
                        </m:num>
                        <m:den>
                          <m:sSup>
                            <m:sSupPr>
                              <m:ctrlPr>
                                <a:rPr lang="pt-BR" b="0" i="1" smtClean="0">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d>
                                    <m:dPr>
                                      <m:ctrlPr>
                                        <a:rPr lang="pt-BR" i="1">
                                          <a:latin typeface="Cambria Math" panose="02040503050406030204" pitchFamily="18" charset="0"/>
                                        </a:rPr>
                                      </m:ctrlPr>
                                    </m:dPr>
                                    <m:e>
                                      <m:r>
                                        <a:rPr lang="pt-BR" i="1">
                                          <a:latin typeface="Cambria Math" panose="02040503050406030204" pitchFamily="18" charset="0"/>
                                        </a:rPr>
                                        <m:t>𝑙𝑖𝑔𝑎𝑑𝑜</m:t>
                                      </m:r>
                                    </m:e>
                                  </m:d>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d>
                                    <m:dPr>
                                      <m:ctrlPr>
                                        <a:rPr lang="pt-BR" i="1">
                                          <a:latin typeface="Cambria Math" panose="02040503050406030204" pitchFamily="18" charset="0"/>
                                        </a:rPr>
                                      </m:ctrlPr>
                                    </m:dPr>
                                    <m:e>
                                      <m:r>
                                        <a:rPr lang="pt-BR" i="1">
                                          <a:latin typeface="Cambria Math" panose="02040503050406030204" pitchFamily="18" charset="0"/>
                                        </a:rPr>
                                        <m:t>𝑇h</m:t>
                                      </m:r>
                                    </m:e>
                                  </m:d>
                                </m:sub>
                              </m:sSub>
                              <m:r>
                                <a:rPr lang="pt-BR" i="1">
                                  <a:latin typeface="Cambria Math" panose="02040503050406030204" pitchFamily="18" charset="0"/>
                                </a:rPr>
                                <m:t>)</m:t>
                              </m:r>
                            </m:e>
                            <m:sup>
                              <m:r>
                                <a:rPr lang="pt-BR" b="0" i="1" smtClean="0">
                                  <a:latin typeface="Cambria Math" panose="02040503050406030204" pitchFamily="18" charset="0"/>
                                </a:rPr>
                                <m:t>2</m:t>
                              </m:r>
                            </m:sup>
                          </m:sSup>
                        </m:den>
                      </m:f>
                    </m:oMath>
                  </m:oMathPara>
                </a14:m>
                <a:endParaRPr lang="pt-BR" dirty="0"/>
              </a:p>
            </p:txBody>
          </p:sp>
        </mc:Choice>
        <mc:Fallback xmlns="">
          <p:sp>
            <p:nvSpPr>
              <p:cNvPr id="8" name="Content Placeholder 7">
                <a:extLst>
                  <a:ext uri="{FF2B5EF4-FFF2-40B4-BE49-F238E27FC236}">
                    <a16:creationId xmlns:a16="http://schemas.microsoft.com/office/drawing/2014/main" id="{10D8FB92-87FA-4529-A235-E278FB36298A}"/>
                  </a:ext>
                </a:extLst>
              </p:cNvPr>
              <p:cNvSpPr>
                <a:spLocks noGrp="1" noRot="1" noChangeAspect="1" noMove="1" noResize="1" noEditPoints="1" noAdjustHandles="1" noChangeArrowheads="1" noChangeShapeType="1" noTextEdit="1"/>
              </p:cNvSpPr>
              <p:nvPr>
                <p:ph sz="half" idx="2"/>
              </p:nvPr>
            </p:nvSpPr>
            <p:spPr>
              <a:xfrm>
                <a:off x="5496674" y="1825625"/>
                <a:ext cx="6342400" cy="4351338"/>
              </a:xfrm>
              <a:blipFill>
                <a:blip r:embed="rId3"/>
                <a:stretch>
                  <a:fillRect/>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194</a:t>
            </a:fld>
            <a:endParaRPr lang="en-US"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80901D-742A-4BA6-B71D-302A3186CDCF}"/>
                  </a:ext>
                </a:extLst>
              </p:cNvPr>
              <p:cNvSpPr txBox="1"/>
              <p:nvPr/>
            </p:nvSpPr>
            <p:spPr>
              <a:xfrm>
                <a:off x="6393171" y="5012848"/>
                <a:ext cx="4993241" cy="646331"/>
              </a:xfrm>
              <a:prstGeom prst="rect">
                <a:avLst/>
              </a:prstGeom>
              <a:noFill/>
            </p:spPr>
            <p:txBody>
              <a:bodyPr wrap="square" rtlCol="0">
                <a:spAutoFit/>
              </a:bodyPr>
              <a:lstStyle/>
              <a:p>
                <a:pPr algn="ctr"/>
                <a:r>
                  <a:rPr lang="pt-BR" dirty="0">
                    <a:solidFill>
                      <a:srgbClr val="FF0000"/>
                    </a:solidFill>
                  </a:rPr>
                  <a:t>Uma vez determinado </a:t>
                </a:r>
                <a:r>
                  <a:rPr lang="pt-BR" i="1" dirty="0">
                    <a:solidFill>
                      <a:srgbClr val="FF0000"/>
                    </a:solidFill>
                  </a:rPr>
                  <a:t>k, </a:t>
                </a:r>
                <a:r>
                  <a:rPr lang="pt-BR" dirty="0">
                    <a:solidFill>
                      <a:srgbClr val="FF0000"/>
                    </a:solidFill>
                  </a:rPr>
                  <a:t>podemos determinar outros valores de I</a:t>
                </a:r>
                <a:r>
                  <a:rPr lang="pt-BR" baseline="-25000" dirty="0">
                    <a:solidFill>
                      <a:srgbClr val="FF0000"/>
                    </a:solidFill>
                  </a:rPr>
                  <a:t>D </a:t>
                </a:r>
                <a:r>
                  <a:rPr lang="pt-BR" dirty="0">
                    <a:solidFill>
                      <a:srgbClr val="FF0000"/>
                    </a:solidFill>
                  </a:rPr>
                  <a:t>para valores escolhidos de</a:t>
                </a:r>
                <a14:m>
                  <m:oMath xmlns:m="http://schemas.openxmlformats.org/officeDocument/2006/math">
                    <m:r>
                      <a:rPr lang="pt-BR" b="0" i="0" smtClean="0">
                        <a:solidFill>
                          <a:srgbClr val="FF0000"/>
                        </a:solidFill>
                        <a:latin typeface="Cambria Math" panose="02040503050406030204" pitchFamily="18" charset="0"/>
                      </a:rPr>
                      <m:t> </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oMath>
                </a14:m>
                <a:r>
                  <a:rPr lang="pt-BR" dirty="0">
                    <a:solidFill>
                      <a:srgbClr val="FF0000"/>
                    </a:solidFill>
                  </a:rPr>
                  <a:t>.</a:t>
                </a:r>
              </a:p>
            </p:txBody>
          </p:sp>
        </mc:Choice>
        <mc:Fallback xmlns="">
          <p:sp>
            <p:nvSpPr>
              <p:cNvPr id="9" name="TextBox 8">
                <a:extLst>
                  <a:ext uri="{FF2B5EF4-FFF2-40B4-BE49-F238E27FC236}">
                    <a16:creationId xmlns:a16="http://schemas.microsoft.com/office/drawing/2014/main" id="{9580901D-742A-4BA6-B71D-302A3186CDCF}"/>
                  </a:ext>
                </a:extLst>
              </p:cNvPr>
              <p:cNvSpPr txBox="1">
                <a:spLocks noRot="1" noChangeAspect="1" noMove="1" noResize="1" noEditPoints="1" noAdjustHandles="1" noChangeArrowheads="1" noChangeShapeType="1" noTextEdit="1"/>
              </p:cNvSpPr>
              <p:nvPr/>
            </p:nvSpPr>
            <p:spPr>
              <a:xfrm>
                <a:off x="6393171" y="5012848"/>
                <a:ext cx="4993241" cy="646331"/>
              </a:xfrm>
              <a:prstGeom prst="rect">
                <a:avLst/>
              </a:prstGeom>
              <a:blipFill>
                <a:blip r:embed="rId4"/>
                <a:stretch>
                  <a:fillRect l="-244" t="-4717" r="-122" b="-14151"/>
                </a:stretch>
              </a:blipFill>
            </p:spPr>
            <p:txBody>
              <a:bodyPr/>
              <a:lstStyle/>
              <a:p>
                <a:r>
                  <a:rPr lang="pt-BR">
                    <a:noFill/>
                  </a:rPr>
                  <a:t> </a:t>
                </a:r>
              </a:p>
            </p:txBody>
          </p:sp>
        </mc:Fallback>
      </mc:AlternateContent>
    </p:spTree>
    <p:extLst>
      <p:ext uri="{BB962C8B-B14F-4D97-AF65-F5344CB8AC3E}">
        <p14:creationId xmlns:p14="http://schemas.microsoft.com/office/powerpoint/2010/main" val="3059121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9B8CA92-8E42-4D71-9B2B-04DF28C61A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20" t="50368" r="26423" b="7109"/>
          <a:stretch/>
        </p:blipFill>
        <p:spPr bwMode="auto">
          <a:xfrm>
            <a:off x="9256642" y="2425148"/>
            <a:ext cx="2501349" cy="3647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Configuração de polarização com realimentação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195</a:t>
            </a:fld>
            <a:endParaRPr lang="en-US" altLang="en-US"/>
          </a:p>
        </p:txBody>
      </p:sp>
      <p:pic>
        <p:nvPicPr>
          <p:cNvPr id="6" name="Picture 2">
            <a:extLst>
              <a:ext uri="{FF2B5EF4-FFF2-40B4-BE49-F238E27FC236}">
                <a16:creationId xmlns:a16="http://schemas.microsoft.com/office/drawing/2014/main" id="{B89A24C0-BBB6-42C7-BDAA-D89300F6E2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897"/>
          <a:stretch/>
        </p:blipFill>
        <p:spPr bwMode="auto">
          <a:xfrm>
            <a:off x="3475380" y="2245761"/>
            <a:ext cx="5989984" cy="351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87A6EB9C-7AFE-40E6-8727-B24A2C775AE5}"/>
              </a:ext>
            </a:extLst>
          </p:cNvPr>
          <p:cNvSpPr>
            <a:spLocks noGrp="1"/>
          </p:cNvSpPr>
          <p:nvPr>
            <p:ph idx="1"/>
          </p:nvPr>
        </p:nvSpPr>
        <p:spPr>
          <a:xfrm>
            <a:off x="838199" y="1825625"/>
            <a:ext cx="4320210" cy="4351338"/>
          </a:xfrm>
        </p:spPr>
        <p:txBody>
          <a:bodyPr/>
          <a:lstStyle/>
          <a:p>
            <a:r>
              <a:rPr lang="pt-BR" dirty="0"/>
              <a:t>Agora existe uma conexão direta entre dreno e porta</a:t>
            </a:r>
          </a:p>
          <a:p>
            <a:pPr marL="0" indent="0">
              <a:buNone/>
            </a:pPr>
            <a:endParaRPr lang="pt-BR" dirty="0"/>
          </a:p>
        </p:txBody>
      </p:sp>
      <p:grpSp>
        <p:nvGrpSpPr>
          <p:cNvPr id="11" name="Group 12">
            <a:extLst>
              <a:ext uri="{FF2B5EF4-FFF2-40B4-BE49-F238E27FC236}">
                <a16:creationId xmlns:a16="http://schemas.microsoft.com/office/drawing/2014/main" id="{343ABFE3-16FA-4E30-80CE-74FB9F9818E8}"/>
              </a:ext>
            </a:extLst>
          </p:cNvPr>
          <p:cNvGrpSpPr>
            <a:grpSpLocks/>
          </p:cNvGrpSpPr>
          <p:nvPr/>
        </p:nvGrpSpPr>
        <p:grpSpPr bwMode="auto">
          <a:xfrm>
            <a:off x="942036" y="3140939"/>
            <a:ext cx="2362200" cy="1905000"/>
            <a:chOff x="288" y="1680"/>
            <a:chExt cx="1488" cy="1200"/>
          </a:xfrm>
          <a:noFill/>
        </p:grpSpPr>
        <p:sp>
          <p:nvSpPr>
            <p:cNvPr id="12" name="AutoShape 11">
              <a:extLst>
                <a:ext uri="{FF2B5EF4-FFF2-40B4-BE49-F238E27FC236}">
                  <a16:creationId xmlns:a16="http://schemas.microsoft.com/office/drawing/2014/main" id="{768DE0FD-8591-4A29-9281-00012E6D838D}"/>
                </a:ext>
              </a:extLst>
            </p:cNvPr>
            <p:cNvSpPr>
              <a:spLocks noChangeArrowheads="1"/>
            </p:cNvSpPr>
            <p:nvPr/>
          </p:nvSpPr>
          <p:spPr bwMode="auto">
            <a:xfrm>
              <a:off x="288" y="1680"/>
              <a:ext cx="1488" cy="1200"/>
            </a:xfrm>
            <a:prstGeom prst="roundRect">
              <a:avLst>
                <a:gd name="adj" fmla="val 16667"/>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graphicFrame>
          <p:nvGraphicFramePr>
            <p:cNvPr id="13" name="Object 10">
              <a:extLst>
                <a:ext uri="{FF2B5EF4-FFF2-40B4-BE49-F238E27FC236}">
                  <a16:creationId xmlns:a16="http://schemas.microsoft.com/office/drawing/2014/main" id="{57CBCA5F-3F9C-4C2E-BF9F-B0464216472B}"/>
                </a:ext>
              </a:extLst>
            </p:cNvPr>
            <p:cNvGraphicFramePr>
              <a:graphicFrameLocks noChangeAspect="1"/>
            </p:cNvGraphicFramePr>
            <p:nvPr>
              <p:extLst>
                <p:ext uri="{D42A27DB-BD31-4B8C-83A1-F6EECF244321}">
                  <p14:modId xmlns:p14="http://schemas.microsoft.com/office/powerpoint/2010/main" val="601230689"/>
                </p:ext>
              </p:extLst>
            </p:nvPr>
          </p:nvGraphicFramePr>
          <p:xfrm>
            <a:off x="408" y="1757"/>
            <a:ext cx="1248" cy="1045"/>
          </p:xfrm>
          <a:graphic>
            <a:graphicData uri="http://schemas.openxmlformats.org/presentationml/2006/ole">
              <mc:AlternateContent xmlns:mc="http://schemas.openxmlformats.org/markup-compatibility/2006">
                <mc:Choice xmlns:v="urn:schemas-microsoft-com:vml" Requires="v">
                  <p:oleObj spid="_x0000_s1111" name="Equation" r:id="rId4" imgW="1092200" imgH="914400" progId="Equation.3">
                    <p:embed/>
                  </p:oleObj>
                </mc:Choice>
                <mc:Fallback>
                  <p:oleObj name="Equation" r:id="rId4" imgW="1092200" imgH="914400" progId="Equation.3">
                    <p:embed/>
                    <p:pic>
                      <p:nvPicPr>
                        <p:cNvPr id="3074" name="Object 10">
                          <a:extLst>
                            <a:ext uri="{FF2B5EF4-FFF2-40B4-BE49-F238E27FC236}">
                              <a16:creationId xmlns:a16="http://schemas.microsoft.com/office/drawing/2014/main" id="{268B87BD-2BC3-4E5A-A2CB-1F0227B62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 y="1757"/>
                          <a:ext cx="1248"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593333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77EF05-3DBD-4099-BC21-7211EAFB276C}"/>
              </a:ext>
            </a:extLst>
          </p:cNvPr>
          <p:cNvSpPr>
            <a:spLocks noGrp="1"/>
          </p:cNvSpPr>
          <p:nvPr>
            <p:ph type="title"/>
          </p:nvPr>
        </p:nvSpPr>
        <p:spPr/>
        <p:txBody>
          <a:bodyPr/>
          <a:lstStyle/>
          <a:p>
            <a:r>
              <a:rPr lang="pt-BR" dirty="0"/>
              <a:t>Ponto q de polarização com realimentação</a:t>
            </a:r>
          </a:p>
        </p:txBody>
      </p:sp>
      <p:sp>
        <p:nvSpPr>
          <p:cNvPr id="3" name="Content Placeholder 2">
            <a:extLst>
              <a:ext uri="{FF2B5EF4-FFF2-40B4-BE49-F238E27FC236}">
                <a16:creationId xmlns:a16="http://schemas.microsoft.com/office/drawing/2014/main" id="{87A6EB9C-7AFE-40E6-8727-B24A2C775AE5}"/>
              </a:ext>
            </a:extLst>
          </p:cNvPr>
          <p:cNvSpPr>
            <a:spLocks noGrp="1"/>
          </p:cNvSpPr>
          <p:nvPr>
            <p:ph sz="half" idx="1"/>
          </p:nvPr>
        </p:nvSpPr>
        <p:spPr>
          <a:xfrm>
            <a:off x="838200" y="1825624"/>
            <a:ext cx="5181600" cy="5032375"/>
          </a:xfrm>
        </p:spPr>
        <p:txBody>
          <a:bodyPr>
            <a:normAutofit/>
          </a:bodyPr>
          <a:lstStyle/>
          <a:p>
            <a:r>
              <a:rPr lang="en-US" altLang="en-US" sz="2400" dirty="0">
                <a:solidFill>
                  <a:srgbClr val="000000"/>
                </a:solidFill>
                <a:latin typeface="Times New Roman" panose="02020603050405020304" pitchFamily="18" charset="0"/>
                <a:cs typeface="Times New Roman" panose="02020603050405020304" pitchFamily="18" charset="0"/>
              </a:rPr>
              <a:t>Trace a </a:t>
            </a:r>
            <a:r>
              <a:rPr lang="en-US" altLang="en-US" sz="2400" dirty="0" err="1">
                <a:solidFill>
                  <a:srgbClr val="000000"/>
                </a:solidFill>
                <a:latin typeface="Times New Roman" panose="02020603050405020304" pitchFamily="18" charset="0"/>
                <a:cs typeface="Times New Roman" panose="02020603050405020304" pitchFamily="18" charset="0"/>
              </a:rPr>
              <a:t>linha</a:t>
            </a:r>
            <a:r>
              <a:rPr lang="en-US" altLang="en-US" sz="2400" dirty="0">
                <a:solidFill>
                  <a:srgbClr val="000000"/>
                </a:solidFill>
                <a:latin typeface="Times New Roman" panose="02020603050405020304" pitchFamily="18" charset="0"/>
                <a:cs typeface="Times New Roman" panose="02020603050405020304" pitchFamily="18" charset="0"/>
              </a:rPr>
              <a:t> no </a:t>
            </a:r>
            <a:r>
              <a:rPr lang="en-US" altLang="en-US" sz="2400" dirty="0" err="1">
                <a:solidFill>
                  <a:srgbClr val="000000"/>
                </a:solidFill>
                <a:latin typeface="Times New Roman" panose="02020603050405020304" pitchFamily="18" charset="0"/>
                <a:cs typeface="Times New Roman" panose="02020603050405020304" pitchFamily="18" charset="0"/>
              </a:rPr>
              <a:t>gráfico</a:t>
            </a:r>
            <a:r>
              <a:rPr lang="en-US" altLang="en-US" sz="2400" dirty="0">
                <a:solidFill>
                  <a:srgbClr val="000000"/>
                </a:solidFill>
                <a:latin typeface="Times New Roman" panose="02020603050405020304" pitchFamily="18" charset="0"/>
                <a:cs typeface="Times New Roman" panose="02020603050405020304" pitchFamily="18" charset="0"/>
              </a:rPr>
              <a:t> que é </a:t>
            </a:r>
            <a:r>
              <a:rPr lang="en-US" altLang="en-US" sz="2400" dirty="0" err="1">
                <a:solidFill>
                  <a:srgbClr val="000000"/>
                </a:solidFill>
                <a:latin typeface="Times New Roman" panose="02020603050405020304" pitchFamily="18" charset="0"/>
                <a:cs typeface="Times New Roman" panose="02020603050405020304" pitchFamily="18" charset="0"/>
              </a:rPr>
              <a:t>definida</a:t>
            </a:r>
            <a:r>
              <a:rPr lang="en-US" altLang="en-US" sz="2400" dirty="0">
                <a:solidFill>
                  <a:srgbClr val="000000"/>
                </a:solidFill>
                <a:latin typeface="Times New Roman" panose="02020603050405020304" pitchFamily="18" charset="0"/>
                <a:cs typeface="Times New Roman" panose="02020603050405020304" pitchFamily="18" charset="0"/>
              </a:rPr>
              <a:t> por </a:t>
            </a:r>
            <a:r>
              <a:rPr lang="en-US" altLang="en-US" sz="2400" dirty="0" err="1">
                <a:solidFill>
                  <a:srgbClr val="000000"/>
                </a:solidFill>
                <a:latin typeface="Times New Roman" panose="02020603050405020304" pitchFamily="18" charset="0"/>
                <a:cs typeface="Times New Roman" panose="02020603050405020304" pitchFamily="18" charset="0"/>
              </a:rPr>
              <a:t>estes</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dois</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pontos</a:t>
            </a:r>
            <a:r>
              <a:rPr lang="en-US" altLang="en-US" sz="2400" dirty="0">
                <a:solidFill>
                  <a:srgbClr val="000000"/>
                </a:solidFill>
                <a:latin typeface="Times New Roman" panose="02020603050405020304" pitchFamily="18" charset="0"/>
                <a:cs typeface="Times New Roman" panose="02020603050405020304" pitchFamily="18" charset="0"/>
              </a:rPr>
              <a:t>: </a:t>
            </a:r>
          </a:p>
          <a:p>
            <a:pPr marL="0" lvl="1" indent="0" algn="ctr">
              <a:spcBef>
                <a:spcPct val="30000"/>
              </a:spcBef>
              <a:buNone/>
            </a:pP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GS</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DD</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i="1" dirty="0">
                <a:solidFill>
                  <a:srgbClr val="000000"/>
                </a:solidFill>
                <a:latin typeface="Times New Roman" panose="02020603050405020304" pitchFamily="18" charset="0"/>
                <a:cs typeface="Times New Roman" panose="02020603050405020304" pitchFamily="18" charset="0"/>
              </a:rPr>
              <a:t>I</a:t>
            </a:r>
            <a:r>
              <a:rPr lang="en-US" altLang="en-US" i="1" baseline="-25000" dirty="0">
                <a:solidFill>
                  <a:srgbClr val="000000"/>
                </a:solidFill>
                <a:latin typeface="Times New Roman" panose="02020603050405020304" pitchFamily="18" charset="0"/>
                <a:cs typeface="Times New Roman" panose="02020603050405020304" pitchFamily="18" charset="0"/>
              </a:rPr>
              <a:t>D</a:t>
            </a:r>
            <a:r>
              <a:rPr lang="en-US" altLang="en-US" dirty="0">
                <a:solidFill>
                  <a:srgbClr val="000000"/>
                </a:solidFill>
                <a:latin typeface="Times New Roman" panose="02020603050405020304" pitchFamily="18" charset="0"/>
                <a:cs typeface="Times New Roman" panose="02020603050405020304" pitchFamily="18" charset="0"/>
              </a:rPr>
              <a:t> = 0 A</a:t>
            </a:r>
          </a:p>
          <a:p>
            <a:pPr marL="0" lvl="1" indent="0" algn="ctr">
              <a:spcBef>
                <a:spcPct val="30000"/>
              </a:spcBef>
              <a:buNone/>
            </a:pPr>
            <a:r>
              <a:rPr lang="en-US" altLang="en-US" i="1" dirty="0">
                <a:solidFill>
                  <a:srgbClr val="000000"/>
                </a:solidFill>
                <a:latin typeface="Times New Roman" panose="02020603050405020304" pitchFamily="18" charset="0"/>
                <a:cs typeface="Times New Roman" panose="02020603050405020304" pitchFamily="18" charset="0"/>
              </a:rPr>
              <a:t>I</a:t>
            </a:r>
            <a:r>
              <a:rPr lang="en-US" altLang="en-US" i="1" baseline="-25000" dirty="0">
                <a:solidFill>
                  <a:srgbClr val="000000"/>
                </a:solidFill>
                <a:latin typeface="Times New Roman" panose="02020603050405020304" pitchFamily="18" charset="0"/>
                <a:cs typeface="Times New Roman" panose="02020603050405020304" pitchFamily="18" charset="0"/>
              </a:rPr>
              <a:t>D</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DD</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R</a:t>
            </a:r>
            <a:r>
              <a:rPr lang="en-US" altLang="en-US" i="1" baseline="-25000" dirty="0">
                <a:solidFill>
                  <a:srgbClr val="000000"/>
                </a:solidFill>
                <a:latin typeface="Times New Roman" panose="02020603050405020304" pitchFamily="18" charset="0"/>
                <a:cs typeface="Times New Roman" panose="02020603050405020304" pitchFamily="18" charset="0"/>
              </a:rPr>
              <a:t>D</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GS</a:t>
            </a:r>
            <a:r>
              <a:rPr lang="en-US" altLang="en-US" dirty="0">
                <a:solidFill>
                  <a:srgbClr val="000000"/>
                </a:solidFill>
                <a:latin typeface="Times New Roman" panose="02020603050405020304" pitchFamily="18" charset="0"/>
                <a:cs typeface="Times New Roman" panose="02020603050405020304" pitchFamily="18" charset="0"/>
              </a:rPr>
              <a:t> = 0 V</a:t>
            </a:r>
          </a:p>
          <a:p>
            <a:pPr algn="just"/>
            <a:endParaRPr lang="en-US" altLang="en-US" sz="2400" dirty="0">
              <a:latin typeface="Times New Roman" panose="02020603050405020304" pitchFamily="18" charset="0"/>
              <a:cs typeface="Times New Roman" panose="02020603050405020304" pitchFamily="18" charset="0"/>
            </a:endParaRPr>
          </a:p>
          <a:p>
            <a:pPr algn="just"/>
            <a:r>
              <a:rPr lang="en-US" altLang="en-US" sz="2400" dirty="0" err="1">
                <a:latin typeface="Times New Roman" panose="02020603050405020304" pitchFamily="18" charset="0"/>
                <a:cs typeface="Times New Roman" panose="02020603050405020304" pitchFamily="18" charset="0"/>
              </a:rPr>
              <a:t>Utilizando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esses</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valores</a:t>
            </a:r>
            <a:r>
              <a:rPr lang="en-US" altLang="en-US" sz="2400" dirty="0">
                <a:latin typeface="Times New Roman" panose="02020603050405020304" pitchFamily="18" charset="0"/>
                <a:cs typeface="Times New Roman" panose="02020603050405020304" pitchFamily="18" charset="0"/>
              </a:rPr>
              <a:t> da </a:t>
            </a:r>
            <a:r>
              <a:rPr lang="en-US" altLang="en-US" sz="2400" dirty="0" err="1">
                <a:latin typeface="Times New Roman" panose="02020603050405020304" pitchFamily="18" charset="0"/>
                <a:cs typeface="Times New Roman" panose="02020603050405020304" pitchFamily="18" charset="0"/>
              </a:rPr>
              <a:t>folha</a:t>
            </a:r>
            <a:r>
              <a:rPr lang="en-US" altLang="en-US" sz="2400" dirty="0">
                <a:latin typeface="Times New Roman" panose="02020603050405020304" pitchFamily="18" charset="0"/>
                <a:cs typeface="Times New Roman" panose="02020603050405020304" pitchFamily="18" charset="0"/>
              </a:rPr>
              <a:t> de dados, trace no </a:t>
            </a:r>
            <a:r>
              <a:rPr lang="en-US" altLang="en-US" sz="2400" dirty="0" err="1">
                <a:latin typeface="Times New Roman" panose="02020603050405020304" pitchFamily="18" charset="0"/>
                <a:cs typeface="Times New Roman" panose="02020603050405020304" pitchFamily="18" charset="0"/>
              </a:rPr>
              <a:t>gráfico</a:t>
            </a:r>
            <a:r>
              <a:rPr lang="en-US" altLang="en-US" sz="2400" dirty="0">
                <a:latin typeface="Times New Roman" panose="02020603050405020304" pitchFamily="18" charset="0"/>
                <a:cs typeface="Times New Roman" panose="02020603050405020304" pitchFamily="18" charset="0"/>
              </a:rPr>
              <a:t> a </a:t>
            </a:r>
            <a:r>
              <a:rPr lang="en-US" altLang="en-US" sz="2400" dirty="0" err="1">
                <a:latin typeface="Times New Roman" panose="02020603050405020304" pitchFamily="18" charset="0"/>
                <a:cs typeface="Times New Roman" panose="02020603050405020304" pitchFamily="18" charset="0"/>
              </a:rPr>
              <a:t>curva</a:t>
            </a:r>
            <a:r>
              <a:rPr lang="en-US" altLang="en-US" sz="2400" dirty="0">
                <a:latin typeface="Times New Roman" panose="02020603050405020304" pitchFamily="18" charset="0"/>
                <a:cs typeface="Times New Roman" panose="02020603050405020304" pitchFamily="18" charset="0"/>
              </a:rPr>
              <a:t> de </a:t>
            </a:r>
            <a:r>
              <a:rPr lang="en-US" altLang="en-US" sz="2400" dirty="0" err="1">
                <a:latin typeface="Times New Roman" panose="02020603050405020304" pitchFamily="18" charset="0"/>
                <a:cs typeface="Times New Roman" panose="02020603050405020304" pitchFamily="18" charset="0"/>
              </a:rPr>
              <a:t>transferência</a:t>
            </a:r>
            <a:r>
              <a:rPr lang="en-US" altLang="en-US" sz="2400" dirty="0">
                <a:latin typeface="Times New Roman" panose="02020603050405020304" pitchFamily="18" charset="0"/>
                <a:cs typeface="Times New Roman" panose="02020603050405020304" pitchFamily="18" charset="0"/>
              </a:rPr>
              <a:t>:</a:t>
            </a:r>
            <a:endParaRPr lang="en-US" altLang="en-US" i="1" dirty="0">
              <a:latin typeface="Times New Roman" panose="02020603050405020304" pitchFamily="18" charset="0"/>
              <a:cs typeface="Times New Roman" panose="02020603050405020304" pitchFamily="18" charset="0"/>
            </a:endParaRPr>
          </a:p>
          <a:p>
            <a:pPr marL="0" lvl="1" indent="0" algn="ctr">
              <a:buNone/>
            </a:pPr>
            <a:r>
              <a:rPr lang="en-US" altLang="en-US" i="1" dirty="0" err="1">
                <a:latin typeface="Times New Roman" panose="02020603050405020304" pitchFamily="18" charset="0"/>
                <a:cs typeface="Times New Roman" panose="02020603050405020304" pitchFamily="18" charset="0"/>
              </a:rPr>
              <a:t>V</a:t>
            </a:r>
            <a:r>
              <a:rPr lang="en-US" altLang="en-US" i="1" baseline="-25000" dirty="0" err="1">
                <a:latin typeface="Times New Roman" panose="02020603050405020304" pitchFamily="18" charset="0"/>
                <a:cs typeface="Times New Roman" panose="02020603050405020304" pitchFamily="18" charset="0"/>
              </a:rPr>
              <a:t>GSTh</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I</a:t>
            </a:r>
            <a:r>
              <a:rPr lang="en-US" altLang="en-US" i="1" baseline="-25000" dirty="0">
                <a:latin typeface="Times New Roman" panose="02020603050405020304" pitchFamily="18" charset="0"/>
                <a:cs typeface="Times New Roman" panose="02020603050405020304" pitchFamily="18" charset="0"/>
              </a:rPr>
              <a:t>D</a:t>
            </a:r>
            <a:r>
              <a:rPr lang="en-US" altLang="en-US" dirty="0">
                <a:latin typeface="Times New Roman" panose="02020603050405020304" pitchFamily="18" charset="0"/>
                <a:cs typeface="Times New Roman" panose="02020603050405020304" pitchFamily="18" charset="0"/>
              </a:rPr>
              <a:t> = 0 A </a:t>
            </a:r>
          </a:p>
          <a:p>
            <a:pPr marL="0" lvl="1" indent="0" algn="ctr">
              <a:buNone/>
            </a:pPr>
            <a:r>
              <a:rPr lang="en-US" altLang="en-US" i="1" dirty="0">
                <a:latin typeface="Times New Roman" panose="02020603050405020304" pitchFamily="18" charset="0"/>
                <a:cs typeface="Times New Roman" panose="02020603050405020304" pitchFamily="18" charset="0"/>
              </a:rPr>
              <a:t>V</a:t>
            </a:r>
            <a:r>
              <a:rPr lang="en-US" altLang="en-US" i="1" baseline="-25000" dirty="0">
                <a:latin typeface="Times New Roman" panose="02020603050405020304" pitchFamily="18" charset="0"/>
                <a:cs typeface="Times New Roman" panose="02020603050405020304" pitchFamily="18" charset="0"/>
              </a:rPr>
              <a:t>GS(on)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 I</a:t>
            </a:r>
            <a:r>
              <a:rPr lang="en-US" altLang="en-US" i="1" baseline="-25000" dirty="0">
                <a:latin typeface="Times New Roman" panose="02020603050405020304" pitchFamily="18" charset="0"/>
                <a:cs typeface="Times New Roman" panose="02020603050405020304" pitchFamily="18" charset="0"/>
              </a:rPr>
              <a:t>D(on)</a:t>
            </a:r>
          </a:p>
          <a:p>
            <a:endParaRPr lang="pt-BR" dirty="0"/>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196</a:t>
            </a:fld>
            <a:endParaRPr lang="en-US" altLang="en-US"/>
          </a:p>
        </p:txBody>
      </p:sp>
      <p:pic>
        <p:nvPicPr>
          <p:cNvPr id="8" name="Content Placeholder 7">
            <a:extLst>
              <a:ext uri="{FF2B5EF4-FFF2-40B4-BE49-F238E27FC236}">
                <a16:creationId xmlns:a16="http://schemas.microsoft.com/office/drawing/2014/main" id="{447BC437-4655-42ED-96AB-2F6796E11D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127656"/>
            <a:ext cx="6019800" cy="354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202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84346147-C9E6-40AC-9E62-5CEDCE8532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82662" y="1196929"/>
            <a:ext cx="5509338" cy="5159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25624"/>
            <a:ext cx="6059557" cy="4455905"/>
          </a:xfrm>
        </p:spPr>
        <p:txBody>
          <a:bodyPr/>
          <a:lstStyle/>
          <a:p>
            <a:r>
              <a:rPr lang="pt-BR" dirty="0"/>
              <a:t>Determine </a:t>
            </a:r>
            <a:r>
              <a:rPr lang="en-US" altLang="en-US" i="1" dirty="0">
                <a:solidFill>
                  <a:srgbClr val="000000"/>
                </a:solidFill>
                <a:cs typeface="Times New Roman" panose="02020603050405020304" pitchFamily="18" charset="0"/>
              </a:rPr>
              <a:t>I</a:t>
            </a:r>
            <a:r>
              <a:rPr lang="en-US" altLang="en-US" i="1" baseline="-25000" dirty="0">
                <a:solidFill>
                  <a:srgbClr val="000000"/>
                </a:solidFill>
                <a:cs typeface="Times New Roman" panose="02020603050405020304" pitchFamily="18" charset="0"/>
              </a:rPr>
              <a:t>DQ </a:t>
            </a:r>
            <a:r>
              <a:rPr lang="pt-BR" altLang="en-US" dirty="0">
                <a:solidFill>
                  <a:srgbClr val="000000"/>
                </a:solidFill>
                <a:cs typeface="Times New Roman" panose="02020603050405020304" pitchFamily="18" charset="0"/>
              </a:rPr>
              <a:t>e </a:t>
            </a:r>
            <a:r>
              <a:rPr lang="en-US" altLang="en-US" i="1" dirty="0">
                <a:solidFill>
                  <a:srgbClr val="000000"/>
                </a:solidFill>
                <a:cs typeface="Times New Roman" panose="02020603050405020304" pitchFamily="18" charset="0"/>
              </a:rPr>
              <a:t>V</a:t>
            </a:r>
            <a:r>
              <a:rPr lang="en-US" altLang="en-US" i="1" baseline="-25000" dirty="0">
                <a:solidFill>
                  <a:srgbClr val="000000"/>
                </a:solidFill>
                <a:cs typeface="Times New Roman" panose="02020603050405020304" pitchFamily="18" charset="0"/>
              </a:rPr>
              <a:t>DSQ </a:t>
            </a:r>
            <a:r>
              <a:rPr lang="en-US" altLang="en-US" dirty="0">
                <a:solidFill>
                  <a:srgbClr val="000000"/>
                </a:solidFill>
                <a:cs typeface="Times New Roman" panose="02020603050405020304" pitchFamily="18" charset="0"/>
              </a:rPr>
              <a:t>para o MOSFET </a:t>
            </a:r>
            <a:r>
              <a:rPr lang="en-US" altLang="en-US" dirty="0" err="1">
                <a:solidFill>
                  <a:srgbClr val="000000"/>
                </a:solidFill>
                <a:cs typeface="Times New Roman" panose="02020603050405020304" pitchFamily="18" charset="0"/>
              </a:rPr>
              <a:t>tipo</a:t>
            </a:r>
            <a:r>
              <a:rPr lang="en-US" altLang="en-US" dirty="0">
                <a:solidFill>
                  <a:srgbClr val="000000"/>
                </a:solidFill>
                <a:cs typeface="Times New Roman" panose="02020603050405020304" pitchFamily="18" charset="0"/>
              </a:rPr>
              <a:t> intensificação </a:t>
            </a:r>
            <a:r>
              <a:rPr lang="en-US" altLang="en-US" dirty="0" err="1">
                <a:solidFill>
                  <a:srgbClr val="000000"/>
                </a:solidFill>
                <a:cs typeface="Times New Roman" panose="02020603050405020304" pitchFamily="18" charset="0"/>
              </a:rPr>
              <a:t>ao</a:t>
            </a:r>
            <a:r>
              <a:rPr lang="en-US" altLang="en-US" dirty="0">
                <a:solidFill>
                  <a:srgbClr val="000000"/>
                </a:solidFill>
                <a:cs typeface="Times New Roman" panose="02020603050405020304" pitchFamily="18" charset="0"/>
              </a:rPr>
              <a:t> </a:t>
            </a:r>
            <a:r>
              <a:rPr lang="en-US" altLang="en-US" dirty="0" err="1">
                <a:solidFill>
                  <a:srgbClr val="000000"/>
                </a:solidFill>
                <a:cs typeface="Times New Roman" panose="02020603050405020304" pitchFamily="18" charset="0"/>
              </a:rPr>
              <a:t>lado</a:t>
            </a:r>
            <a:r>
              <a:rPr lang="en-US" altLang="en-US" dirty="0">
                <a:solidFill>
                  <a:srgbClr val="000000"/>
                </a:solidFill>
                <a:cs typeface="Times New Roman" panose="02020603050405020304" pitchFamily="18" charset="0"/>
              </a:rPr>
              <a:t>.</a:t>
            </a:r>
          </a:p>
          <a:p>
            <a:endParaRPr lang="pt-BR" dirty="0"/>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197</a:t>
            </a:fld>
            <a:endParaRPr lang="en-US" altLang="en-US"/>
          </a:p>
        </p:txBody>
      </p:sp>
    </p:spTree>
    <p:extLst>
      <p:ext uri="{BB962C8B-B14F-4D97-AF65-F5344CB8AC3E}">
        <p14:creationId xmlns:p14="http://schemas.microsoft.com/office/powerpoint/2010/main" val="350576133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oMath>
                </a14:m>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198</a:t>
            </a:fld>
            <a:endParaRPr lang="en-US" altLang="en-US"/>
          </a:p>
        </p:txBody>
      </p:sp>
    </p:spTree>
    <p:extLst>
      <p:ext uri="{BB962C8B-B14F-4D97-AF65-F5344CB8AC3E}">
        <p14:creationId xmlns:p14="http://schemas.microsoft.com/office/powerpoint/2010/main" val="44020559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199</a:t>
            </a:fld>
            <a:endParaRPr lang="en-US" altLang="en-US"/>
          </a:p>
        </p:txBody>
      </p:sp>
    </p:spTree>
    <p:extLst>
      <p:ext uri="{BB962C8B-B14F-4D97-AF65-F5344CB8AC3E}">
        <p14:creationId xmlns:p14="http://schemas.microsoft.com/office/powerpoint/2010/main" val="146739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Sobre mim – Elyr </a:t>
            </a:r>
            <a:r>
              <a:rPr lang="pt-BR" dirty="0" err="1"/>
              <a:t>teixeira</a:t>
            </a:r>
            <a:endParaRPr lang="pt-BR" dirty="0"/>
          </a:p>
        </p:txBody>
      </p:sp>
      <p:sp>
        <p:nvSpPr>
          <p:cNvPr id="4" name="TextBox 11"/>
          <p:cNvSpPr txBox="1">
            <a:spLocks noGrp="1"/>
          </p:cNvSpPr>
          <p:nvPr>
            <p:ph idx="1"/>
          </p:nvPr>
        </p:nvSpPr>
        <p:spPr>
          <a:xfrm>
            <a:off x="838200" y="1355892"/>
            <a:ext cx="10515600" cy="5530040"/>
          </a:xfrm>
          <a:prstGeom prst="rect">
            <a:avLst/>
          </a:prstGeom>
          <a:noFill/>
        </p:spPr>
        <p:txBody>
          <a:bodyPr wrap="square" rtlCol="0">
            <a:spAutoFit/>
          </a:bodyPr>
          <a:lstStyle/>
          <a:p>
            <a:pPr defTabSz="914400" fontAlgn="auto">
              <a:lnSpc>
                <a:spcPct val="140000"/>
              </a:lnSpc>
              <a:spcBef>
                <a:spcPts val="0"/>
              </a:spcBef>
              <a:spcAft>
                <a:spcPts val="0"/>
              </a:spcAft>
              <a:buClrTx/>
              <a:buSzTx/>
              <a:buFontTx/>
              <a:buNone/>
            </a:pPr>
            <a:r>
              <a:rPr lang="pt-BR" sz="1600" b="1" dirty="0">
                <a:solidFill>
                  <a:srgbClr val="0A99A8"/>
                </a:solidFill>
                <a:latin typeface="Arial"/>
                <a:ea typeface="+mn-ea"/>
                <a:cs typeface="Arial"/>
              </a:rPr>
              <a:t>ACADEMIA</a:t>
            </a:r>
            <a:endParaRPr lang="pt-BR" sz="1400" b="1" dirty="0">
              <a:solidFill>
                <a:srgbClr val="0A99A8"/>
              </a:solidFill>
              <a:latin typeface="Arial"/>
              <a:ea typeface="+mn-ea"/>
              <a:cs typeface="Arial"/>
            </a:endParaRPr>
          </a:p>
          <a:p>
            <a:pPr defTabSz="914400" fontAlgn="auto">
              <a:lnSpc>
                <a:spcPct val="140000"/>
              </a:lnSpc>
              <a:spcBef>
                <a:spcPts val="0"/>
              </a:spcBef>
              <a:spcAft>
                <a:spcPts val="0"/>
              </a:spcAft>
              <a:buClrTx/>
              <a:buSzTx/>
              <a:buFontTx/>
              <a:buNone/>
            </a:pPr>
            <a:endParaRPr lang="pt-BR" sz="1400" dirty="0">
              <a:solidFill>
                <a:srgbClr val="0A99A8"/>
              </a:solidFill>
              <a:latin typeface="Arial"/>
              <a:ea typeface="+mn-ea"/>
              <a:cs typeface="Arial"/>
            </a:endParaRPr>
          </a:p>
          <a:p>
            <a:pPr marL="0" indent="0">
              <a:lnSpc>
                <a:spcPct val="140000"/>
              </a:lnSpc>
              <a:spcBef>
                <a:spcPts val="0"/>
              </a:spcBef>
              <a:buNone/>
            </a:pPr>
            <a:r>
              <a:rPr lang="ro-RO" sz="1400" dirty="0">
                <a:solidFill>
                  <a:schemeClr val="tx1">
                    <a:lumMod val="75000"/>
                    <a:lumOff val="25000"/>
                  </a:schemeClr>
                </a:solidFill>
                <a:latin typeface="Arial"/>
                <a:ea typeface="+mn-ea"/>
                <a:cs typeface="Arial"/>
              </a:rPr>
              <a:t>2009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2015  |  D</a:t>
            </a:r>
            <a:r>
              <a:rPr lang="pt-BR" sz="1400" dirty="0">
                <a:solidFill>
                  <a:schemeClr val="tx1">
                    <a:lumMod val="75000"/>
                    <a:lumOff val="25000"/>
                  </a:schemeClr>
                </a:solidFill>
                <a:latin typeface="Arial"/>
                <a:ea typeface="+mn-ea"/>
                <a:cs typeface="Arial"/>
              </a:rPr>
              <a:t>.Sc.</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2004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2006  |  M</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Sc</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1998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2003  | </a:t>
            </a:r>
            <a:r>
              <a:rPr lang="pt-BR" sz="1400" dirty="0">
                <a:solidFill>
                  <a:schemeClr val="tx1">
                    <a:lumMod val="75000"/>
                    <a:lumOff val="25000"/>
                  </a:schemeClr>
                </a:solidFill>
                <a:latin typeface="Arial"/>
                <a:ea typeface="+mn-ea"/>
                <a:cs typeface="Arial"/>
              </a:rPr>
              <a:t> </a:t>
            </a:r>
            <a:r>
              <a:rPr lang="en-US" sz="1400" dirty="0">
                <a:solidFill>
                  <a:schemeClr val="tx1">
                    <a:lumMod val="75000"/>
                    <a:lumOff val="25000"/>
                  </a:schemeClr>
                </a:solidFill>
                <a:latin typeface="Arial"/>
                <a:cs typeface="Arial"/>
              </a:rPr>
              <a:t>Grad.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Eletrônica</a:t>
            </a:r>
            <a:r>
              <a:rPr lang="en-US" sz="1400" dirty="0">
                <a:solidFill>
                  <a:schemeClr val="tx1">
                    <a:lumMod val="75000"/>
                    <a:lumOff val="25000"/>
                  </a:schemeClr>
                </a:solidFill>
                <a:latin typeface="Arial"/>
                <a:cs typeface="Arial"/>
              </a:rPr>
              <a:t>    (UPE)</a:t>
            </a:r>
          </a:p>
          <a:p>
            <a:pPr defTabSz="914400" fontAlgn="auto">
              <a:lnSpc>
                <a:spcPct val="140000"/>
              </a:lnSpc>
              <a:spcBef>
                <a:spcPts val="0"/>
              </a:spcBef>
              <a:spcAft>
                <a:spcPts val="0"/>
              </a:spcAft>
              <a:buClrTx/>
              <a:buSzTx/>
              <a:buFontTx/>
              <a:buNone/>
            </a:pPr>
            <a:endParaRPr lang="en-US" sz="1400" dirty="0">
              <a:solidFill>
                <a:schemeClr val="tx1">
                  <a:lumMod val="75000"/>
                  <a:lumOff val="25000"/>
                </a:schemeClr>
              </a:solidFill>
              <a:latin typeface="Arial"/>
              <a:cs typeface="Arial"/>
            </a:endParaRPr>
          </a:p>
          <a:p>
            <a:pPr marL="0" indent="0">
              <a:lnSpc>
                <a:spcPct val="140000"/>
              </a:lnSpc>
              <a:spcBef>
                <a:spcPts val="0"/>
              </a:spcBef>
              <a:buNone/>
            </a:pPr>
            <a:r>
              <a:rPr lang="pt-BR" sz="1400" dirty="0">
                <a:solidFill>
                  <a:prstClr val="black">
                    <a:lumMod val="75000"/>
                    <a:lumOff val="25000"/>
                  </a:prstClr>
                </a:solidFill>
                <a:latin typeface="Arial"/>
                <a:ea typeface="+mn-ea"/>
                <a:cs typeface="Arial"/>
              </a:rPr>
              <a:t>2019 – atual | Prof. Pós-graduação do INBED</a:t>
            </a:r>
          </a:p>
          <a:p>
            <a:pPr marL="0" indent="0">
              <a:lnSpc>
                <a:spcPct val="140000"/>
              </a:lnSpc>
              <a:spcBef>
                <a:spcPts val="0"/>
              </a:spcBef>
              <a:buNone/>
            </a:pPr>
            <a:r>
              <a:rPr lang="pt-BR" sz="1400" dirty="0">
                <a:solidFill>
                  <a:prstClr val="black">
                    <a:lumMod val="75000"/>
                    <a:lumOff val="25000"/>
                  </a:prstClr>
                </a:solidFill>
                <a:latin typeface="Arial"/>
                <a:ea typeface="+mn-ea"/>
                <a:cs typeface="Arial"/>
              </a:rPr>
              <a:t>2016 -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Prof. universitário</a:t>
            </a:r>
            <a:r>
              <a:rPr lang="ro-RO" sz="1400" dirty="0">
                <a:solidFill>
                  <a:prstClr val="black">
                    <a:lumMod val="75000"/>
                    <a:lumOff val="25000"/>
                  </a:prstClr>
                </a:solidFill>
                <a:latin typeface="Arial"/>
                <a:cs typeface="Arial"/>
              </a:rPr>
              <a:t> (</a:t>
            </a:r>
            <a:r>
              <a:rPr lang="pt-BR" sz="1400" dirty="0" err="1">
                <a:solidFill>
                  <a:prstClr val="black">
                    <a:lumMod val="75000"/>
                    <a:lumOff val="25000"/>
                  </a:prstClr>
                </a:solidFill>
                <a:latin typeface="Arial"/>
                <a:cs typeface="Arial"/>
              </a:rPr>
              <a:t>UniFBV</a:t>
            </a:r>
            <a:r>
              <a:rPr lang="ro-RO" sz="1400" dirty="0">
                <a:solidFill>
                  <a:prstClr val="black">
                    <a:lumMod val="75000"/>
                    <a:lumOff val="25000"/>
                  </a:prstClr>
                </a:solidFill>
                <a:latin typeface="Arial"/>
                <a:cs typeface="Arial"/>
              </a:rPr>
              <a:t>) </a:t>
            </a: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2013 </a:t>
            </a:r>
            <a:r>
              <a:rPr lang="pt-BR" sz="1400" dirty="0">
                <a:solidFill>
                  <a:prstClr val="black">
                    <a:lumMod val="75000"/>
                    <a:lumOff val="25000"/>
                  </a:prstClr>
                </a:solidFill>
                <a:latin typeface="Arial"/>
                <a:ea typeface="+mn-ea"/>
                <a:cs typeface="Arial"/>
              </a:rPr>
              <a:t>- 2016</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 </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Coord. Técnico Científico da ABEClin/RJ</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2005 - 2006  |  </a:t>
            </a:r>
            <a:r>
              <a:rPr lang="pt-BR" sz="1400" dirty="0">
                <a:solidFill>
                  <a:prstClr val="black">
                    <a:lumMod val="75000"/>
                    <a:lumOff val="25000"/>
                  </a:prstClr>
                </a:solidFill>
                <a:latin typeface="Arial"/>
                <a:ea typeface="+mn-ea"/>
                <a:cs typeface="Arial"/>
              </a:rPr>
              <a:t>Prof. universitário</a:t>
            </a:r>
            <a:r>
              <a:rPr lang="ro-RO" sz="1400" dirty="0">
                <a:solidFill>
                  <a:prstClr val="black">
                    <a:lumMod val="75000"/>
                    <a:lumOff val="25000"/>
                  </a:prstClr>
                </a:solidFill>
                <a:latin typeface="Arial"/>
                <a:ea typeface="+mn-ea"/>
                <a:cs typeface="Arial"/>
              </a:rPr>
              <a:t> (Gama Filho </a:t>
            </a:r>
            <a:r>
              <a:rPr lang="pt-BR" sz="1400" dirty="0">
                <a:solidFill>
                  <a:prstClr val="black">
                    <a:lumMod val="75000"/>
                    <a:lumOff val="25000"/>
                  </a:prstClr>
                </a:solidFill>
                <a:latin typeface="Arial"/>
                <a:ea typeface="+mn-ea"/>
                <a:cs typeface="Arial"/>
              </a:rPr>
              <a:t>e </a:t>
            </a:r>
            <a:r>
              <a:rPr lang="ro-RO" sz="1400" dirty="0">
                <a:solidFill>
                  <a:prstClr val="black">
                    <a:lumMod val="75000"/>
                    <a:lumOff val="25000"/>
                  </a:prstClr>
                </a:solidFill>
                <a:latin typeface="Arial"/>
                <a:ea typeface="+mn-ea"/>
                <a:cs typeface="Arial"/>
              </a:rPr>
              <a:t>Unig) </a:t>
            </a:r>
            <a:br>
              <a:rPr lang="ro-RO" sz="1400" dirty="0">
                <a:solidFill>
                  <a:prstClr val="black">
                    <a:lumMod val="75000"/>
                    <a:lumOff val="25000"/>
                  </a:prstClr>
                </a:solidFill>
                <a:latin typeface="Arial"/>
                <a:ea typeface="+mn-ea"/>
                <a:cs typeface="Arial"/>
              </a:rPr>
            </a:b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pt-BR" sz="1400" dirty="0">
                <a:solidFill>
                  <a:prstClr val="black">
                    <a:lumMod val="75000"/>
                    <a:lumOff val="25000"/>
                  </a:prstClr>
                </a:solidFill>
                <a:latin typeface="Arial"/>
                <a:ea typeface="+mn-ea"/>
                <a:cs typeface="Arial"/>
              </a:rPr>
              <a:t>2018 | Coordenador de Inovação do CBEB</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2010 - 2017  |  </a:t>
            </a:r>
            <a:r>
              <a:rPr lang="pt-BR" sz="1400" dirty="0">
                <a:solidFill>
                  <a:prstClr val="black">
                    <a:lumMod val="75000"/>
                    <a:lumOff val="25000"/>
                  </a:prstClr>
                </a:solidFill>
                <a:latin typeface="Arial"/>
                <a:ea typeface="+mn-ea"/>
                <a:cs typeface="Arial"/>
              </a:rPr>
              <a:t>Coordenador de 10 projetos de (CNPq, </a:t>
            </a:r>
            <a:r>
              <a:rPr lang="pt-BR" sz="1400" dirty="0" err="1">
                <a:solidFill>
                  <a:prstClr val="black">
                    <a:lumMod val="75000"/>
                    <a:lumOff val="25000"/>
                  </a:prstClr>
                </a:solidFill>
                <a:latin typeface="Arial"/>
                <a:ea typeface="+mn-ea"/>
                <a:cs typeface="Arial"/>
              </a:rPr>
              <a:t>Faperj</a:t>
            </a:r>
            <a:br>
              <a:rPr lang="pt-BR" sz="1400" dirty="0">
                <a:solidFill>
                  <a:prstClr val="black">
                    <a:lumMod val="75000"/>
                    <a:lumOff val="25000"/>
                  </a:prstClr>
                </a:solidFill>
                <a:latin typeface="Arial"/>
                <a:ea typeface="+mn-ea"/>
                <a:cs typeface="Arial"/>
              </a:rPr>
            </a:br>
            <a:r>
              <a:rPr lang="pt-BR" sz="1400" dirty="0">
                <a:solidFill>
                  <a:prstClr val="black">
                    <a:lumMod val="75000"/>
                    <a:lumOff val="25000"/>
                  </a:prstClr>
                </a:solidFill>
                <a:latin typeface="Arial"/>
                <a:ea typeface="+mn-ea"/>
                <a:cs typeface="Arial"/>
              </a:rPr>
              <a:t>e Finep)</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 Algorithm development for location of active RFID tags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Developer software tool in flow cytometry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Real-time location system with active RFID tags for Wi-Fi</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Hand Hygiene</a:t>
            </a:r>
            <a:r>
              <a:rPr lang="pt-BR" sz="1400" dirty="0">
                <a:solidFill>
                  <a:prstClr val="black">
                    <a:lumMod val="75000"/>
                    <a:lumOff val="25000"/>
                  </a:prstClr>
                </a:solidFill>
                <a:latin typeface="Arial"/>
                <a:ea typeface="+mn-ea"/>
                <a:cs typeface="Arial"/>
              </a:rPr>
              <a:t> </a:t>
            </a:r>
            <a:r>
              <a:rPr lang="en-US" sz="1400" dirty="0">
                <a:solidFill>
                  <a:srgbClr val="404040"/>
                </a:solidFill>
                <a:latin typeface="Arial"/>
                <a:ea typeface="+mn-ea"/>
                <a:cs typeface="Arial"/>
              </a:rPr>
              <a:t>Product</a:t>
            </a:r>
            <a:endParaRPr lang="ro-RO" sz="1400" dirty="0">
              <a:solidFill>
                <a:prstClr val="black">
                  <a:lumMod val="75000"/>
                  <a:lumOff val="25000"/>
                </a:prstClr>
              </a:solidFill>
              <a:latin typeface="Arial"/>
              <a:ea typeface="+mn-ea"/>
              <a:cs typeface="Arial"/>
            </a:endParaRPr>
          </a:p>
        </p:txBody>
      </p:sp>
      <p:sp>
        <p:nvSpPr>
          <p:cNvPr id="8" name="Espaço Reservado para Conteúdo 7"/>
          <p:cNvSpPr>
            <a:spLocks noGrp="1"/>
          </p:cNvSpPr>
          <p:nvPr>
            <p:ph sz="half" idx="4294967295"/>
          </p:nvPr>
        </p:nvSpPr>
        <p:spPr>
          <a:xfrm>
            <a:off x="6335713" y="1355725"/>
            <a:ext cx="5856287" cy="4649788"/>
          </a:xfrm>
        </p:spPr>
        <p:txBody>
          <a:bodyPr>
            <a:normAutofit/>
          </a:bodyPr>
          <a:lstStyle/>
          <a:p>
            <a:pPr marL="0" indent="0">
              <a:lnSpc>
                <a:spcPct val="140000"/>
              </a:lnSpc>
              <a:spcBef>
                <a:spcPts val="0"/>
              </a:spcBef>
              <a:buNone/>
            </a:pPr>
            <a:r>
              <a:rPr lang="pt-BR" sz="1600" b="1" dirty="0">
                <a:solidFill>
                  <a:srgbClr val="0A99A8"/>
                </a:solidFill>
                <a:latin typeface="Arial"/>
                <a:cs typeface="Arial"/>
              </a:rPr>
              <a:t>MERCADO</a:t>
            </a:r>
            <a:endParaRPr lang="pt-BR" sz="1400" b="1" dirty="0">
              <a:solidFill>
                <a:srgbClr val="0A99A8"/>
              </a:solidFill>
              <a:latin typeface="Arial"/>
              <a:cs typeface="Arial"/>
            </a:endParaRPr>
          </a:p>
          <a:p>
            <a:pPr>
              <a:lnSpc>
                <a:spcPct val="140000"/>
              </a:lnSpc>
              <a:spcBef>
                <a:spcPts val="0"/>
              </a:spcBef>
            </a:pPr>
            <a:endParaRPr lang="pt-BR" sz="1400" dirty="0">
              <a:solidFill>
                <a:srgbClr val="0A99A8"/>
              </a:solidFill>
              <a:latin typeface="Arial"/>
              <a:cs typeface="Arial"/>
            </a:endParaRPr>
          </a:p>
          <a:p>
            <a:pPr marL="0" indent="0">
              <a:lnSpc>
                <a:spcPct val="140000"/>
              </a:lnSpc>
              <a:spcBef>
                <a:spcPts val="0"/>
              </a:spcBef>
              <a:buNone/>
            </a:pPr>
            <a:r>
              <a:rPr lang="ro-RO" sz="1400" dirty="0">
                <a:solidFill>
                  <a:prstClr val="black">
                    <a:lumMod val="75000"/>
                    <a:lumOff val="25000"/>
                  </a:prstClr>
                </a:solidFill>
                <a:latin typeface="Arial"/>
                <a:cs typeface="Arial"/>
              </a:rPr>
              <a:t>2010 </a:t>
            </a:r>
            <a:r>
              <a:rPr lang="pt-BR" sz="1400" dirty="0">
                <a:solidFill>
                  <a:prstClr val="black">
                    <a:lumMod val="75000"/>
                    <a:lumOff val="25000"/>
                  </a:prstClr>
                </a:solidFill>
                <a:latin typeface="Arial"/>
                <a:cs typeface="Arial"/>
              </a:rPr>
              <a:t>-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CEO (Senfio)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2008 </a:t>
            </a:r>
            <a:r>
              <a:rPr lang="en-US" sz="1400" dirty="0">
                <a:solidFill>
                  <a:prstClr val="black">
                    <a:lumMod val="75000"/>
                    <a:lumOff val="25000"/>
                  </a:prstClr>
                </a:solidFill>
                <a:latin typeface="Arial"/>
                <a:cs typeface="Arial"/>
              </a:rPr>
              <a:t>-</a:t>
            </a:r>
            <a:r>
              <a:rPr lang="ro-RO" sz="1400" dirty="0">
                <a:solidFill>
                  <a:prstClr val="black">
                    <a:lumMod val="75000"/>
                    <a:lumOff val="25000"/>
                  </a:prstClr>
                </a:solidFill>
                <a:latin typeface="Arial"/>
                <a:cs typeface="Arial"/>
              </a:rPr>
              <a:t> 2010  |  </a:t>
            </a:r>
            <a:r>
              <a:rPr lang="pt-BR" sz="1400" dirty="0">
                <a:solidFill>
                  <a:prstClr val="black">
                    <a:lumMod val="75000"/>
                    <a:lumOff val="25000"/>
                  </a:prstClr>
                </a:solidFill>
                <a:latin typeface="Arial"/>
                <a:cs typeface="Arial"/>
              </a:rPr>
              <a:t>Diretor Técnico de </a:t>
            </a:r>
            <a:r>
              <a:rPr lang="pt-BR" sz="1400" dirty="0" err="1">
                <a:solidFill>
                  <a:prstClr val="black">
                    <a:lumMod val="75000"/>
                    <a:lumOff val="25000"/>
                  </a:prstClr>
                </a:solidFill>
                <a:latin typeface="Arial"/>
                <a:cs typeface="Arial"/>
              </a:rPr>
              <a:t>Equip</a:t>
            </a:r>
            <a:r>
              <a:rPr lang="pt-BR" sz="1400" dirty="0">
                <a:solidFill>
                  <a:prstClr val="black">
                    <a:lumMod val="75000"/>
                    <a:lumOff val="25000"/>
                  </a:prstClr>
                </a:solidFill>
                <a:latin typeface="Arial"/>
                <a:cs typeface="Arial"/>
              </a:rPr>
              <a:t>. de Suporte à vida</a:t>
            </a:r>
            <a:r>
              <a:rPr lang="ro-RO" sz="1400" dirty="0">
                <a:solidFill>
                  <a:prstClr val="black">
                    <a:lumMod val="75000"/>
                    <a:lumOff val="25000"/>
                  </a:prstClr>
                </a:solidFill>
                <a:latin typeface="Arial"/>
                <a:cs typeface="Arial"/>
              </a:rPr>
              <a:t> (RioTak)</a:t>
            </a:r>
            <a:endParaRPr lang="pt-BR" sz="1400" dirty="0">
              <a:solidFill>
                <a:prstClr val="black">
                  <a:lumMod val="75000"/>
                  <a:lumOff val="25000"/>
                </a:prstClr>
              </a:solidFill>
              <a:latin typeface="Arial"/>
              <a:cs typeface="Arial"/>
            </a:endParaRPr>
          </a:p>
          <a:p>
            <a:pPr marL="0" indent="0">
              <a:lnSpc>
                <a:spcPct val="140000"/>
              </a:lnSpc>
              <a:spcBef>
                <a:spcPts val="0"/>
              </a:spcBef>
              <a:buNone/>
            </a:pPr>
            <a:r>
              <a:rPr lang="pt-BR" sz="1400" dirty="0">
                <a:solidFill>
                  <a:prstClr val="black">
                    <a:lumMod val="75000"/>
                    <a:lumOff val="25000"/>
                  </a:prstClr>
                </a:solidFill>
                <a:latin typeface="Arial"/>
                <a:cs typeface="Arial"/>
              </a:rPr>
              <a:t>2006 - 2007</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Eng. Clínico (2 hospitais no Rio de Janeiro)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2006 - 2009  |  </a:t>
            </a:r>
            <a:r>
              <a:rPr lang="pt-BR" sz="1400" dirty="0">
                <a:solidFill>
                  <a:prstClr val="black">
                    <a:lumMod val="75000"/>
                    <a:lumOff val="25000"/>
                  </a:prstClr>
                </a:solidFill>
                <a:latin typeface="Arial"/>
                <a:cs typeface="Arial"/>
              </a:rPr>
              <a:t>Pesquisador </a:t>
            </a:r>
            <a:r>
              <a:rPr lang="ro-RO" sz="1400" dirty="0">
                <a:solidFill>
                  <a:prstClr val="black">
                    <a:lumMod val="75000"/>
                    <a:lumOff val="25000"/>
                  </a:prstClr>
                </a:solidFill>
                <a:latin typeface="Arial"/>
                <a:cs typeface="Arial"/>
              </a:rPr>
              <a:t>(Inmetro) </a:t>
            </a:r>
            <a:br>
              <a:rPr lang="ro-RO" sz="1400" dirty="0">
                <a:solidFill>
                  <a:prstClr val="black">
                    <a:lumMod val="75000"/>
                    <a:lumOff val="25000"/>
                  </a:prstClr>
                </a:solidFill>
                <a:latin typeface="Arial"/>
                <a:cs typeface="Arial"/>
              </a:rPr>
            </a:br>
            <a:br>
              <a:rPr lang="ro-RO"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3 Pedidos de Patente – Invenção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2008 - Fonte de ultrassônica estável - 1ª patente do Inmetro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2013 - Monitoramento da higienização de mãos - Senfio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2016 - Armadilha inteligente para monitoramento de mosquitos – Senfio</a:t>
            </a:r>
          </a:p>
          <a:p>
            <a:pPr>
              <a:lnSpc>
                <a:spcPct val="140000"/>
              </a:lnSpc>
              <a:spcBef>
                <a:spcPts val="0"/>
              </a:spcBef>
            </a:pPr>
            <a:endParaRPr lang="pt-BR" sz="1400" dirty="0">
              <a:solidFill>
                <a:prstClr val="black">
                  <a:lumMod val="75000"/>
                  <a:lumOff val="25000"/>
                </a:prstClr>
              </a:solidFill>
              <a:latin typeface="Arial"/>
              <a:cs typeface="Arial"/>
            </a:endParaRPr>
          </a:p>
          <a:p>
            <a:pPr>
              <a:lnSpc>
                <a:spcPct val="140000"/>
              </a:lnSpc>
              <a:spcBef>
                <a:spcPts val="0"/>
              </a:spcBef>
            </a:pPr>
            <a:endParaRPr lang="ro-RO" sz="1400" dirty="0">
              <a:solidFill>
                <a:prstClr val="black">
                  <a:lumMod val="75000"/>
                  <a:lumOff val="25000"/>
                </a:prstClr>
              </a:solidFill>
              <a:latin typeface="Arial"/>
              <a:cs typeface="Arial"/>
            </a:endParaRPr>
          </a:p>
          <a:p>
            <a:endParaRPr lang="pt-BR" sz="1400" dirty="0"/>
          </a:p>
        </p:txBody>
      </p:sp>
      <p:cxnSp>
        <p:nvCxnSpPr>
          <p:cNvPr id="5" name="Straight Connector 16"/>
          <p:cNvCxnSpPr/>
          <p:nvPr/>
        </p:nvCxnSpPr>
        <p:spPr>
          <a:xfrm>
            <a:off x="6073629" y="1610686"/>
            <a:ext cx="22371" cy="4566277"/>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57" y="191864"/>
            <a:ext cx="1895475" cy="1895475"/>
          </a:xfrm>
          <a:prstGeom prst="ellipse">
            <a:avLst/>
          </a:prstGeom>
        </p:spPr>
      </p:pic>
      <p:sp>
        <p:nvSpPr>
          <p:cNvPr id="2" name="CaixaDeTexto 1">
            <a:extLst>
              <a:ext uri="{FF2B5EF4-FFF2-40B4-BE49-F238E27FC236}">
                <a16:creationId xmlns:a16="http://schemas.microsoft.com/office/drawing/2014/main" id="{09BFDA0D-DA80-46AA-A5D9-E15ED7282B80}"/>
              </a:ext>
            </a:extLst>
          </p:cNvPr>
          <p:cNvSpPr txBox="1"/>
          <p:nvPr/>
        </p:nvSpPr>
        <p:spPr>
          <a:xfrm>
            <a:off x="7470546" y="4993811"/>
            <a:ext cx="2813770" cy="1015663"/>
          </a:xfrm>
          <a:prstGeom prst="rect">
            <a:avLst/>
          </a:prstGeom>
          <a:noFill/>
          <a:ln w="38100">
            <a:solidFill>
              <a:srgbClr val="00B050"/>
            </a:solidFill>
            <a:prstDash val="sysDash"/>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pt-BR" sz="2000" dirty="0">
                <a:ln w="0">
                  <a:solidFill>
                    <a:schemeClr val="accent6">
                      <a:lumMod val="75000"/>
                    </a:schemeClr>
                  </a:solidFill>
                </a:ln>
                <a:solidFill>
                  <a:schemeClr val="tx1"/>
                </a:solidFill>
                <a:effectLst>
                  <a:outerShdw blurRad="38100" dist="19050" dir="2700000" algn="tl" rotWithShape="0">
                    <a:schemeClr val="dk1">
                      <a:alpha val="40000"/>
                    </a:schemeClr>
                  </a:outerShdw>
                </a:effectLst>
              </a:rPr>
              <a:t>ÁREAS DE INTERESSE</a:t>
            </a:r>
          </a:p>
          <a:p>
            <a:pPr algn="ctr"/>
            <a:r>
              <a:rPr lang="pt-BR" sz="2000" dirty="0" err="1">
                <a:ln w="0">
                  <a:solidFill>
                    <a:schemeClr val="accent6">
                      <a:lumMod val="60000"/>
                      <a:lumOff val="40000"/>
                    </a:schemeClr>
                  </a:solidFill>
                </a:ln>
                <a:gradFill>
                  <a:gsLst>
                    <a:gs pos="21000">
                      <a:srgbClr val="53575C"/>
                    </a:gs>
                    <a:gs pos="88000">
                      <a:srgbClr val="C5C7CA"/>
                    </a:gs>
                  </a:gsLst>
                  <a:lin ang="5400000"/>
                </a:gradFill>
              </a:rPr>
              <a:t>IoT</a:t>
            </a:r>
            <a:r>
              <a:rPr lang="pt-BR" sz="2000" dirty="0">
                <a:ln w="0">
                  <a:solidFill>
                    <a:schemeClr val="accent6">
                      <a:lumMod val="60000"/>
                      <a:lumOff val="40000"/>
                    </a:schemeClr>
                  </a:solidFill>
                </a:ln>
                <a:gradFill>
                  <a:gsLst>
                    <a:gs pos="21000">
                      <a:srgbClr val="53575C"/>
                    </a:gs>
                    <a:gs pos="88000">
                      <a:srgbClr val="C5C7CA"/>
                    </a:gs>
                  </a:gsLst>
                  <a:lin ang="5400000"/>
                </a:gradFill>
              </a:rPr>
              <a:t>, IA</a:t>
            </a:r>
          </a:p>
          <a:p>
            <a:pPr algn="ctr"/>
            <a:r>
              <a:rPr lang="pt-BR" sz="2000" dirty="0">
                <a:ln w="0">
                  <a:solidFill>
                    <a:schemeClr val="accent6">
                      <a:lumMod val="60000"/>
                      <a:lumOff val="40000"/>
                    </a:schemeClr>
                  </a:solidFill>
                </a:ln>
                <a:gradFill>
                  <a:gsLst>
                    <a:gs pos="21000">
                      <a:srgbClr val="53575C"/>
                    </a:gs>
                    <a:gs pos="88000">
                      <a:srgbClr val="C5C7CA"/>
                    </a:gs>
                  </a:gsLst>
                  <a:lin ang="5400000"/>
                </a:gradFill>
              </a:rPr>
              <a:t>Eng. Biomédica</a:t>
            </a:r>
          </a:p>
        </p:txBody>
      </p:sp>
    </p:spTree>
    <p:extLst>
      <p:ext uri="{BB962C8B-B14F-4D97-AF65-F5344CB8AC3E}">
        <p14:creationId xmlns:p14="http://schemas.microsoft.com/office/powerpoint/2010/main" val="427334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proteus</a:t>
            </a:r>
            <a:endParaRPr lang="pt-BR" sz="3600" dirty="0"/>
          </a:p>
        </p:txBody>
      </p:sp>
      <p:pic>
        <p:nvPicPr>
          <p:cNvPr id="3074" name="Picture 2" descr="Resultado de imagem para proteus isis">
            <a:extLst>
              <a:ext uri="{FF2B5EF4-FFF2-40B4-BE49-F238E27FC236}">
                <a16:creationId xmlns:a16="http://schemas.microsoft.com/office/drawing/2014/main" id="{80EEAE7B-EE33-46F9-ADDA-487E20468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4" y="1625048"/>
            <a:ext cx="9303026" cy="5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758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 ?</m:t>
                      </m:r>
                    </m:oMath>
                  </m:oMathPara>
                </a14:m>
                <a:endParaRPr lang="pt-BR" dirty="0">
                  <a:solidFill>
                    <a:srgbClr val="FF0000"/>
                  </a:solidFill>
                </a:endParaRPr>
              </a:p>
              <a:p>
                <a:pPr marL="0" indent="0">
                  <a:buNone/>
                </a:pPr>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200</a:t>
            </a:fld>
            <a:endParaRPr lang="en-US" altLang="en-US"/>
          </a:p>
        </p:txBody>
      </p:sp>
    </p:spTree>
    <p:extLst>
      <p:ext uri="{BB962C8B-B14F-4D97-AF65-F5344CB8AC3E}">
        <p14:creationId xmlns:p14="http://schemas.microsoft.com/office/powerpoint/2010/main" val="9298322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201</a:t>
            </a:fld>
            <a:endParaRPr lang="en-US" altLang="en-US"/>
          </a:p>
        </p:txBody>
      </p:sp>
    </p:spTree>
    <p:extLst>
      <p:ext uri="{BB962C8B-B14F-4D97-AF65-F5344CB8AC3E}">
        <p14:creationId xmlns:p14="http://schemas.microsoft.com/office/powerpoint/2010/main" val="40449592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V</m:t>
                        </m:r>
                      </m:e>
                      <m:sub>
                        <m:r>
                          <m:rPr>
                            <m:sty m:val="p"/>
                          </m:rPr>
                          <a:rPr lang="pt-BR" i="0">
                            <a:solidFill>
                              <a:srgbClr val="FF0000"/>
                            </a:solidFill>
                            <a:latin typeface="Cambria Math" panose="02040503050406030204" pitchFamily="18" charset="0"/>
                          </a:rPr>
                          <m:t>GS</m:t>
                        </m:r>
                      </m:sub>
                    </m:sSub>
                    <m:r>
                      <a:rPr lang="pt-BR" i="0">
                        <a:solidFill>
                          <a:srgbClr val="FF0000"/>
                        </a:solidFill>
                        <a:latin typeface="Cambria Math" panose="02040503050406030204" pitchFamily="18" charset="0"/>
                      </a:rPr>
                      <m:t> </m:t>
                    </m:r>
                  </m:oMath>
                </a14:m>
                <a:r>
                  <a:rPr lang="pt-BR" dirty="0">
                    <a:solidFill>
                      <a:srgbClr val="FF0000"/>
                    </a:solidFill>
                  </a:rPr>
                  <a:t>acima 8 V, teremos igual a 10 V.</a:t>
                </a: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202</a:t>
            </a:fld>
            <a:endParaRPr lang="en-US" altLang="en-US"/>
          </a:p>
        </p:txBody>
      </p:sp>
    </p:spTree>
    <p:extLst>
      <p:ext uri="{BB962C8B-B14F-4D97-AF65-F5344CB8AC3E}">
        <p14:creationId xmlns:p14="http://schemas.microsoft.com/office/powerpoint/2010/main" val="13574369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V</m:t>
                        </m:r>
                      </m:e>
                      <m:sub>
                        <m:r>
                          <m:rPr>
                            <m:sty m:val="p"/>
                          </m:rPr>
                          <a:rPr lang="pt-BR" i="0">
                            <a:solidFill>
                              <a:srgbClr val="FF0000"/>
                            </a:solidFill>
                            <a:latin typeface="Cambria Math" panose="02040503050406030204" pitchFamily="18" charset="0"/>
                          </a:rPr>
                          <m:t>GS</m:t>
                        </m:r>
                      </m:sub>
                    </m:sSub>
                    <m:r>
                      <a:rPr lang="pt-BR" i="0">
                        <a:solidFill>
                          <a:srgbClr val="FF0000"/>
                        </a:solidFill>
                        <a:latin typeface="Cambria Math" panose="02040503050406030204" pitchFamily="18" charset="0"/>
                      </a:rPr>
                      <m:t> </m:t>
                    </m:r>
                  </m:oMath>
                </a14:m>
                <a:r>
                  <a:rPr lang="pt-BR" dirty="0">
                    <a:solidFill>
                      <a:srgbClr val="FF0000"/>
                    </a:solidFill>
                  </a:rPr>
                  <a:t>acima 8 V, teremos igual a 10 V.</a:t>
                </a:r>
              </a:p>
              <a:p>
                <a:pPr marL="0" indent="0">
                  <a:buNone/>
                </a:pPr>
                <a14:m>
                  <m:oMathPara xmlns:m="http://schemas.openxmlformats.org/officeDocument/2006/math">
                    <m:oMathParaPr>
                      <m:jc m:val="left"/>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 </m:t>
                      </m:r>
                      <m:r>
                        <a:rPr lang="pt-BR" i="1" smtClean="0">
                          <a:solidFill>
                            <a:srgbClr val="FF0000"/>
                          </a:solidFill>
                          <a:latin typeface="Cambria Math" panose="02040503050406030204" pitchFamily="18" charset="0"/>
                        </a:rPr>
                        <m:t>?</m:t>
                      </m:r>
                    </m:oMath>
                  </m:oMathPara>
                </a14:m>
                <a:endParaRPr lang="pt-BR"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203</a:t>
            </a:fld>
            <a:endParaRPr lang="en-US" altLang="en-US"/>
          </a:p>
        </p:txBody>
      </p:sp>
    </p:spTree>
    <p:extLst>
      <p:ext uri="{BB962C8B-B14F-4D97-AF65-F5344CB8AC3E}">
        <p14:creationId xmlns:p14="http://schemas.microsoft.com/office/powerpoint/2010/main" val="23759353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V</m:t>
                        </m:r>
                      </m:e>
                      <m:sub>
                        <m:r>
                          <m:rPr>
                            <m:sty m:val="p"/>
                          </m:rPr>
                          <a:rPr lang="pt-BR" i="0">
                            <a:solidFill>
                              <a:srgbClr val="FF0000"/>
                            </a:solidFill>
                            <a:latin typeface="Cambria Math" panose="02040503050406030204" pitchFamily="18" charset="0"/>
                          </a:rPr>
                          <m:t>GS</m:t>
                        </m:r>
                      </m:sub>
                    </m:sSub>
                    <m:r>
                      <a:rPr lang="pt-BR" i="0">
                        <a:solidFill>
                          <a:srgbClr val="FF0000"/>
                        </a:solidFill>
                        <a:latin typeface="Cambria Math" panose="02040503050406030204" pitchFamily="18" charset="0"/>
                      </a:rPr>
                      <m:t> </m:t>
                    </m:r>
                  </m:oMath>
                </a14:m>
                <a:r>
                  <a:rPr lang="pt-BR" dirty="0">
                    <a:solidFill>
                      <a:srgbClr val="FF0000"/>
                    </a:solidFill>
                  </a:rPr>
                  <a:t>acima 8 V, teremos igual a 10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=0,24</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=0,24</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∗49=11,76</m:t>
                      </m:r>
                      <m:r>
                        <a:rPr lang="pt-BR" i="1">
                          <a:solidFill>
                            <a:srgbClr val="FF0000"/>
                          </a:solidFill>
                          <a:latin typeface="Cambria Math" panose="02040503050406030204" pitchFamily="18" charset="0"/>
                        </a:rPr>
                        <m:t>𝑚𝐴</m:t>
                      </m:r>
                    </m:oMath>
                  </m:oMathPara>
                </a14:m>
                <a:endParaRPr lang="pt-BR"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204</a:t>
            </a:fld>
            <a:endParaRPr lang="en-US" altLang="en-US"/>
          </a:p>
        </p:txBody>
      </p:sp>
    </p:spTree>
    <p:extLst>
      <p:ext uri="{BB962C8B-B14F-4D97-AF65-F5344CB8AC3E}">
        <p14:creationId xmlns:p14="http://schemas.microsoft.com/office/powerpoint/2010/main" val="6161762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205</a:t>
            </a:fld>
            <a:endParaRPr lang="en-US" altLang="en-US"/>
          </a:p>
        </p:txBody>
      </p:sp>
    </p:spTree>
    <p:extLst>
      <p:ext uri="{BB962C8B-B14F-4D97-AF65-F5344CB8AC3E}">
        <p14:creationId xmlns:p14="http://schemas.microsoft.com/office/powerpoint/2010/main" val="30164662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206</a:t>
            </a:fld>
            <a:endParaRPr lang="en-US" altLang="en-US"/>
          </a:p>
        </p:txBody>
      </p:sp>
    </p:spTree>
    <p:extLst>
      <p:ext uri="{BB962C8B-B14F-4D97-AF65-F5344CB8AC3E}">
        <p14:creationId xmlns:p14="http://schemas.microsoft.com/office/powerpoint/2010/main" val="20931297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207</a:t>
            </a:fld>
            <a:endParaRPr lang="en-US" altLang="en-US"/>
          </a:p>
        </p:txBody>
      </p:sp>
    </p:spTree>
    <p:extLst>
      <p:ext uri="{BB962C8B-B14F-4D97-AF65-F5344CB8AC3E}">
        <p14:creationId xmlns:p14="http://schemas.microsoft.com/office/powerpoint/2010/main" val="22922934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r>
                  <a:rPr lang="pt-BR" dirty="0">
                    <a:solidFill>
                      <a:srgbClr val="FF0000"/>
                    </a:solidFill>
                  </a:rPr>
                  <a:t>E 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0,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oMath>
                </a14:m>
                <a:endParaRPr lang="pt-BR" dirty="0"/>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208</a:t>
            </a:fld>
            <a:endParaRPr lang="en-US" altLang="en-US"/>
          </a:p>
        </p:txBody>
      </p:sp>
    </p:spTree>
    <p:extLst>
      <p:ext uri="{BB962C8B-B14F-4D97-AF65-F5344CB8AC3E}">
        <p14:creationId xmlns:p14="http://schemas.microsoft.com/office/powerpoint/2010/main" val="5430489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r>
                  <a:rPr lang="pt-BR" dirty="0">
                    <a:solidFill>
                      <a:srgbClr val="FF0000"/>
                    </a:solidFill>
                  </a:rPr>
                  <a:t>E 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0,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𝐷𝐷</m:t>
                            </m:r>
                          </m:sub>
                        </m:sSub>
                      </m:num>
                      <m:den>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den>
                    </m:f>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𝑚𝐴</m:t>
                    </m:r>
                  </m:oMath>
                </a14:m>
                <a:endParaRPr lang="pt-BR" dirty="0">
                  <a:solidFill>
                    <a:srgbClr val="FF0000"/>
                  </a:solidFill>
                </a:endParaRPr>
              </a:p>
              <a:p>
                <a:pPr marL="0" indent="0">
                  <a:buNone/>
                </a:pPr>
                <a:endParaRPr lang="pt-BR" dirty="0">
                  <a:solidFill>
                    <a:srgbClr val="FF0000"/>
                  </a:solidFill>
                </a:endParaRPr>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209</a:t>
            </a:fld>
            <a:endParaRPr lang="en-US" altLang="en-US"/>
          </a:p>
        </p:txBody>
      </p:sp>
    </p:spTree>
    <p:extLst>
      <p:ext uri="{BB962C8B-B14F-4D97-AF65-F5344CB8AC3E}">
        <p14:creationId xmlns:p14="http://schemas.microsoft.com/office/powerpoint/2010/main" val="20610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a:solidFill>
                  <a:schemeClr val="bg1"/>
                </a:solidFill>
              </a:rPr>
              <a:t>introdução ao </a:t>
            </a:r>
            <a:r>
              <a:rPr lang="pt-BR" sz="5400" dirty="0" err="1">
                <a:solidFill>
                  <a:schemeClr val="bg1"/>
                </a:solidFill>
              </a:rPr>
              <a:t>fet</a:t>
            </a:r>
            <a:br>
              <a:rPr lang="pt-BR" dirty="0"/>
            </a:br>
            <a:br>
              <a:rPr lang="pt-BR" sz="3600" dirty="0">
                <a:solidFill>
                  <a:schemeClr val="tx1"/>
                </a:solidFill>
              </a:rPr>
            </a:br>
            <a:r>
              <a:rPr lang="pt-BR" sz="3600" dirty="0">
                <a:solidFill>
                  <a:schemeClr val="tx1"/>
                </a:solidFill>
              </a:rPr>
              <a:t>curso de 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856381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r>
                  <a:rPr lang="pt-BR" dirty="0">
                    <a:solidFill>
                      <a:srgbClr val="FF0000"/>
                    </a:solidFill>
                  </a:rPr>
                  <a:t>E 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0,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𝐷𝐷</m:t>
                            </m:r>
                          </m:sub>
                        </m:sSub>
                      </m:num>
                      <m:den>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den>
                    </m:f>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𝑚𝐴</m:t>
                    </m:r>
                  </m:oMath>
                </a14:m>
                <a:endParaRPr lang="pt-BR"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Assim sendo,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𝐷𝑄</m:t>
                        </m:r>
                      </m:sub>
                    </m:sSub>
                    <m:r>
                      <a:rPr lang="pt-BR" b="0" i="1" smtClean="0">
                        <a:solidFill>
                          <a:srgbClr val="FF0000"/>
                        </a:solidFill>
                        <a:latin typeface="Cambria Math" panose="02040503050406030204" pitchFamily="18" charset="0"/>
                      </a:rPr>
                      <m:t>=2,75</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e</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=6,4</m:t>
                    </m:r>
                    <m:r>
                      <a:rPr lang="pt-BR" b="0" i="1" smtClean="0">
                        <a:solidFill>
                          <a:srgbClr val="FF0000"/>
                        </a:solidFill>
                        <a:latin typeface="Cambria Math" panose="02040503050406030204" pitchFamily="18" charset="0"/>
                      </a:rPr>
                      <m:t>𝑉</m:t>
                    </m:r>
                  </m:oMath>
                </a14:m>
                <a:endParaRPr lang="pt-BR" dirty="0">
                  <a:solidFill>
                    <a:srgbClr val="FF0000"/>
                  </a:solidFill>
                </a:endParaRPr>
              </a:p>
              <a:p>
                <a:pPr marL="0" indent="0">
                  <a:buNone/>
                </a:pPr>
                <a:endParaRPr lang="pt-BR" dirty="0"/>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210</a:t>
            </a:fld>
            <a:endParaRPr lang="en-US" altLang="en-US"/>
          </a:p>
        </p:txBody>
      </p:sp>
    </p:spTree>
    <p:extLst>
      <p:ext uri="{BB962C8B-B14F-4D97-AF65-F5344CB8AC3E}">
        <p14:creationId xmlns:p14="http://schemas.microsoft.com/office/powerpoint/2010/main" val="41926270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9BB4E5-7DA8-4025-980F-CC2B2FC7E8C3}"/>
              </a:ext>
            </a:extLst>
          </p:cNvPr>
          <p:cNvSpPr>
            <a:spLocks noGrp="1"/>
          </p:cNvSpPr>
          <p:nvPr>
            <p:ph sz="half" idx="1"/>
          </p:nvPr>
        </p:nvSpPr>
        <p:spPr/>
        <p:txBody>
          <a:bodyPr/>
          <a:lstStyle/>
          <a:p>
            <a:endParaRPr lang="pt-BR"/>
          </a:p>
        </p:txBody>
      </p:sp>
      <p:sp>
        <p:nvSpPr>
          <p:cNvPr id="5" name="Footer Placeholder 4">
            <a:extLst>
              <a:ext uri="{FF2B5EF4-FFF2-40B4-BE49-F238E27FC236}">
                <a16:creationId xmlns:a16="http://schemas.microsoft.com/office/drawing/2014/main" id="{DBD7349E-0510-43D1-9ED6-95F0A2370AE7}"/>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51725B2B-1710-412E-8FC9-CD4EBB7BDB80}"/>
              </a:ext>
            </a:extLst>
          </p:cNvPr>
          <p:cNvSpPr>
            <a:spLocks noGrp="1"/>
          </p:cNvSpPr>
          <p:nvPr>
            <p:ph type="sldNum" sz="quarter" idx="12"/>
          </p:nvPr>
        </p:nvSpPr>
        <p:spPr/>
        <p:txBody>
          <a:bodyPr/>
          <a:lstStyle/>
          <a:p>
            <a:fld id="{48BF32D8-1DE8-449E-9DAA-0E19DCA81A04}" type="slidenum">
              <a:rPr lang="en-US" altLang="en-US" smtClean="0"/>
              <a:pPr/>
              <a:t>211</a:t>
            </a:fld>
            <a:endParaRPr lang="en-US" altLang="en-US"/>
          </a:p>
        </p:txBody>
      </p:sp>
      <p:pic>
        <p:nvPicPr>
          <p:cNvPr id="7" name="Picture 2">
            <a:extLst>
              <a:ext uri="{FF2B5EF4-FFF2-40B4-BE49-F238E27FC236}">
                <a16:creationId xmlns:a16="http://schemas.microsoft.com/office/drawing/2014/main" id="{F3D0C91D-13F6-47BD-BC23-B7DB9570413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6993"/>
          <a:stretch/>
        </p:blipFill>
        <p:spPr bwMode="auto">
          <a:xfrm>
            <a:off x="82076" y="95860"/>
            <a:ext cx="9242447" cy="662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38926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CE574C-C1EE-4FF3-8FC2-467024B1768B}"/>
              </a:ext>
            </a:extLst>
          </p:cNvPr>
          <p:cNvSpPr>
            <a:spLocks noGrp="1"/>
          </p:cNvSpPr>
          <p:nvPr>
            <p:ph sz="half" idx="2"/>
          </p:nvPr>
        </p:nvSpPr>
        <p:spPr/>
        <p:txBody>
          <a:bodyPr/>
          <a:lstStyle/>
          <a:p>
            <a:endParaRPr lang="pt-BR"/>
          </a:p>
        </p:txBody>
      </p:sp>
      <p:sp>
        <p:nvSpPr>
          <p:cNvPr id="5" name="Footer Placeholder 4">
            <a:extLst>
              <a:ext uri="{FF2B5EF4-FFF2-40B4-BE49-F238E27FC236}">
                <a16:creationId xmlns:a16="http://schemas.microsoft.com/office/drawing/2014/main" id="{E6699C48-14A2-4254-9248-8ECFE117ACB1}"/>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BD95A67A-F61C-4333-81A6-D97FC832B9F3}"/>
              </a:ext>
            </a:extLst>
          </p:cNvPr>
          <p:cNvSpPr>
            <a:spLocks noGrp="1"/>
          </p:cNvSpPr>
          <p:nvPr>
            <p:ph type="sldNum" sz="quarter" idx="12"/>
          </p:nvPr>
        </p:nvSpPr>
        <p:spPr/>
        <p:txBody>
          <a:bodyPr/>
          <a:lstStyle/>
          <a:p>
            <a:fld id="{48BF32D8-1DE8-449E-9DAA-0E19DCA81A04}" type="slidenum">
              <a:rPr lang="en-US" altLang="en-US" smtClean="0"/>
              <a:pPr/>
              <a:t>212</a:t>
            </a:fld>
            <a:endParaRPr lang="en-US" altLang="en-US"/>
          </a:p>
        </p:txBody>
      </p:sp>
      <p:pic>
        <p:nvPicPr>
          <p:cNvPr id="7" name="Picture 2">
            <a:extLst>
              <a:ext uri="{FF2B5EF4-FFF2-40B4-BE49-F238E27FC236}">
                <a16:creationId xmlns:a16="http://schemas.microsoft.com/office/drawing/2014/main" id="{743EBE9D-87F1-4312-B4ED-CB53A6EF5B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887"/>
          <a:stretch/>
        </p:blipFill>
        <p:spPr bwMode="auto">
          <a:xfrm>
            <a:off x="2269435" y="264998"/>
            <a:ext cx="9922565" cy="645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4866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prova</a:t>
            </a:r>
          </a:p>
        </p:txBody>
      </p:sp>
      <p:sp>
        <p:nvSpPr>
          <p:cNvPr id="3" name="Content Placeholder 2">
            <a:extLst>
              <a:ext uri="{FF2B5EF4-FFF2-40B4-BE49-F238E27FC236}">
                <a16:creationId xmlns:a16="http://schemas.microsoft.com/office/drawing/2014/main" id="{87A6EB9C-7AFE-40E6-8727-B24A2C775AE5}"/>
              </a:ext>
            </a:extLst>
          </p:cNvPr>
          <p:cNvSpPr>
            <a:spLocks noGrp="1"/>
          </p:cNvSpPr>
          <p:nvPr>
            <p:ph idx="1"/>
          </p:nvPr>
        </p:nvSpPr>
        <p:spPr/>
        <p:txBody>
          <a:bodyPr/>
          <a:lstStyle/>
          <a:p>
            <a:r>
              <a:rPr lang="pt-BR" dirty="0"/>
              <a:t>Com consulta</a:t>
            </a:r>
          </a:p>
          <a:p>
            <a:r>
              <a:rPr lang="pt-BR" dirty="0"/>
              <a:t>Individual</a:t>
            </a:r>
          </a:p>
          <a:p>
            <a:r>
              <a:rPr lang="pt-BR" dirty="0"/>
              <a:t>Não conta pontos</a:t>
            </a:r>
          </a:p>
          <a:p>
            <a:r>
              <a:rPr lang="pt-BR" dirty="0"/>
              <a:t>Até 21h30min</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213</a:t>
            </a:fld>
            <a:endParaRPr lang="en-US" altLang="en-US"/>
          </a:p>
        </p:txBody>
      </p:sp>
    </p:spTree>
    <p:extLst>
      <p:ext uri="{BB962C8B-B14F-4D97-AF65-F5344CB8AC3E}">
        <p14:creationId xmlns:p14="http://schemas.microsoft.com/office/powerpoint/2010/main" val="31402646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6172200" y="136525"/>
            <a:ext cx="5666874"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214</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4"/>
          <a:stretch>
            <a:fillRect/>
          </a:stretch>
        </p:blipFill>
        <p:spPr>
          <a:xfrm>
            <a:off x="7156232" y="885934"/>
            <a:ext cx="3958572" cy="4917481"/>
          </a:xfrm>
          <a:prstGeom prst="rect">
            <a:avLst/>
          </a:prstGeom>
        </p:spPr>
      </p:pic>
    </p:spTree>
    <p:extLst>
      <p:ext uri="{BB962C8B-B14F-4D97-AF65-F5344CB8AC3E}">
        <p14:creationId xmlns:p14="http://schemas.microsoft.com/office/powerpoint/2010/main" val="10135963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215</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oMath>
                </a14:m>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t="-101"/>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416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216</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6135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217</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8370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218</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552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219</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4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solidFill>
                  <a:srgbClr val="FF0000"/>
                </a:solidFill>
              </a:rPr>
              <a:t>O que é?</a:t>
            </a:r>
          </a:p>
          <a:p>
            <a:r>
              <a:rPr lang="pt-BR" dirty="0"/>
              <a:t>Para que serve?</a:t>
            </a:r>
          </a:p>
          <a:p>
            <a:r>
              <a:rPr lang="pt-BR" dirty="0"/>
              <a:t>Tipos?</a:t>
            </a:r>
          </a:p>
          <a:p>
            <a:r>
              <a:rPr lang="pt-BR" dirty="0"/>
              <a:t>Quais são os seus terminais?</a:t>
            </a:r>
          </a:p>
        </p:txBody>
      </p:sp>
      <p:sp>
        <p:nvSpPr>
          <p:cNvPr id="13" name="Content Placeholder 12">
            <a:extLst>
              <a:ext uri="{FF2B5EF4-FFF2-40B4-BE49-F238E27FC236}">
                <a16:creationId xmlns:a16="http://schemas.microsoft.com/office/drawing/2014/main" id="{B6324C4B-1AFE-4562-AB07-AF2AFB57C9F4}"/>
              </a:ext>
            </a:extLst>
          </p:cNvPr>
          <p:cNvSpPr>
            <a:spLocks noGrp="1"/>
          </p:cNvSpPr>
          <p:nvPr>
            <p:ph sz="half" idx="2"/>
          </p:nvPr>
        </p:nvSpPr>
        <p:spPr>
          <a:xfrm>
            <a:off x="6172200" y="1825624"/>
            <a:ext cx="5181600" cy="5032375"/>
          </a:xfrm>
        </p:spPr>
        <p:txBody>
          <a:bodyPr>
            <a:normAutofit/>
          </a:bodyPr>
          <a:lstStyle/>
          <a:p>
            <a:r>
              <a:rPr lang="pt-BR" dirty="0"/>
              <a:t> É um tipo de transistor</a:t>
            </a:r>
          </a:p>
          <a:p>
            <a:endParaRPr lang="pt-BR" dirty="0"/>
          </a:p>
          <a:p>
            <a:r>
              <a:rPr lang="pt-BR" dirty="0"/>
              <a:t> </a:t>
            </a:r>
            <a:r>
              <a:rPr lang="pt-BR" i="1" dirty="0"/>
              <a:t>Field </a:t>
            </a:r>
            <a:r>
              <a:rPr lang="pt-BR" i="1" dirty="0" err="1"/>
              <a:t>Effect</a:t>
            </a:r>
            <a:r>
              <a:rPr lang="pt-BR" i="1" dirty="0"/>
              <a:t> Transistor </a:t>
            </a:r>
            <a:r>
              <a:rPr lang="pt-BR" dirty="0"/>
              <a:t>= FET Transistor de Efeito de Campo</a:t>
            </a:r>
          </a:p>
          <a:p>
            <a:pPr marL="457200" lvl="1" indent="0">
              <a:buNone/>
            </a:pPr>
            <a:endParaRPr lang="pt-BR" dirty="0"/>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22</a:t>
            </a:fld>
            <a:endParaRPr lang="en-US" altLang="en-US"/>
          </a:p>
        </p:txBody>
      </p:sp>
    </p:spTree>
    <p:extLst>
      <p:ext uri="{BB962C8B-B14F-4D97-AF65-F5344CB8AC3E}">
        <p14:creationId xmlns:p14="http://schemas.microsoft.com/office/powerpoint/2010/main" val="18016536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220</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7247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221</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lgn="ctr">
                  <a:buNone/>
                </a:pP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DQ</m:t>
                        </m:r>
                      </m:sub>
                    </m:sSub>
                  </m:oMath>
                </a14:m>
                <a:r>
                  <a:rPr lang="pt-BR" sz="2400" dirty="0">
                    <a:solidFill>
                      <a:srgbClr val="FF0000"/>
                    </a:solidFill>
                  </a:rPr>
                  <a:t> = 3,5 </a:t>
                </a:r>
                <a:r>
                  <a:rPr lang="pt-BR" sz="2400" dirty="0" err="1">
                    <a:solidFill>
                      <a:srgbClr val="FF0000"/>
                    </a:solidFill>
                  </a:rPr>
                  <a:t>mA</a:t>
                </a:r>
                <a:r>
                  <a:rPr lang="pt-BR" sz="2400" dirty="0">
                    <a:solidFill>
                      <a:srgbClr val="FF0000"/>
                    </a:solidFill>
                  </a:rPr>
                  <a:t> e </a:t>
                </a: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V</m:t>
                        </m:r>
                      </m:e>
                      <m:sub>
                        <m:r>
                          <m:rPr>
                            <m:sty m:val="p"/>
                          </m:rPr>
                          <a:rPr lang="pt-BR" sz="2400">
                            <a:solidFill>
                              <a:srgbClr val="FF0000"/>
                            </a:solidFill>
                            <a:latin typeface="Cambria Math" panose="02040503050406030204" pitchFamily="18" charset="0"/>
                          </a:rPr>
                          <m:t>GS</m:t>
                        </m:r>
                        <m:r>
                          <a:rPr lang="pt-BR" sz="2400" i="1">
                            <a:solidFill>
                              <a:srgbClr val="FF0000"/>
                            </a:solidFill>
                            <a:latin typeface="Cambria Math" panose="02040503050406030204" pitchFamily="18" charset="0"/>
                          </a:rPr>
                          <m:t>𝑄</m:t>
                        </m:r>
                      </m:sub>
                    </m:sSub>
                  </m:oMath>
                </a14:m>
                <a:r>
                  <a:rPr lang="pt-BR" sz="2400" dirty="0">
                    <a:solidFill>
                      <a:srgbClr val="FF0000"/>
                    </a:solidFill>
                  </a:rPr>
                  <a:t>=-1,4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0816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222</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lgn="ctr">
                  <a:buNone/>
                </a:pP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DQ</m:t>
                        </m:r>
                      </m:sub>
                    </m:sSub>
                  </m:oMath>
                </a14:m>
                <a:r>
                  <a:rPr lang="pt-BR" sz="2400" dirty="0">
                    <a:solidFill>
                      <a:srgbClr val="FF0000"/>
                    </a:solidFill>
                  </a:rPr>
                  <a:t> = 3,5 </a:t>
                </a:r>
                <a:r>
                  <a:rPr lang="pt-BR" sz="2400" dirty="0" err="1">
                    <a:solidFill>
                      <a:srgbClr val="FF0000"/>
                    </a:solidFill>
                  </a:rPr>
                  <a:t>mA</a:t>
                </a:r>
                <a:r>
                  <a:rPr lang="pt-BR" sz="2400" dirty="0">
                    <a:solidFill>
                      <a:srgbClr val="FF0000"/>
                    </a:solidFill>
                  </a:rPr>
                  <a:t> e </a:t>
                </a: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V</m:t>
                        </m:r>
                      </m:e>
                      <m:sub>
                        <m:r>
                          <m:rPr>
                            <m:sty m:val="p"/>
                          </m:rPr>
                          <a:rPr lang="pt-BR" sz="2400">
                            <a:solidFill>
                              <a:srgbClr val="FF0000"/>
                            </a:solidFill>
                            <a:latin typeface="Cambria Math" panose="02040503050406030204" pitchFamily="18" charset="0"/>
                          </a:rPr>
                          <m:t>GS</m:t>
                        </m:r>
                        <m:r>
                          <a:rPr lang="pt-BR" sz="2400" i="1">
                            <a:solidFill>
                              <a:srgbClr val="FF0000"/>
                            </a:solidFill>
                            <a:latin typeface="Cambria Math" panose="02040503050406030204" pitchFamily="18" charset="0"/>
                          </a:rPr>
                          <m:t>𝑄</m:t>
                        </m:r>
                      </m:sub>
                    </m:sSub>
                  </m:oMath>
                </a14:m>
                <a:r>
                  <a:rPr lang="pt-BR" sz="2400" dirty="0">
                    <a:solidFill>
                      <a:srgbClr val="FF0000"/>
                    </a:solidFill>
                  </a:rPr>
                  <a:t>=-1,4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8C5727-B37D-4711-8F14-6B286CC9ECD2}"/>
                  </a:ext>
                </a:extLst>
              </p:cNvPr>
              <p:cNvSpPr txBox="1"/>
              <p:nvPr/>
            </p:nvSpPr>
            <p:spPr>
              <a:xfrm>
                <a:off x="4891214" y="4502765"/>
                <a:ext cx="2897754" cy="2677656"/>
              </a:xfrm>
              <a:prstGeom prst="rect">
                <a:avLst/>
              </a:prstGeom>
              <a:noFill/>
            </p:spPr>
            <p:txBody>
              <a:bodyPr wrap="square" rtlCol="0">
                <a:spAutoFit/>
              </a:bodyPr>
              <a:lstStyle/>
              <a:p>
                <a:r>
                  <a:rPr lang="pt-BR" sz="2400" dirty="0">
                    <a:solidFill>
                      <a:srgbClr val="FF0000"/>
                    </a:solidFill>
                  </a:rPr>
                  <a:t>c)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=20−3,5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∗2,2</m:t>
                      </m:r>
                      <m:r>
                        <a:rPr lang="pt-BR" sz="2400" i="1">
                          <a:solidFill>
                            <a:srgbClr val="FF0000"/>
                          </a:solidFill>
                          <a:latin typeface="Cambria Math" panose="02040503050406030204" pitchFamily="18" charset="0"/>
                        </a:rPr>
                        <m:t>𝑘</m:t>
                      </m:r>
                    </m:oMath>
                  </m:oMathPara>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=12,3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∗1,1</m:t>
                      </m:r>
                      <m:r>
                        <a:rPr lang="pt-BR" sz="2400" i="1">
                          <a:solidFill>
                            <a:srgbClr val="FF0000"/>
                          </a:solidFill>
                          <a:latin typeface="Cambria Math" panose="02040503050406030204" pitchFamily="18" charset="0"/>
                        </a:rPr>
                        <m:t>𝑘</m:t>
                      </m:r>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=3,85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endParaRPr lang="pt-BR" sz="2400" dirty="0"/>
              </a:p>
            </p:txBody>
          </p:sp>
        </mc:Choice>
        <mc:Fallback xmlns="">
          <p:sp>
            <p:nvSpPr>
              <p:cNvPr id="6" name="TextBox 5">
                <a:extLst>
                  <a:ext uri="{FF2B5EF4-FFF2-40B4-BE49-F238E27FC236}">
                    <a16:creationId xmlns:a16="http://schemas.microsoft.com/office/drawing/2014/main" id="{598C5727-B37D-4711-8F14-6B286CC9ECD2}"/>
                  </a:ext>
                </a:extLst>
              </p:cNvPr>
              <p:cNvSpPr txBox="1">
                <a:spLocks noRot="1" noChangeAspect="1" noMove="1" noResize="1" noEditPoints="1" noAdjustHandles="1" noChangeArrowheads="1" noChangeShapeType="1" noTextEdit="1"/>
              </p:cNvSpPr>
              <p:nvPr/>
            </p:nvSpPr>
            <p:spPr>
              <a:xfrm>
                <a:off x="4891214" y="4502765"/>
                <a:ext cx="2897754" cy="2677656"/>
              </a:xfrm>
              <a:prstGeom prst="rect">
                <a:avLst/>
              </a:prstGeom>
              <a:blipFill>
                <a:blip r:embed="rId5"/>
                <a:stretch>
                  <a:fillRect l="-3151" t="-1822"/>
                </a:stretch>
              </a:blipFill>
            </p:spPr>
            <p:txBody>
              <a:bodyPr/>
              <a:lstStyle/>
              <a:p>
                <a:r>
                  <a:rPr lang="pt-BR">
                    <a:noFill/>
                  </a:rPr>
                  <a:t> </a:t>
                </a:r>
              </a:p>
            </p:txBody>
          </p:sp>
        </mc:Fallback>
      </mc:AlternateContent>
    </p:spTree>
    <p:extLst>
      <p:ext uri="{BB962C8B-B14F-4D97-AF65-F5344CB8AC3E}">
        <p14:creationId xmlns:p14="http://schemas.microsoft.com/office/powerpoint/2010/main" val="16875907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223</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lgn="ctr">
                  <a:buNone/>
                </a:pP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DQ</m:t>
                        </m:r>
                      </m:sub>
                    </m:sSub>
                  </m:oMath>
                </a14:m>
                <a:r>
                  <a:rPr lang="pt-BR" sz="2400" dirty="0">
                    <a:solidFill>
                      <a:srgbClr val="FF0000"/>
                    </a:solidFill>
                  </a:rPr>
                  <a:t> = 3,5 </a:t>
                </a:r>
                <a:r>
                  <a:rPr lang="pt-BR" sz="2400" dirty="0" err="1">
                    <a:solidFill>
                      <a:srgbClr val="FF0000"/>
                    </a:solidFill>
                  </a:rPr>
                  <a:t>mA</a:t>
                </a:r>
                <a:r>
                  <a:rPr lang="pt-BR" sz="2400" dirty="0">
                    <a:solidFill>
                      <a:srgbClr val="FF0000"/>
                    </a:solidFill>
                  </a:rPr>
                  <a:t> e </a:t>
                </a: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V</m:t>
                        </m:r>
                      </m:e>
                      <m:sub>
                        <m:r>
                          <m:rPr>
                            <m:sty m:val="p"/>
                          </m:rPr>
                          <a:rPr lang="pt-BR" sz="2400">
                            <a:solidFill>
                              <a:srgbClr val="FF0000"/>
                            </a:solidFill>
                            <a:latin typeface="Cambria Math" panose="02040503050406030204" pitchFamily="18" charset="0"/>
                          </a:rPr>
                          <m:t>GS</m:t>
                        </m:r>
                        <m:r>
                          <a:rPr lang="pt-BR" sz="2400" i="1">
                            <a:solidFill>
                              <a:srgbClr val="FF0000"/>
                            </a:solidFill>
                            <a:latin typeface="Cambria Math" panose="02040503050406030204" pitchFamily="18" charset="0"/>
                          </a:rPr>
                          <m:t>𝑄</m:t>
                        </m:r>
                      </m:sub>
                    </m:sSub>
                  </m:oMath>
                </a14:m>
                <a:r>
                  <a:rPr lang="pt-BR" sz="2400" dirty="0">
                    <a:solidFill>
                      <a:srgbClr val="FF0000"/>
                    </a:solidFill>
                  </a:rPr>
                  <a:t>=-1,4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9769782-7AC7-4B99-ADB7-6F49A3CF928C}"/>
                  </a:ext>
                </a:extLst>
              </p:cNvPr>
              <p:cNvSpPr txBox="1"/>
              <p:nvPr/>
            </p:nvSpPr>
            <p:spPr>
              <a:xfrm>
                <a:off x="7964556" y="4473323"/>
                <a:ext cx="4037039" cy="1569660"/>
              </a:xfrm>
              <a:prstGeom prst="rect">
                <a:avLst/>
              </a:prstGeom>
              <a:noFill/>
            </p:spPr>
            <p:txBody>
              <a:bodyPr wrap="square" rtlCol="0">
                <a:spAutoFit/>
              </a:bodyPr>
              <a:lstStyle/>
              <a:p>
                <a:r>
                  <a:rPr lang="pt-BR" sz="2400" dirty="0">
                    <a:solidFill>
                      <a:srgbClr val="FF0000"/>
                    </a:solidFill>
                  </a:rPr>
                  <a:t>d)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e>
                    </m:d>
                  </m:oMath>
                </a14:m>
                <a:endParaRPr lang="pt-BR" sz="2400" i="1" dirty="0">
                  <a:solidFill>
                    <a:srgbClr val="FF0000"/>
                  </a:solidFill>
                  <a:latin typeface="Cambria Math" panose="02040503050406030204" pitchFamily="18" charset="0"/>
                </a:endParaRPr>
              </a:p>
              <a:p>
                <a14:m>
                  <m:oMath xmlns:m="http://schemas.openxmlformats.org/officeDocument/2006/math">
                    <m:r>
                      <a:rPr lang="pt-BR" sz="2400" i="1">
                        <a:solidFill>
                          <a:srgbClr val="FF0000"/>
                        </a:solidFill>
                        <a:latin typeface="Cambria Math" panose="02040503050406030204" pitchFamily="18" charset="0"/>
                      </a:rPr>
                      <m:t>=20−3,5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(2,2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+1,1</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m:t>
                    </m:r>
                  </m:oMath>
                </a14:m>
                <a:r>
                  <a:rPr lang="pt-BR" sz="2400" dirty="0">
                    <a:solidFill>
                      <a:srgbClr val="FF0000"/>
                    </a:solidFill>
                  </a:rPr>
                  <a:t> </a:t>
                </a:r>
              </a:p>
              <a:p>
                <a:r>
                  <a:rPr lang="pt-BR" sz="2400" dirty="0">
                    <a:solidFill>
                      <a:srgbClr val="FF0000"/>
                    </a:solidFill>
                  </a:rPr>
                  <a:t>= 20 - 3,5m*3,3k = 8,45V</a:t>
                </a:r>
              </a:p>
              <a:p>
                <a:endParaRPr lang="pt-BR" sz="2400" dirty="0"/>
              </a:p>
            </p:txBody>
          </p:sp>
        </mc:Choice>
        <mc:Fallback xmlns="">
          <p:sp>
            <p:nvSpPr>
              <p:cNvPr id="2" name="TextBox 1">
                <a:extLst>
                  <a:ext uri="{FF2B5EF4-FFF2-40B4-BE49-F238E27FC236}">
                    <a16:creationId xmlns:a16="http://schemas.microsoft.com/office/drawing/2014/main" id="{59769782-7AC7-4B99-ADB7-6F49A3CF928C}"/>
                  </a:ext>
                </a:extLst>
              </p:cNvPr>
              <p:cNvSpPr txBox="1">
                <a:spLocks noRot="1" noChangeAspect="1" noMove="1" noResize="1" noEditPoints="1" noAdjustHandles="1" noChangeArrowheads="1" noChangeShapeType="1" noTextEdit="1"/>
              </p:cNvSpPr>
              <p:nvPr/>
            </p:nvSpPr>
            <p:spPr>
              <a:xfrm>
                <a:off x="7964556" y="4473323"/>
                <a:ext cx="4037039" cy="1569660"/>
              </a:xfrm>
              <a:prstGeom prst="rect">
                <a:avLst/>
              </a:prstGeom>
              <a:blipFill>
                <a:blip r:embed="rId5"/>
                <a:stretch>
                  <a:fillRect l="-2417" t="-31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8C5727-B37D-4711-8F14-6B286CC9ECD2}"/>
                  </a:ext>
                </a:extLst>
              </p:cNvPr>
              <p:cNvSpPr txBox="1"/>
              <p:nvPr/>
            </p:nvSpPr>
            <p:spPr>
              <a:xfrm>
                <a:off x="4891214" y="4502765"/>
                <a:ext cx="2897754" cy="2677656"/>
              </a:xfrm>
              <a:prstGeom prst="rect">
                <a:avLst/>
              </a:prstGeom>
              <a:noFill/>
            </p:spPr>
            <p:txBody>
              <a:bodyPr wrap="square" rtlCol="0">
                <a:spAutoFit/>
              </a:bodyPr>
              <a:lstStyle/>
              <a:p>
                <a:r>
                  <a:rPr lang="pt-BR" sz="2400" dirty="0">
                    <a:solidFill>
                      <a:srgbClr val="FF0000"/>
                    </a:solidFill>
                  </a:rPr>
                  <a:t>c)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=20−3,5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∗2,2</m:t>
                      </m:r>
                      <m:r>
                        <a:rPr lang="pt-BR" sz="2400" i="1">
                          <a:solidFill>
                            <a:srgbClr val="FF0000"/>
                          </a:solidFill>
                          <a:latin typeface="Cambria Math" panose="02040503050406030204" pitchFamily="18" charset="0"/>
                        </a:rPr>
                        <m:t>𝑘</m:t>
                      </m:r>
                    </m:oMath>
                  </m:oMathPara>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=12,3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∗1,1</m:t>
                      </m:r>
                      <m:r>
                        <a:rPr lang="pt-BR" sz="2400" i="1">
                          <a:solidFill>
                            <a:srgbClr val="FF0000"/>
                          </a:solidFill>
                          <a:latin typeface="Cambria Math" panose="02040503050406030204" pitchFamily="18" charset="0"/>
                        </a:rPr>
                        <m:t>𝑘</m:t>
                      </m:r>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=3,85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endParaRPr lang="pt-BR" sz="2400" dirty="0"/>
              </a:p>
            </p:txBody>
          </p:sp>
        </mc:Choice>
        <mc:Fallback xmlns="">
          <p:sp>
            <p:nvSpPr>
              <p:cNvPr id="6" name="TextBox 5">
                <a:extLst>
                  <a:ext uri="{FF2B5EF4-FFF2-40B4-BE49-F238E27FC236}">
                    <a16:creationId xmlns:a16="http://schemas.microsoft.com/office/drawing/2014/main" id="{598C5727-B37D-4711-8F14-6B286CC9ECD2}"/>
                  </a:ext>
                </a:extLst>
              </p:cNvPr>
              <p:cNvSpPr txBox="1">
                <a:spLocks noRot="1" noChangeAspect="1" noMove="1" noResize="1" noEditPoints="1" noAdjustHandles="1" noChangeArrowheads="1" noChangeShapeType="1" noTextEdit="1"/>
              </p:cNvSpPr>
              <p:nvPr/>
            </p:nvSpPr>
            <p:spPr>
              <a:xfrm>
                <a:off x="4891214" y="4502765"/>
                <a:ext cx="2897754" cy="2677656"/>
              </a:xfrm>
              <a:prstGeom prst="rect">
                <a:avLst/>
              </a:prstGeom>
              <a:blipFill>
                <a:blip r:embed="rId6"/>
                <a:stretch>
                  <a:fillRect l="-3151" t="-1822"/>
                </a:stretch>
              </a:blipFill>
            </p:spPr>
            <p:txBody>
              <a:bodyPr/>
              <a:lstStyle/>
              <a:p>
                <a:r>
                  <a:rPr lang="pt-BR">
                    <a:noFill/>
                  </a:rPr>
                  <a:t> </a:t>
                </a:r>
              </a:p>
            </p:txBody>
          </p:sp>
        </mc:Fallback>
      </mc:AlternateContent>
    </p:spTree>
    <p:extLst>
      <p:ext uri="{BB962C8B-B14F-4D97-AF65-F5344CB8AC3E}">
        <p14:creationId xmlns:p14="http://schemas.microsoft.com/office/powerpoint/2010/main" val="28200998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224</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3361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endParaRPr lang="pt-BR" sz="2400" dirty="0">
                  <a:solidFill>
                    <a:srgbClr val="FF0000"/>
                  </a:solidFill>
                </a:endParaRPr>
              </a:p>
              <a:p>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336152"/>
              </a:xfrm>
              <a:prstGeom prst="rect">
                <a:avLst/>
              </a:prstGeom>
              <a:blipFill>
                <a:blip r:embed="rId3"/>
                <a:stretch>
                  <a:fillRect l="-244"/>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3849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225</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3639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363980"/>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64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226</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a:solidFill>
                                <a:srgbClr val="FF0000"/>
                              </a:solidFill>
                              <a:latin typeface="Cambria Math" panose="02040503050406030204" pitchFamily="18" charset="0"/>
                            </a:rPr>
                          </m:ctrlPr>
                        </m:sSubPr>
                        <m:e>
                          <m:r>
                            <a:rPr lang="pt-BR" sz="2400" i="1" dirty="0">
                              <a:solidFill>
                                <a:srgbClr val="FF0000"/>
                              </a:solidFill>
                              <a:latin typeface="Cambria Math" panose="02040503050406030204" pitchFamily="18" charset="0"/>
                            </a:rPr>
                            <m:t>𝑉</m:t>
                          </m:r>
                        </m:e>
                        <m:sub>
                          <m:r>
                            <a:rPr lang="pt-BR" sz="2400" i="1" dirty="0">
                              <a:solidFill>
                                <a:srgbClr val="FF0000"/>
                              </a:solidFill>
                              <a:latin typeface="Cambria Math" panose="02040503050406030204" pitchFamily="18" charset="0"/>
                            </a:rPr>
                            <m:t>𝐺𝑆</m:t>
                          </m:r>
                        </m:sub>
                      </m:sSub>
                      <m:r>
                        <a:rPr lang="pt-BR" sz="2400" i="1" dirty="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058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227</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smtClean="0">
                              <a:solidFill>
                                <a:srgbClr val="FF0000"/>
                              </a:solidFill>
                              <a:latin typeface="Cambria Math" panose="02040503050406030204" pitchFamily="18" charset="0"/>
                            </a:rPr>
                          </m:ctrlPr>
                        </m:sSubPr>
                        <m:e>
                          <m:r>
                            <a:rPr lang="pt-BR" sz="2400" b="0" i="1" dirty="0" smtClean="0">
                              <a:solidFill>
                                <a:srgbClr val="FF0000"/>
                              </a:solidFill>
                              <a:latin typeface="Cambria Math" panose="02040503050406030204" pitchFamily="18" charset="0"/>
                            </a:rPr>
                            <m:t>𝑉</m:t>
                          </m:r>
                        </m:e>
                        <m:sub>
                          <m:r>
                            <a:rPr lang="pt-BR" sz="2400" b="0" i="1" dirty="0" smtClean="0">
                              <a:solidFill>
                                <a:srgbClr val="FF0000"/>
                              </a:solidFill>
                              <a:latin typeface="Cambria Math" panose="02040503050406030204" pitchFamily="18" charset="0"/>
                            </a:rPr>
                            <m:t>𝐺𝑆</m:t>
                          </m:r>
                        </m:sub>
                      </m:sSub>
                      <m:r>
                        <a:rPr lang="pt-BR" sz="2400" b="0" i="1" dirty="0"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446C7F-64A4-4B44-9ABE-99DBE9335C2C}"/>
                  </a:ext>
                </a:extLst>
              </p:cNvPr>
              <p:cNvSpPr txBox="1"/>
              <p:nvPr/>
            </p:nvSpPr>
            <p:spPr>
              <a:xfrm>
                <a:off x="3697290" y="1316158"/>
                <a:ext cx="3762056" cy="624595"/>
              </a:xfrm>
              <a:prstGeom prst="rect">
                <a:avLst/>
              </a:prstGeom>
              <a:noFill/>
            </p:spPr>
            <p:txBody>
              <a:bodyPr wrap="non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∗16</m:t>
                        </m:r>
                      </m:num>
                      <m:den>
                        <m:r>
                          <a:rPr lang="pt-BR" sz="2400" i="1">
                            <a:solidFill>
                              <a:srgbClr val="FF0000"/>
                            </a:solidFill>
                            <a:latin typeface="Cambria Math" panose="02040503050406030204" pitchFamily="18" charset="0"/>
                          </a:rPr>
                          <m:t>36</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3</m:t>
                    </m:r>
                    <m:r>
                      <a:rPr lang="pt-BR" sz="2400" i="1">
                        <a:solidFill>
                          <a:srgbClr val="FF0000"/>
                        </a:solidFill>
                        <a:latin typeface="Cambria Math" panose="02040503050406030204" pitchFamily="18" charset="0"/>
                      </a:rPr>
                      <m:t>𝑉</m:t>
                    </m:r>
                  </m:oMath>
                </a14:m>
                <a:endParaRPr lang="pt-BR" sz="2400" dirty="0">
                  <a:solidFill>
                    <a:srgbClr val="FF0000"/>
                  </a:solidFill>
                </a:endParaRPr>
              </a:p>
            </p:txBody>
          </p:sp>
        </mc:Choice>
        <mc:Fallback xmlns="">
          <p:sp>
            <p:nvSpPr>
              <p:cNvPr id="2" name="TextBox 1">
                <a:extLst>
                  <a:ext uri="{FF2B5EF4-FFF2-40B4-BE49-F238E27FC236}">
                    <a16:creationId xmlns:a16="http://schemas.microsoft.com/office/drawing/2014/main" id="{43446C7F-64A4-4B44-9ABE-99DBE9335C2C}"/>
                  </a:ext>
                </a:extLst>
              </p:cNvPr>
              <p:cNvSpPr txBox="1">
                <a:spLocks noRot="1" noChangeAspect="1" noMove="1" noResize="1" noEditPoints="1" noAdjustHandles="1" noChangeArrowheads="1" noChangeShapeType="1" noTextEdit="1"/>
              </p:cNvSpPr>
              <p:nvPr/>
            </p:nvSpPr>
            <p:spPr>
              <a:xfrm>
                <a:off x="3697290" y="1316158"/>
                <a:ext cx="3762056" cy="624595"/>
              </a:xfrm>
              <a:prstGeom prst="rect">
                <a:avLst/>
              </a:prstGeom>
              <a:blipFill>
                <a:blip r:embed="rId4"/>
                <a:stretch>
                  <a:fillRect b="-3922"/>
                </a:stretch>
              </a:blipFill>
            </p:spPr>
            <p:txBody>
              <a:bodyPr/>
              <a:lstStyle/>
              <a:p>
                <a:r>
                  <a:rPr lang="pt-BR">
                    <a:noFill/>
                  </a:rPr>
                  <a:t> </a:t>
                </a:r>
              </a:p>
            </p:txBody>
          </p:sp>
        </mc:Fallback>
      </mc:AlternateContent>
    </p:spTree>
    <p:extLst>
      <p:ext uri="{BB962C8B-B14F-4D97-AF65-F5344CB8AC3E}">
        <p14:creationId xmlns:p14="http://schemas.microsoft.com/office/powerpoint/2010/main" val="9154553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228</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a:solidFill>
                                <a:srgbClr val="FF0000"/>
                              </a:solidFill>
                              <a:latin typeface="Cambria Math" panose="02040503050406030204" pitchFamily="18" charset="0"/>
                            </a:rPr>
                          </m:ctrlPr>
                        </m:sSubPr>
                        <m:e>
                          <m:r>
                            <a:rPr lang="pt-BR" sz="2400" i="1" dirty="0">
                              <a:solidFill>
                                <a:srgbClr val="FF0000"/>
                              </a:solidFill>
                              <a:latin typeface="Cambria Math" panose="02040503050406030204" pitchFamily="18" charset="0"/>
                            </a:rPr>
                            <m:t>𝑉</m:t>
                          </m:r>
                        </m:e>
                        <m:sub>
                          <m:r>
                            <a:rPr lang="pt-BR" sz="2400" i="1" dirty="0">
                              <a:solidFill>
                                <a:srgbClr val="FF0000"/>
                              </a:solidFill>
                              <a:latin typeface="Cambria Math" panose="02040503050406030204" pitchFamily="18" charset="0"/>
                            </a:rPr>
                            <m:t>𝐺𝑆</m:t>
                          </m:r>
                        </m:sub>
                      </m:sSub>
                      <m:r>
                        <a:rPr lang="pt-BR" sz="2400" i="1" dirty="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0E3BA9-BB22-46A4-B21C-A00754817FF2}"/>
                  </a:ext>
                </a:extLst>
              </p:cNvPr>
              <p:cNvSpPr txBox="1"/>
              <p:nvPr/>
            </p:nvSpPr>
            <p:spPr>
              <a:xfrm>
                <a:off x="78005" y="2287488"/>
                <a:ext cx="3172092" cy="4244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i="1" smtClean="0">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smtClean="0">
                              <a:solidFill>
                                <a:srgbClr val="FF0000"/>
                              </a:solidFill>
                              <a:latin typeface="Cambria Math" panose="02040503050406030204" pitchFamily="18" charset="0"/>
                            </a:rPr>
                          </m:ctrlPr>
                        </m:sSubPr>
                        <m:e>
                          <m:r>
                            <m:rPr>
                              <m:sty m:val="p"/>
                            </m:rPr>
                            <a:rPr lang="pt-BR" sz="2400" b="0" i="0" smtClean="0">
                              <a:solidFill>
                                <a:srgbClr val="FF0000"/>
                              </a:solidFill>
                              <a:latin typeface="Cambria Math" panose="02040503050406030204" pitchFamily="18" charset="0"/>
                            </a:rPr>
                            <m:t>I</m:t>
                          </m:r>
                        </m:e>
                        <m:sub>
                          <m:r>
                            <a:rPr lang="pt-BR" sz="2400" b="0" i="1" smtClean="0">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a:solidFill>
                            <a:srgbClr val="FF0000"/>
                          </a:solidFill>
                          <a:latin typeface="Cambria Math" panose="02040503050406030204" pitchFamily="18" charset="0"/>
                        </a:rPr>
                        <m:t>6</m:t>
                      </m:r>
                      <m:r>
                        <m:rPr>
                          <m:sty m:val="p"/>
                        </m:rPr>
                        <a:rPr lang="pt-BR" sz="2400">
                          <a:solidFill>
                            <a:srgbClr val="FF0000"/>
                          </a:solidFill>
                          <a:latin typeface="Cambria Math" panose="02040503050406030204" pitchFamily="18" charset="0"/>
                        </a:rPr>
                        <m:t>m</m:t>
                      </m:r>
                      <m:r>
                        <a:rPr lang="pt-BR" sz="2400">
                          <a:solidFill>
                            <a:srgbClr val="FF0000"/>
                          </a:solidFill>
                          <a:latin typeface="Cambria Math" panose="02040503050406030204" pitchFamily="18" charset="0"/>
                        </a:rPr>
                        <m:t>=12</m:t>
                      </m:r>
                      <m:r>
                        <m:rPr>
                          <m:sty m:val="p"/>
                        </m:rPr>
                        <a:rPr lang="pt-BR" sz="2400">
                          <a:solidFill>
                            <a:srgbClr val="FF0000"/>
                          </a:solidFill>
                          <a:latin typeface="Cambria Math" panose="02040503050406030204" pitchFamily="18" charset="0"/>
                        </a:rPr>
                        <m:t>m</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e>
                        <m:sup>
                          <m:r>
                            <a:rPr lang="pt-BR" sz="2400" i="1">
                              <a:solidFill>
                                <a:srgbClr val="FF0000"/>
                              </a:solidFill>
                              <a:latin typeface="Cambria Math" panose="02040503050406030204" pitchFamily="18" charset="0"/>
                            </a:rPr>
                            <m:t>2</m:t>
                          </m:r>
                        </m:sup>
                      </m:sSup>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m:t>
                          </m:r>
                        </m:num>
                        <m:den>
                          <m:rad>
                            <m:radPr>
                              <m:degHide m:val="on"/>
                              <m:ctrlPr>
                                <a:rPr lang="pt-BR" sz="2400" i="1" smtClean="0">
                                  <a:solidFill>
                                    <a:srgbClr val="FF0000"/>
                                  </a:solidFill>
                                  <a:latin typeface="Cambria Math" panose="02040503050406030204" pitchFamily="18" charset="0"/>
                                </a:rPr>
                              </m:ctrlPr>
                            </m:radPr>
                            <m:deg/>
                            <m:e>
                              <m:r>
                                <a:rPr lang="pt-BR" sz="2400" b="0" i="1" smtClean="0">
                                  <a:solidFill>
                                    <a:srgbClr val="FF0000"/>
                                  </a:solidFill>
                                  <a:latin typeface="Cambria Math" panose="02040503050406030204" pitchFamily="18" charset="0"/>
                                </a:rPr>
                                <m:t>2</m:t>
                              </m:r>
                            </m:e>
                          </m:rad>
                        </m:den>
                      </m:f>
                      <m:r>
                        <a:rPr lang="pt-BR" sz="2400" i="1">
                          <a:solidFill>
                            <a:srgbClr val="FF0000"/>
                          </a:solidFill>
                          <a:latin typeface="Cambria Math" panose="02040503050406030204" pitchFamily="18" charset="0"/>
                        </a:rPr>
                        <m:t>=</m:t>
                      </m:r>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ad>
                            <m:radPr>
                              <m:degHide m:val="on"/>
                              <m:ctrlPr>
                                <a:rPr lang="pt-BR" sz="2400" i="1">
                                  <a:solidFill>
                                    <a:srgbClr val="FF0000"/>
                                  </a:solidFill>
                                  <a:latin typeface="Cambria Math" panose="02040503050406030204" pitchFamily="18" charset="0"/>
                                </a:rPr>
                              </m:ctrlPr>
                            </m:radPr>
                            <m:deg/>
                            <m:e>
                              <m:r>
                                <a:rPr lang="pt-BR" sz="2400" i="1">
                                  <a:solidFill>
                                    <a:srgbClr val="FF0000"/>
                                  </a:solidFill>
                                  <a:latin typeface="Cambria Math" panose="02040503050406030204" pitchFamily="18" charset="0"/>
                                </a:rPr>
                                <m:t>2</m:t>
                              </m:r>
                            </m:e>
                          </m:rad>
                        </m:num>
                        <m:den>
                          <m:r>
                            <a:rPr lang="pt-BR" sz="2400" b="0" i="1" smtClean="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b="0" i="1" smtClean="0">
                          <a:solidFill>
                            <a:srgbClr val="FF0000"/>
                          </a:solidFill>
                          <a:latin typeface="Cambria Math" panose="02040503050406030204" pitchFamily="18" charset="0"/>
                        </a:rPr>
                        <m:t>−0,293∗8</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𝑉𝐺𝑆</m:t>
                      </m:r>
                    </m:oMath>
                  </m:oMathPara>
                </a14:m>
                <a:endParaRPr lang="pt-BR" sz="2400" dirty="0"/>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b="0" i="1" smtClean="0">
                          <a:solidFill>
                            <a:srgbClr val="FF0000"/>
                          </a:solidFill>
                          <a:latin typeface="Cambria Math" panose="02040503050406030204" pitchFamily="18" charset="0"/>
                        </a:rPr>
                        <m:t>=−2,34</m:t>
                      </m:r>
                    </m:oMath>
                  </m:oMathPara>
                </a14:m>
                <a:endParaRPr lang="pt-BR" sz="2400" dirty="0"/>
              </a:p>
            </p:txBody>
          </p:sp>
        </mc:Choice>
        <mc:Fallback xmlns="">
          <p:sp>
            <p:nvSpPr>
              <p:cNvPr id="19" name="TextBox 18">
                <a:extLst>
                  <a:ext uri="{FF2B5EF4-FFF2-40B4-BE49-F238E27FC236}">
                    <a16:creationId xmlns:a16="http://schemas.microsoft.com/office/drawing/2014/main" id="{A00E3BA9-BB22-46A4-B21C-A00754817FF2}"/>
                  </a:ext>
                </a:extLst>
              </p:cNvPr>
              <p:cNvSpPr txBox="1">
                <a:spLocks noRot="1" noChangeAspect="1" noMove="1" noResize="1" noEditPoints="1" noAdjustHandles="1" noChangeArrowheads="1" noChangeShapeType="1" noTextEdit="1"/>
              </p:cNvSpPr>
              <p:nvPr/>
            </p:nvSpPr>
            <p:spPr>
              <a:xfrm>
                <a:off x="78005" y="2287488"/>
                <a:ext cx="3172092" cy="4244624"/>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446C7F-64A4-4B44-9ABE-99DBE9335C2C}"/>
                  </a:ext>
                </a:extLst>
              </p:cNvPr>
              <p:cNvSpPr txBox="1"/>
              <p:nvPr/>
            </p:nvSpPr>
            <p:spPr>
              <a:xfrm>
                <a:off x="3697290" y="1316158"/>
                <a:ext cx="3762056" cy="624595"/>
              </a:xfrm>
              <a:prstGeom prst="rect">
                <a:avLst/>
              </a:prstGeom>
              <a:noFill/>
            </p:spPr>
            <p:txBody>
              <a:bodyPr wrap="non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∗16</m:t>
                        </m:r>
                      </m:num>
                      <m:den>
                        <m:r>
                          <a:rPr lang="pt-BR" sz="2400" i="1">
                            <a:solidFill>
                              <a:srgbClr val="FF0000"/>
                            </a:solidFill>
                            <a:latin typeface="Cambria Math" panose="02040503050406030204" pitchFamily="18" charset="0"/>
                          </a:rPr>
                          <m:t>36</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3</m:t>
                    </m:r>
                    <m:r>
                      <a:rPr lang="pt-BR" sz="2400" i="1">
                        <a:solidFill>
                          <a:srgbClr val="FF0000"/>
                        </a:solidFill>
                        <a:latin typeface="Cambria Math" panose="02040503050406030204" pitchFamily="18" charset="0"/>
                      </a:rPr>
                      <m:t>𝑉</m:t>
                    </m:r>
                  </m:oMath>
                </a14:m>
                <a:endParaRPr lang="pt-BR" sz="2400" dirty="0">
                  <a:solidFill>
                    <a:srgbClr val="FF0000"/>
                  </a:solidFill>
                </a:endParaRPr>
              </a:p>
            </p:txBody>
          </p:sp>
        </mc:Choice>
        <mc:Fallback xmlns="">
          <p:sp>
            <p:nvSpPr>
              <p:cNvPr id="2" name="TextBox 1">
                <a:extLst>
                  <a:ext uri="{FF2B5EF4-FFF2-40B4-BE49-F238E27FC236}">
                    <a16:creationId xmlns:a16="http://schemas.microsoft.com/office/drawing/2014/main" id="{43446C7F-64A4-4B44-9ABE-99DBE9335C2C}"/>
                  </a:ext>
                </a:extLst>
              </p:cNvPr>
              <p:cNvSpPr txBox="1">
                <a:spLocks noRot="1" noChangeAspect="1" noMove="1" noResize="1" noEditPoints="1" noAdjustHandles="1" noChangeArrowheads="1" noChangeShapeType="1" noTextEdit="1"/>
              </p:cNvSpPr>
              <p:nvPr/>
            </p:nvSpPr>
            <p:spPr>
              <a:xfrm>
                <a:off x="3697290" y="1316158"/>
                <a:ext cx="3762056" cy="624595"/>
              </a:xfrm>
              <a:prstGeom prst="rect">
                <a:avLst/>
              </a:prstGeom>
              <a:blipFill>
                <a:blip r:embed="rId5"/>
                <a:stretch>
                  <a:fillRect b="-3922"/>
                </a:stretch>
              </a:blipFill>
            </p:spPr>
            <p:txBody>
              <a:bodyPr/>
              <a:lstStyle/>
              <a:p>
                <a:r>
                  <a:rPr lang="pt-BR">
                    <a:noFill/>
                  </a:rPr>
                  <a:t> </a:t>
                </a:r>
              </a:p>
            </p:txBody>
          </p:sp>
        </mc:Fallback>
      </mc:AlternateContent>
    </p:spTree>
    <p:extLst>
      <p:ext uri="{BB962C8B-B14F-4D97-AF65-F5344CB8AC3E}">
        <p14:creationId xmlns:p14="http://schemas.microsoft.com/office/powerpoint/2010/main" val="2811983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229</a:t>
            </a:fld>
            <a:endParaRPr lang="en-US" altLang="en-US" dirty="0"/>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a:solidFill>
                                <a:srgbClr val="FF0000"/>
                              </a:solidFill>
                              <a:latin typeface="Cambria Math" panose="02040503050406030204" pitchFamily="18" charset="0"/>
                            </a:rPr>
                          </m:ctrlPr>
                        </m:sSubPr>
                        <m:e>
                          <m:r>
                            <a:rPr lang="pt-BR" sz="2400" i="1" dirty="0">
                              <a:solidFill>
                                <a:srgbClr val="FF0000"/>
                              </a:solidFill>
                              <a:latin typeface="Cambria Math" panose="02040503050406030204" pitchFamily="18" charset="0"/>
                            </a:rPr>
                            <m:t>𝑉</m:t>
                          </m:r>
                        </m:e>
                        <m:sub>
                          <m:r>
                            <a:rPr lang="pt-BR" sz="2400" i="1" dirty="0">
                              <a:solidFill>
                                <a:srgbClr val="FF0000"/>
                              </a:solidFill>
                              <a:latin typeface="Cambria Math" panose="02040503050406030204" pitchFamily="18" charset="0"/>
                            </a:rPr>
                            <m:t>𝐺𝑆</m:t>
                          </m:r>
                        </m:sub>
                      </m:sSub>
                      <m:r>
                        <a:rPr lang="pt-BR" sz="2400" i="1" dirty="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0E3BA9-BB22-46A4-B21C-A00754817FF2}"/>
                  </a:ext>
                </a:extLst>
              </p:cNvPr>
              <p:cNvSpPr txBox="1"/>
              <p:nvPr/>
            </p:nvSpPr>
            <p:spPr>
              <a:xfrm>
                <a:off x="78005" y="2287488"/>
                <a:ext cx="3172092" cy="4244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a:rPr lang="pt-BR" sz="2400" i="1">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a:solidFill>
                            <a:srgbClr val="FF0000"/>
                          </a:solidFill>
                          <a:latin typeface="Cambria Math" panose="02040503050406030204" pitchFamily="18" charset="0"/>
                        </a:rPr>
                        <m:t>6</m:t>
                      </m:r>
                      <m:r>
                        <m:rPr>
                          <m:sty m:val="p"/>
                        </m:rPr>
                        <a:rPr lang="pt-BR" sz="2400">
                          <a:solidFill>
                            <a:srgbClr val="FF0000"/>
                          </a:solidFill>
                          <a:latin typeface="Cambria Math" panose="02040503050406030204" pitchFamily="18" charset="0"/>
                        </a:rPr>
                        <m:t>m</m:t>
                      </m:r>
                      <m:r>
                        <a:rPr lang="pt-BR" sz="2400">
                          <a:solidFill>
                            <a:srgbClr val="FF0000"/>
                          </a:solidFill>
                          <a:latin typeface="Cambria Math" panose="02040503050406030204" pitchFamily="18" charset="0"/>
                        </a:rPr>
                        <m:t>=12</m:t>
                      </m:r>
                      <m:r>
                        <m:rPr>
                          <m:sty m:val="p"/>
                        </m:rPr>
                        <a:rPr lang="pt-BR" sz="2400">
                          <a:solidFill>
                            <a:srgbClr val="FF0000"/>
                          </a:solidFill>
                          <a:latin typeface="Cambria Math" panose="02040503050406030204" pitchFamily="18" charset="0"/>
                        </a:rPr>
                        <m:t>m</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e>
                        <m:sup>
                          <m:r>
                            <a:rPr lang="pt-BR" sz="2400" i="1">
                              <a:solidFill>
                                <a:srgbClr val="FF0000"/>
                              </a:solidFill>
                              <a:latin typeface="Cambria Math" panose="02040503050406030204" pitchFamily="18" charset="0"/>
                            </a:rPr>
                            <m:t>2</m:t>
                          </m:r>
                        </m:sup>
                      </m:sSup>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m:t>
                          </m:r>
                        </m:num>
                        <m:den>
                          <m:rad>
                            <m:radPr>
                              <m:degHide m:val="on"/>
                              <m:ctrlPr>
                                <a:rPr lang="pt-BR" sz="2400" i="1">
                                  <a:solidFill>
                                    <a:srgbClr val="FF0000"/>
                                  </a:solidFill>
                                  <a:latin typeface="Cambria Math" panose="02040503050406030204" pitchFamily="18" charset="0"/>
                                </a:rPr>
                              </m:ctrlPr>
                            </m:radPr>
                            <m:deg/>
                            <m:e>
                              <m:r>
                                <a:rPr lang="pt-BR" sz="2400" i="1">
                                  <a:solidFill>
                                    <a:srgbClr val="FF0000"/>
                                  </a:solidFill>
                                  <a:latin typeface="Cambria Math" panose="02040503050406030204" pitchFamily="18" charset="0"/>
                                </a:rPr>
                                <m:t>2</m:t>
                              </m:r>
                            </m:e>
                          </m:rad>
                        </m:den>
                      </m:f>
                      <m:r>
                        <a:rPr lang="pt-BR" sz="2400" i="1">
                          <a:solidFill>
                            <a:srgbClr val="FF0000"/>
                          </a:solidFill>
                          <a:latin typeface="Cambria Math" panose="02040503050406030204" pitchFamily="18" charset="0"/>
                        </a:rPr>
                        <m:t>=</m:t>
                      </m:r>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ad>
                            <m:radPr>
                              <m:degHide m:val="on"/>
                              <m:ctrlPr>
                                <a:rPr lang="pt-BR" sz="2400" i="1">
                                  <a:solidFill>
                                    <a:srgbClr val="FF0000"/>
                                  </a:solidFill>
                                  <a:latin typeface="Cambria Math" panose="02040503050406030204" pitchFamily="18" charset="0"/>
                                </a:rPr>
                              </m:ctrlPr>
                            </m:radPr>
                            <m:deg/>
                            <m:e>
                              <m:r>
                                <a:rPr lang="pt-BR" sz="2400" i="1">
                                  <a:solidFill>
                                    <a:srgbClr val="FF0000"/>
                                  </a:solidFill>
                                  <a:latin typeface="Cambria Math" panose="02040503050406030204" pitchFamily="18" charset="0"/>
                                </a:rPr>
                                <m:t>2</m:t>
                              </m:r>
                            </m:e>
                          </m:rad>
                        </m:num>
                        <m:den>
                          <m:r>
                            <a:rPr lang="pt-BR" sz="2400" i="1">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−0,293∗8=</m:t>
                      </m:r>
                      <m:r>
                        <a:rPr lang="pt-BR" sz="2400" i="1">
                          <a:solidFill>
                            <a:srgbClr val="FF0000"/>
                          </a:solidFill>
                          <a:latin typeface="Cambria Math" panose="02040503050406030204" pitchFamily="18" charset="0"/>
                        </a:rPr>
                        <m:t>𝑉𝐺𝑆</m:t>
                      </m:r>
                    </m:oMath>
                  </m:oMathPara>
                </a14:m>
                <a:endParaRPr lang="pt-BR" sz="2400" dirty="0"/>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=−2,34</m:t>
                      </m:r>
                    </m:oMath>
                  </m:oMathPara>
                </a14:m>
                <a:endParaRPr lang="pt-BR" sz="2400" dirty="0"/>
              </a:p>
            </p:txBody>
          </p:sp>
        </mc:Choice>
        <mc:Fallback xmlns="">
          <p:sp>
            <p:nvSpPr>
              <p:cNvPr id="19" name="TextBox 18">
                <a:extLst>
                  <a:ext uri="{FF2B5EF4-FFF2-40B4-BE49-F238E27FC236}">
                    <a16:creationId xmlns:a16="http://schemas.microsoft.com/office/drawing/2014/main" id="{A00E3BA9-BB22-46A4-B21C-A00754817FF2}"/>
                  </a:ext>
                </a:extLst>
              </p:cNvPr>
              <p:cNvSpPr txBox="1">
                <a:spLocks noRot="1" noChangeAspect="1" noMove="1" noResize="1" noEditPoints="1" noAdjustHandles="1" noChangeArrowheads="1" noChangeShapeType="1" noTextEdit="1"/>
              </p:cNvSpPr>
              <p:nvPr/>
            </p:nvSpPr>
            <p:spPr>
              <a:xfrm>
                <a:off x="78005" y="2287488"/>
                <a:ext cx="3172092" cy="4244624"/>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24D7655-515E-4712-BA1C-3C1AC3D493D8}"/>
                  </a:ext>
                </a:extLst>
              </p:cNvPr>
              <p:cNvSpPr txBox="1"/>
              <p:nvPr/>
            </p:nvSpPr>
            <p:spPr>
              <a:xfrm>
                <a:off x="4239100" y="3065321"/>
                <a:ext cx="3180519" cy="173021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a:solidFill>
                                <a:srgbClr val="FF0000"/>
                              </a:solidFill>
                              <a:latin typeface="Cambria Math" panose="02040503050406030204" pitchFamily="18" charset="0"/>
                            </a:rPr>
                          </m:ctrlPr>
                        </m:sSubPr>
                        <m:e>
                          <m:r>
                            <a:rPr lang="pt-BR" sz="2400" i="1" dirty="0">
                              <a:solidFill>
                                <a:srgbClr val="FF0000"/>
                              </a:solidFill>
                              <a:latin typeface="Cambria Math" panose="02040503050406030204" pitchFamily="18" charset="0"/>
                            </a:rPr>
                            <m:t>𝑉</m:t>
                          </m:r>
                        </m:e>
                        <m:sub>
                          <m:r>
                            <a:rPr lang="pt-BR" sz="2400" i="1" dirty="0">
                              <a:solidFill>
                                <a:srgbClr val="FF0000"/>
                              </a:solidFill>
                              <a:latin typeface="Cambria Math" panose="02040503050406030204" pitchFamily="18" charset="0"/>
                            </a:rPr>
                            <m:t>𝐺𝑆</m:t>
                          </m:r>
                        </m:sub>
                      </m:sSub>
                      <m:r>
                        <a:rPr lang="pt-BR" sz="2400" i="1" dirty="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3=−</m:t>
                      </m:r>
                      <m:r>
                        <a:rPr lang="pt-BR" sz="2400" b="0" i="1" smtClean="0">
                          <a:solidFill>
                            <a:srgbClr val="FF0000"/>
                          </a:solidFill>
                          <a:latin typeface="Cambria Math" panose="02040503050406030204" pitchFamily="18" charset="0"/>
                        </a:rPr>
                        <m:t>2,34</m:t>
                      </m:r>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6</m:t>
                      </m:r>
                      <m:r>
                        <a:rPr lang="pt-BR" sz="2400" i="1">
                          <a:solidFill>
                            <a:srgbClr val="FF0000"/>
                          </a:solidFill>
                          <a:latin typeface="Cambria Math" panose="02040503050406030204" pitchFamily="18" charset="0"/>
                        </a:rPr>
                        <m:t>𝑚</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r>
                  <a:rPr lang="pt-BR" sz="2400" dirty="0">
                    <a:solidFill>
                      <a:srgbClr val="FF0000"/>
                    </a:solidFill>
                  </a:rPr>
                  <a: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5,34</m:t>
                        </m:r>
                      </m:num>
                      <m:den>
                        <m:r>
                          <a:rPr lang="pt-BR" sz="2400" b="0" i="1" smtClean="0">
                            <a:solidFill>
                              <a:srgbClr val="FF0000"/>
                            </a:solidFill>
                            <a:latin typeface="Cambria Math" panose="02040503050406030204" pitchFamily="18" charset="0"/>
                          </a:rPr>
                          <m:t>6</m:t>
                        </m:r>
                      </m:den>
                    </m:f>
                    <m:r>
                      <a:rPr lang="pt-BR" sz="2400" i="1">
                        <a:solidFill>
                          <a:srgbClr val="FF0000"/>
                        </a:solidFill>
                        <a:latin typeface="Cambria Math" panose="02040503050406030204" pitchFamily="18" charset="0"/>
                      </a:rPr>
                      <m:t>=</m:t>
                    </m:r>
                  </m:oMath>
                </a14:m>
                <a:endParaRPr lang="pt-BR" sz="2400" dirty="0">
                  <a:solidFill>
                    <a:srgbClr val="FF0000"/>
                  </a:solidFill>
                </a:endParaRPr>
              </a:p>
              <a:p>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890</m:t>
                    </m:r>
                  </m:oMath>
                </a14:m>
                <a:r>
                  <a:rPr lang="pt-BR" sz="2400" dirty="0">
                    <a:solidFill>
                      <a:srgbClr val="FF0000"/>
                    </a:solidFill>
                  </a:rPr>
                  <a:t> Ohms</a:t>
                </a:r>
              </a:p>
            </p:txBody>
          </p:sp>
        </mc:Choice>
        <mc:Fallback>
          <p:sp>
            <p:nvSpPr>
              <p:cNvPr id="21" name="TextBox 20">
                <a:extLst>
                  <a:ext uri="{FF2B5EF4-FFF2-40B4-BE49-F238E27FC236}">
                    <a16:creationId xmlns:a16="http://schemas.microsoft.com/office/drawing/2014/main" id="{C24D7655-515E-4712-BA1C-3C1AC3D493D8}"/>
                  </a:ext>
                </a:extLst>
              </p:cNvPr>
              <p:cNvSpPr txBox="1">
                <a:spLocks noRot="1" noChangeAspect="1" noMove="1" noResize="1" noEditPoints="1" noAdjustHandles="1" noChangeArrowheads="1" noChangeShapeType="1" noTextEdit="1"/>
              </p:cNvSpPr>
              <p:nvPr/>
            </p:nvSpPr>
            <p:spPr>
              <a:xfrm>
                <a:off x="4239100" y="3065321"/>
                <a:ext cx="3180519" cy="1730217"/>
              </a:xfrm>
              <a:prstGeom prst="rect">
                <a:avLst/>
              </a:prstGeom>
              <a:blipFill>
                <a:blip r:embed="rId5"/>
                <a:stretch>
                  <a:fillRect l="-383" b="-704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446C7F-64A4-4B44-9ABE-99DBE9335C2C}"/>
                  </a:ext>
                </a:extLst>
              </p:cNvPr>
              <p:cNvSpPr txBox="1"/>
              <p:nvPr/>
            </p:nvSpPr>
            <p:spPr>
              <a:xfrm>
                <a:off x="3697290" y="1316158"/>
                <a:ext cx="3762056" cy="624595"/>
              </a:xfrm>
              <a:prstGeom prst="rect">
                <a:avLst/>
              </a:prstGeom>
              <a:noFill/>
            </p:spPr>
            <p:txBody>
              <a:bodyPr wrap="non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∗16</m:t>
                        </m:r>
                      </m:num>
                      <m:den>
                        <m:r>
                          <a:rPr lang="pt-BR" sz="2400" i="1">
                            <a:solidFill>
                              <a:srgbClr val="FF0000"/>
                            </a:solidFill>
                            <a:latin typeface="Cambria Math" panose="02040503050406030204" pitchFamily="18" charset="0"/>
                          </a:rPr>
                          <m:t>36</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3</m:t>
                    </m:r>
                    <m:r>
                      <a:rPr lang="pt-BR" sz="2400" i="1">
                        <a:solidFill>
                          <a:srgbClr val="FF0000"/>
                        </a:solidFill>
                        <a:latin typeface="Cambria Math" panose="02040503050406030204" pitchFamily="18" charset="0"/>
                      </a:rPr>
                      <m:t>𝑉</m:t>
                    </m:r>
                  </m:oMath>
                </a14:m>
                <a:endParaRPr lang="pt-BR" sz="2400" dirty="0">
                  <a:solidFill>
                    <a:srgbClr val="FF0000"/>
                  </a:solidFill>
                </a:endParaRPr>
              </a:p>
            </p:txBody>
          </p:sp>
        </mc:Choice>
        <mc:Fallback xmlns="">
          <p:sp>
            <p:nvSpPr>
              <p:cNvPr id="2" name="TextBox 1">
                <a:extLst>
                  <a:ext uri="{FF2B5EF4-FFF2-40B4-BE49-F238E27FC236}">
                    <a16:creationId xmlns:a16="http://schemas.microsoft.com/office/drawing/2014/main" id="{43446C7F-64A4-4B44-9ABE-99DBE9335C2C}"/>
                  </a:ext>
                </a:extLst>
              </p:cNvPr>
              <p:cNvSpPr txBox="1">
                <a:spLocks noRot="1" noChangeAspect="1" noMove="1" noResize="1" noEditPoints="1" noAdjustHandles="1" noChangeArrowheads="1" noChangeShapeType="1" noTextEdit="1"/>
              </p:cNvSpPr>
              <p:nvPr/>
            </p:nvSpPr>
            <p:spPr>
              <a:xfrm>
                <a:off x="3697290" y="1316158"/>
                <a:ext cx="3762056" cy="624595"/>
              </a:xfrm>
              <a:prstGeom prst="rect">
                <a:avLst/>
              </a:prstGeom>
              <a:blipFill>
                <a:blip r:embed="rId6"/>
                <a:stretch>
                  <a:fillRect b="-3922"/>
                </a:stretch>
              </a:blipFill>
            </p:spPr>
            <p:txBody>
              <a:bodyPr/>
              <a:lstStyle/>
              <a:p>
                <a:r>
                  <a:rPr lang="pt-BR">
                    <a:noFill/>
                  </a:rPr>
                  <a:t> </a:t>
                </a:r>
              </a:p>
            </p:txBody>
          </p:sp>
        </mc:Fallback>
      </mc:AlternateContent>
    </p:spTree>
    <p:extLst>
      <p:ext uri="{BB962C8B-B14F-4D97-AF65-F5344CB8AC3E}">
        <p14:creationId xmlns:p14="http://schemas.microsoft.com/office/powerpoint/2010/main" val="1547880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Resultado de imagem para motor">
            <a:extLst>
              <a:ext uri="{FF2B5EF4-FFF2-40B4-BE49-F238E27FC236}">
                <a16:creationId xmlns:a16="http://schemas.microsoft.com/office/drawing/2014/main" id="{BE976957-8CE3-4B23-8ECB-0890957BE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720" y="3059486"/>
            <a:ext cx="3623804" cy="362380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m para carga de alta potÃªncia">
            <a:extLst>
              <a:ext uri="{FF2B5EF4-FFF2-40B4-BE49-F238E27FC236}">
                <a16:creationId xmlns:a16="http://schemas.microsoft.com/office/drawing/2014/main" id="{F0704EF2-48F6-4832-9336-99B670E59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312" y="3860467"/>
            <a:ext cx="2861008" cy="2861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solidFill>
                  <a:srgbClr val="FF0000"/>
                </a:solidFill>
              </a:rPr>
              <a:t>Para que serve?</a:t>
            </a:r>
          </a:p>
          <a:p>
            <a:r>
              <a:rPr lang="pt-BR" dirty="0"/>
              <a:t>Tipos?</a:t>
            </a:r>
          </a:p>
          <a:p>
            <a:r>
              <a:rPr lang="pt-BR" dirty="0"/>
              <a:t>Quais são os seus terminais?</a:t>
            </a:r>
          </a:p>
        </p:txBody>
      </p:sp>
      <p:sp>
        <p:nvSpPr>
          <p:cNvPr id="13" name="Content Placeholder 12">
            <a:extLst>
              <a:ext uri="{FF2B5EF4-FFF2-40B4-BE49-F238E27FC236}">
                <a16:creationId xmlns:a16="http://schemas.microsoft.com/office/drawing/2014/main" id="{B6324C4B-1AFE-4562-AB07-AF2AFB57C9F4}"/>
              </a:ext>
            </a:extLst>
          </p:cNvPr>
          <p:cNvSpPr>
            <a:spLocks noGrp="1"/>
          </p:cNvSpPr>
          <p:nvPr>
            <p:ph sz="half" idx="2"/>
          </p:nvPr>
        </p:nvSpPr>
        <p:spPr>
          <a:xfrm>
            <a:off x="6172200" y="1825624"/>
            <a:ext cx="5811252" cy="5032375"/>
          </a:xfrm>
        </p:spPr>
        <p:txBody>
          <a:bodyPr>
            <a:normAutofit/>
          </a:bodyPr>
          <a:lstStyle/>
          <a:p>
            <a:r>
              <a:rPr lang="pt-BR" dirty="0"/>
              <a:t> Serve para acionar cargas de baixa e alta potência. Driver e controle de motores, sentido de giro, etc.</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23</a:t>
            </a:fld>
            <a:endParaRPr lang="en-US" altLang="en-US"/>
          </a:p>
        </p:txBody>
      </p:sp>
    </p:spTree>
    <p:extLst>
      <p:ext uri="{BB962C8B-B14F-4D97-AF65-F5344CB8AC3E}">
        <p14:creationId xmlns:p14="http://schemas.microsoft.com/office/powerpoint/2010/main" val="20718242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curva universal de </a:t>
            </a:r>
            <a:br>
              <a:rPr lang="pt-BR" sz="5400" dirty="0">
                <a:solidFill>
                  <a:schemeClr val="bg1"/>
                </a:solidFill>
              </a:rPr>
            </a:br>
            <a:r>
              <a:rPr lang="pt-BR" sz="5400" dirty="0">
                <a:solidFill>
                  <a:schemeClr val="bg1"/>
                </a:solidFill>
              </a:rPr>
              <a:t>polarização para </a:t>
            </a:r>
            <a:r>
              <a:rPr lang="pt-BR" sz="5400" dirty="0" err="1">
                <a:solidFill>
                  <a:schemeClr val="bg1"/>
                </a:solidFill>
              </a:rPr>
              <a:t>jfet</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258707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52A8B48-13BB-400C-8C9F-261E868D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48" y="268357"/>
            <a:ext cx="7709452" cy="704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8B41DB8-6BA8-452C-8EF2-7ACD3C35C119}"/>
                  </a:ext>
                </a:extLst>
              </p:cNvPr>
              <p:cNvSpPr>
                <a:spLocks noGrp="1"/>
              </p:cNvSpPr>
              <p:nvPr>
                <p:ph sz="half" idx="1"/>
              </p:nvPr>
            </p:nvSpPr>
            <p:spPr>
              <a:xfrm>
                <a:off x="838199" y="1825625"/>
                <a:ext cx="4961467" cy="4351338"/>
              </a:xfrm>
            </p:spPr>
            <p:txBody>
              <a:bodyPr/>
              <a:lstStyle/>
              <a:p>
                <a:r>
                  <a:rPr lang="pt-BR" dirty="0"/>
                  <a:t>Observe que a escala horizontal não é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mas sim um valor normalizado </a:t>
                </a:r>
                <a14:m>
                  <m:oMath xmlns:m="http://schemas.openxmlformats.org/officeDocument/2006/math">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num>
                      <m:den>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e>
                        </m:d>
                      </m:den>
                    </m:f>
                  </m:oMath>
                </a14:m>
                <a:endParaRPr lang="pt-BR" dirty="0"/>
              </a:p>
              <a:p>
                <a:r>
                  <a:rPr lang="pt-BR" dirty="0"/>
                  <a:t>Para o eixo vertical a escala também é normalizada, com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num>
                      <m:den>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𝐷𝑆𝑆</m:t>
                            </m:r>
                          </m:sub>
                        </m:sSub>
                      </m:den>
                    </m:f>
                  </m:oMath>
                </a14:m>
                <a:endParaRPr lang="pt-BR" dirty="0"/>
              </a:p>
              <a:p>
                <a:r>
                  <a:rPr lang="pt-BR" dirty="0"/>
                  <a:t>A escala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num>
                      <m:den>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𝐷𝑆𝑆</m:t>
                            </m:r>
                          </m:sub>
                        </m:sSub>
                      </m:den>
                    </m:f>
                  </m:oMath>
                </a14:m>
                <a:r>
                  <a:rPr lang="pt-BR" dirty="0"/>
                  <a:t> está à esquerda</a:t>
                </a:r>
              </a:p>
              <a:p>
                <a:r>
                  <a:rPr lang="pt-BR" dirty="0"/>
                  <a:t>Já no lado direito temos 2 escalas: m e M</a:t>
                </a:r>
              </a:p>
            </p:txBody>
          </p:sp>
        </mc:Choice>
        <mc:Fallback xmlns="">
          <p:sp>
            <p:nvSpPr>
              <p:cNvPr id="7" name="Content Placeholder 6">
                <a:extLst>
                  <a:ext uri="{FF2B5EF4-FFF2-40B4-BE49-F238E27FC236}">
                    <a16:creationId xmlns:a16="http://schemas.microsoft.com/office/drawing/2014/main" id="{88B41DB8-6BA8-452C-8EF2-7ACD3C35C119}"/>
                  </a:ext>
                </a:extLst>
              </p:cNvPr>
              <p:cNvSpPr>
                <a:spLocks noGrp="1" noRot="1" noChangeAspect="1" noMove="1" noResize="1" noEditPoints="1" noAdjustHandles="1" noChangeArrowheads="1" noChangeShapeType="1" noTextEdit="1"/>
              </p:cNvSpPr>
              <p:nvPr>
                <p:ph sz="half" idx="1"/>
              </p:nvPr>
            </p:nvSpPr>
            <p:spPr>
              <a:xfrm>
                <a:off x="838199" y="1825625"/>
                <a:ext cx="4961467" cy="4351338"/>
              </a:xfrm>
              <a:blipFill>
                <a:blip r:embed="rId3"/>
                <a:stretch>
                  <a:fillRect l="-1843"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231</a:t>
            </a:fld>
            <a:endParaRPr lang="en-US" altLang="en-US"/>
          </a:p>
        </p:txBody>
      </p:sp>
    </p:spTree>
    <p:extLst>
      <p:ext uri="{BB962C8B-B14F-4D97-AF65-F5344CB8AC3E}">
        <p14:creationId xmlns:p14="http://schemas.microsoft.com/office/powerpoint/2010/main" val="1492529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52A8B48-13BB-400C-8C9F-261E868D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48" y="268357"/>
            <a:ext cx="7709452" cy="704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características</a:t>
            </a:r>
          </a:p>
        </p:txBody>
      </p:sp>
      <p:sp>
        <p:nvSpPr>
          <p:cNvPr id="7" name="Content Placeholder 6">
            <a:extLst>
              <a:ext uri="{FF2B5EF4-FFF2-40B4-BE49-F238E27FC236}">
                <a16:creationId xmlns:a16="http://schemas.microsoft.com/office/drawing/2014/main" id="{88B41DB8-6BA8-452C-8EF2-7ACD3C35C119}"/>
              </a:ext>
            </a:extLst>
          </p:cNvPr>
          <p:cNvSpPr>
            <a:spLocks noGrp="1"/>
          </p:cNvSpPr>
          <p:nvPr>
            <p:ph sz="half" idx="1"/>
          </p:nvPr>
        </p:nvSpPr>
        <p:spPr>
          <a:xfrm>
            <a:off x="838200" y="1825625"/>
            <a:ext cx="4668078" cy="4351338"/>
          </a:xfrm>
        </p:spPr>
        <p:txBody>
          <a:bodyPr/>
          <a:lstStyle/>
          <a:p>
            <a:r>
              <a:rPr lang="pt-BR" dirty="0"/>
              <a:t>A escala </a:t>
            </a:r>
            <a:r>
              <a:rPr lang="pt-BR" i="1" dirty="0"/>
              <a:t>m </a:t>
            </a:r>
            <a:r>
              <a:rPr lang="pt-BR" dirty="0"/>
              <a:t>pode ser determinada para soluções nas configurações com polarização fixa</a:t>
            </a:r>
          </a:p>
          <a:p>
            <a:r>
              <a:rPr lang="pt-BR" dirty="0"/>
              <a:t>Já a escala </a:t>
            </a:r>
            <a:r>
              <a:rPr lang="pt-BR" i="1" dirty="0"/>
              <a:t>M</a:t>
            </a:r>
            <a:r>
              <a:rPr lang="pt-BR" dirty="0"/>
              <a:t> é empregada juntamente com a escala </a:t>
            </a:r>
            <a:r>
              <a:rPr lang="pt-BR" i="1" dirty="0"/>
              <a:t>m</a:t>
            </a:r>
            <a:r>
              <a:rPr lang="pt-BR" dirty="0"/>
              <a:t> para solucionar configurações por divisor de tensão </a:t>
            </a:r>
          </a:p>
        </p:txBody>
      </p:sp>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232</a:t>
            </a:fld>
            <a:endParaRPr lang="en-US" altLang="en-US"/>
          </a:p>
        </p:txBody>
      </p:sp>
    </p:spTree>
    <p:extLst>
      <p:ext uri="{BB962C8B-B14F-4D97-AF65-F5344CB8AC3E}">
        <p14:creationId xmlns:p14="http://schemas.microsoft.com/office/powerpoint/2010/main" val="2564375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52A8B48-13BB-400C-8C9F-261E868D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48" y="268357"/>
            <a:ext cx="7709452" cy="704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8B41DB8-6BA8-452C-8EF2-7ACD3C35C119}"/>
                  </a:ext>
                </a:extLst>
              </p:cNvPr>
              <p:cNvSpPr>
                <a:spLocks noGrp="1"/>
              </p:cNvSpPr>
              <p:nvPr>
                <p:ph sz="half" idx="1"/>
              </p:nvPr>
            </p:nvSpPr>
            <p:spPr>
              <a:xfrm>
                <a:off x="838200" y="1825625"/>
                <a:ext cx="4668078" cy="48958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e>
                          </m:d>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den>
                      </m:f>
                    </m:oMath>
                  </m:oMathPara>
                </a14:m>
                <a:endParaRPr lang="pt-BR" b="0" dirty="0"/>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m:t>
                      </m:r>
                      <m:r>
                        <a:rPr lang="pt-BR" b="0" i="1" smtClean="0">
                          <a:latin typeface="Cambria Math" panose="02040503050406030204" pitchFamily="18" charset="0"/>
                        </a:rPr>
                        <m:t>𝑚</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num>
                        <m:den>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e>
                          </m:d>
                        </m:den>
                      </m:f>
                    </m:oMath>
                  </m:oMathPara>
                </a14:m>
                <a:endParaRPr lang="pt-BR" dirty="0"/>
              </a:p>
              <a:p>
                <a:pPr marL="0" indent="0">
                  <a:buNone/>
                </a:pPr>
                <a:endParaRPr lang="pt-BR" dirty="0"/>
              </a:p>
              <a:p>
                <a:pPr marL="0" indent="0">
                  <a:buNone/>
                </a:pPr>
                <a:r>
                  <a:rPr lang="pt-BR" dirty="0">
                    <a:solidFill>
                      <a:schemeClr val="tx1"/>
                    </a:solidFill>
                  </a:rPr>
                  <a:t>Com	</a:t>
                </a:r>
                <a14:m>
                  <m:oMath xmlns:m="http://schemas.openxmlformats.org/officeDocument/2006/math">
                    <m:r>
                      <a:rPr lang="pt-BR" sz="2800" i="1">
                        <a:solidFill>
                          <a:schemeClr val="tx1"/>
                        </a:solidFill>
                        <a:latin typeface="Cambria Math" panose="02040503050406030204" pitchFamily="18" charset="0"/>
                      </a:rPr>
                      <m:t>𝑉</m:t>
                    </m:r>
                    <m:r>
                      <a:rPr lang="pt-BR" sz="2800" i="1" baseline="-25000">
                        <a:solidFill>
                          <a:schemeClr val="tx1"/>
                        </a:solidFill>
                        <a:latin typeface="Cambria Math" panose="02040503050406030204" pitchFamily="18" charset="0"/>
                      </a:rPr>
                      <m:t>𝐺</m:t>
                    </m:r>
                    <m:r>
                      <a:rPr lang="pt-BR" sz="2800" i="1">
                        <a:solidFill>
                          <a:schemeClr val="tx1"/>
                        </a:solidFill>
                        <a:latin typeface="Cambria Math" panose="02040503050406030204" pitchFamily="18" charset="0"/>
                      </a:rPr>
                      <m:t>=</m:t>
                    </m:r>
                    <m:f>
                      <m:fPr>
                        <m:ctrlPr>
                          <a:rPr lang="pt-BR" sz="2800" i="1">
                            <a:solidFill>
                              <a:schemeClr val="tx1"/>
                            </a:solidFill>
                            <a:latin typeface="Cambria Math" panose="02040503050406030204" pitchFamily="18" charset="0"/>
                          </a:rPr>
                        </m:ctrlPr>
                      </m:fPr>
                      <m:num>
                        <m:r>
                          <a:rPr lang="pt-BR" sz="2800" i="1">
                            <a:solidFill>
                              <a:schemeClr val="tx1"/>
                            </a:solidFill>
                            <a:latin typeface="Cambria Math" panose="02040503050406030204" pitchFamily="18" charset="0"/>
                          </a:rPr>
                          <m:t>𝑅</m:t>
                        </m:r>
                        <m:r>
                          <a:rPr lang="pt-BR" sz="2800" i="1" baseline="-25000">
                            <a:solidFill>
                              <a:schemeClr val="tx1"/>
                            </a:solidFill>
                            <a:latin typeface="Cambria Math" panose="02040503050406030204" pitchFamily="18" charset="0"/>
                          </a:rPr>
                          <m:t>2</m:t>
                        </m:r>
                        <m:r>
                          <a:rPr lang="pt-BR" sz="2800" i="1">
                            <a:solidFill>
                              <a:schemeClr val="tx1"/>
                            </a:solidFill>
                            <a:latin typeface="Cambria Math" panose="02040503050406030204" pitchFamily="18" charset="0"/>
                          </a:rPr>
                          <m:t>𝑉</m:t>
                        </m:r>
                        <m:r>
                          <a:rPr lang="pt-BR" sz="2800" i="1" baseline="-25000">
                            <a:solidFill>
                              <a:schemeClr val="tx1"/>
                            </a:solidFill>
                            <a:latin typeface="Cambria Math" panose="02040503050406030204" pitchFamily="18" charset="0"/>
                          </a:rPr>
                          <m:t>𝐷𝐷</m:t>
                        </m:r>
                      </m:num>
                      <m:den>
                        <m:r>
                          <a:rPr lang="pt-BR" sz="2800" i="1">
                            <a:solidFill>
                              <a:schemeClr val="tx1"/>
                            </a:solidFill>
                            <a:latin typeface="Cambria Math" panose="02040503050406030204" pitchFamily="18" charset="0"/>
                          </a:rPr>
                          <m:t>𝑅</m:t>
                        </m:r>
                        <m:r>
                          <a:rPr lang="pt-BR" sz="2800" i="1" baseline="-25000">
                            <a:solidFill>
                              <a:schemeClr val="tx1"/>
                            </a:solidFill>
                            <a:latin typeface="Cambria Math" panose="02040503050406030204" pitchFamily="18" charset="0"/>
                          </a:rPr>
                          <m:t>1</m:t>
                        </m:r>
                        <m:r>
                          <a:rPr lang="pt-BR" sz="2800" i="1">
                            <a:solidFill>
                              <a:schemeClr val="tx1"/>
                            </a:solidFill>
                            <a:latin typeface="Cambria Math" panose="02040503050406030204" pitchFamily="18" charset="0"/>
                          </a:rPr>
                          <m:t>+</m:t>
                        </m:r>
                        <m:r>
                          <a:rPr lang="pt-BR" sz="2800" i="1">
                            <a:solidFill>
                              <a:schemeClr val="tx1"/>
                            </a:solidFill>
                            <a:latin typeface="Cambria Math" panose="02040503050406030204" pitchFamily="18" charset="0"/>
                          </a:rPr>
                          <m:t>𝑅</m:t>
                        </m:r>
                        <m:r>
                          <a:rPr lang="pt-BR" sz="2800" i="1" baseline="-25000">
                            <a:solidFill>
                              <a:schemeClr val="tx1"/>
                            </a:solidFill>
                            <a:latin typeface="Cambria Math" panose="02040503050406030204" pitchFamily="18" charset="0"/>
                          </a:rPr>
                          <m:t>2</m:t>
                        </m:r>
                      </m:den>
                    </m:f>
                  </m:oMath>
                </a14:m>
                <a:endParaRPr lang="pt-BR" dirty="0"/>
              </a:p>
              <a:p>
                <a:pPr marL="0" indent="0">
                  <a:buNone/>
                </a:pPr>
                <a:r>
                  <a:rPr lang="pt-BR" dirty="0"/>
                  <a:t>O fato mais incrível deste método está em </a:t>
                </a:r>
                <a:r>
                  <a:rPr lang="pt-BR" dirty="0">
                    <a:solidFill>
                      <a:srgbClr val="FF0000"/>
                    </a:solidFill>
                  </a:rPr>
                  <a:t>não</a:t>
                </a:r>
                <a:r>
                  <a:rPr lang="pt-BR" dirty="0"/>
                  <a:t> haver necessidade de traçar a curva de transferência!</a:t>
                </a:r>
              </a:p>
              <a:p>
                <a:pPr marL="0" indent="0">
                  <a:buNone/>
                </a:pPr>
                <a:endParaRPr lang="pt-BR" dirty="0"/>
              </a:p>
            </p:txBody>
          </p:sp>
        </mc:Choice>
        <mc:Fallback xmlns="">
          <p:sp>
            <p:nvSpPr>
              <p:cNvPr id="7" name="Content Placeholder 6">
                <a:extLst>
                  <a:ext uri="{FF2B5EF4-FFF2-40B4-BE49-F238E27FC236}">
                    <a16:creationId xmlns:a16="http://schemas.microsoft.com/office/drawing/2014/main" id="{88B41DB8-6BA8-452C-8EF2-7ACD3C35C119}"/>
                  </a:ext>
                </a:extLst>
              </p:cNvPr>
              <p:cNvSpPr>
                <a:spLocks noGrp="1" noRot="1" noChangeAspect="1" noMove="1" noResize="1" noEditPoints="1" noAdjustHandles="1" noChangeArrowheads="1" noChangeShapeType="1" noTextEdit="1"/>
              </p:cNvSpPr>
              <p:nvPr>
                <p:ph sz="half" idx="1"/>
              </p:nvPr>
            </p:nvSpPr>
            <p:spPr>
              <a:xfrm>
                <a:off x="838200" y="1825625"/>
                <a:ext cx="4668078" cy="4895850"/>
              </a:xfrm>
              <a:blipFill>
                <a:blip r:embed="rId3"/>
                <a:stretch>
                  <a:fillRect l="-2353" r="-1438" b="-498"/>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233</a:t>
            </a:fld>
            <a:endParaRPr lang="en-US" altLang="en-US"/>
          </a:p>
        </p:txBody>
      </p:sp>
    </p:spTree>
    <p:extLst>
      <p:ext uri="{BB962C8B-B14F-4D97-AF65-F5344CB8AC3E}">
        <p14:creationId xmlns:p14="http://schemas.microsoft.com/office/powerpoint/2010/main" val="14783415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88FBDA4-AE68-4AFA-883A-98426825C39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5100" y="906992"/>
            <a:ext cx="5740368" cy="5585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5975E46-C3CB-4C6A-BB42-F2275D5EC771}"/>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293CB-4BE3-43AF-84BA-37A7F89B9C6F}"/>
                  </a:ext>
                </a:extLst>
              </p:cNvPr>
              <p:cNvSpPr>
                <a:spLocks noGrp="1"/>
              </p:cNvSpPr>
              <p:nvPr>
                <p:ph sz="half" idx="1"/>
              </p:nvPr>
            </p:nvSpPr>
            <p:spPr>
              <a:xfrm>
                <a:off x="838199" y="1825625"/>
                <a:ext cx="6925733" cy="4351338"/>
              </a:xfrm>
            </p:spPr>
            <p:txBody>
              <a:bodyPr/>
              <a:lstStyle/>
              <a:p>
                <a:pPr marL="0" indent="0">
                  <a:buNone/>
                </a:pPr>
                <a:r>
                  <a:rPr lang="pt-BR" dirty="0" err="1"/>
                  <a:t>Ex</a:t>
                </a:r>
                <a:r>
                  <a:rPr lang="pt-BR" dirty="0"/>
                  <a:t>: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oMath>
                </a14:m>
                <a:endParaRPr lang="pt-BR"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981293CB-4BE3-43AF-84BA-37A7F89B9C6F}"/>
                  </a:ext>
                </a:extLst>
              </p:cNvPr>
              <p:cNvSpPr>
                <a:spLocks noGrp="1" noRot="1" noChangeAspect="1" noMove="1" noResize="1" noEditPoints="1" noAdjustHandles="1" noChangeArrowheads="1" noChangeShapeType="1" noTextEdit="1"/>
              </p:cNvSpPr>
              <p:nvPr>
                <p:ph sz="half" idx="1"/>
              </p:nvPr>
            </p:nvSpPr>
            <p:spPr>
              <a:xfrm>
                <a:off x="838199" y="1825625"/>
                <a:ext cx="6925733" cy="4351338"/>
              </a:xfrm>
              <a:blipFill>
                <a:blip r:embed="rId3"/>
                <a:stretch>
                  <a:fillRect l="-1495"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CB89E3EF-1115-41EB-90F1-472B813E801E}"/>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F9EF9102-FEAD-4E48-8F02-7FCF77C514A5}"/>
              </a:ext>
            </a:extLst>
          </p:cNvPr>
          <p:cNvSpPr>
            <a:spLocks noGrp="1"/>
          </p:cNvSpPr>
          <p:nvPr>
            <p:ph type="sldNum" sz="quarter" idx="12"/>
          </p:nvPr>
        </p:nvSpPr>
        <p:spPr/>
        <p:txBody>
          <a:bodyPr/>
          <a:lstStyle/>
          <a:p>
            <a:fld id="{48BF32D8-1DE8-449E-9DAA-0E19DCA81A04}" type="slidenum">
              <a:rPr lang="en-US" altLang="en-US" smtClean="0"/>
              <a:pPr/>
              <a:t>234</a:t>
            </a:fld>
            <a:endParaRPr lang="en-US" altLang="en-US"/>
          </a:p>
        </p:txBody>
      </p:sp>
    </p:spTree>
    <p:extLst>
      <p:ext uri="{BB962C8B-B14F-4D97-AF65-F5344CB8AC3E}">
        <p14:creationId xmlns:p14="http://schemas.microsoft.com/office/powerpoint/2010/main" val="11562483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88FBDA4-AE68-4AFA-883A-98426825C39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5100" y="906992"/>
            <a:ext cx="5740368" cy="5585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5975E46-C3CB-4C6A-BB42-F2275D5EC771}"/>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293CB-4BE3-43AF-84BA-37A7F89B9C6F}"/>
                  </a:ext>
                </a:extLst>
              </p:cNvPr>
              <p:cNvSpPr>
                <a:spLocks noGrp="1"/>
              </p:cNvSpPr>
              <p:nvPr>
                <p:ph sz="half" idx="1"/>
              </p:nvPr>
            </p:nvSpPr>
            <p:spPr>
              <a:xfrm>
                <a:off x="838199" y="1825625"/>
                <a:ext cx="6925733" cy="4351338"/>
              </a:xfrm>
            </p:spPr>
            <p:txBody>
              <a:bodyPr/>
              <a:lstStyle/>
              <a:p>
                <a:pPr marL="0" indent="0">
                  <a:buNone/>
                </a:pPr>
                <a:r>
                  <a:rPr lang="pt-BR" dirty="0" err="1"/>
                  <a:t>Ex</a:t>
                </a:r>
                <a:r>
                  <a:rPr lang="pt-BR" dirty="0"/>
                  <a:t>: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oMath>
                </a14:m>
                <a:endParaRPr lang="pt-BR" dirty="0"/>
              </a:p>
              <a:p>
                <a:pPr marL="0" indent="0">
                  <a:buNone/>
                </a:pPr>
                <a:endParaRPr lang="pt-BR" dirty="0"/>
              </a:p>
              <a:p>
                <a:pPr marL="0" indent="0">
                  <a:buNone/>
                </a:pPr>
                <a:r>
                  <a:rPr lang="pt-BR" dirty="0">
                    <a:solidFill>
                      <a:srgbClr val="FF0000"/>
                    </a:solidFill>
                  </a:rPr>
                  <a:t>R: </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−3</m:t>
                              </m:r>
                            </m:e>
                          </m:d>
                        </m:num>
                        <m:den>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∗1,6</m:t>
                          </m:r>
                          <m:r>
                            <a:rPr lang="pt-BR" b="0" i="1" smtClean="0">
                              <a:solidFill>
                                <a:srgbClr val="FF0000"/>
                              </a:solidFill>
                              <a:latin typeface="Cambria Math" panose="02040503050406030204" pitchFamily="18" charset="0"/>
                            </a:rPr>
                            <m:t>𝑘</m:t>
                          </m:r>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3</m:t>
                          </m:r>
                        </m:num>
                        <m:den>
                          <m:r>
                            <a:rPr lang="pt-BR" b="0" i="1" smtClean="0">
                              <a:solidFill>
                                <a:srgbClr val="FF0000"/>
                              </a:solidFill>
                              <a:latin typeface="Cambria Math" panose="02040503050406030204" pitchFamily="18" charset="0"/>
                            </a:rPr>
                            <m:t>9</m:t>
                          </m:r>
                          <m:r>
                            <a:rPr lang="pt-BR" i="1">
                              <a:solidFill>
                                <a:srgbClr val="FF0000"/>
                              </a:solidFill>
                              <a:latin typeface="Cambria Math" panose="02040503050406030204" pitchFamily="18" charset="0"/>
                            </a:rPr>
                            <m:t>,6</m:t>
                          </m:r>
                        </m:den>
                      </m:f>
                      <m:r>
                        <a:rPr lang="pt-BR" b="0" i="1" smtClean="0">
                          <a:solidFill>
                            <a:srgbClr val="FF0000"/>
                          </a:solidFill>
                          <a:latin typeface="Cambria Math" panose="02040503050406030204" pitchFamily="18" charset="0"/>
                        </a:rPr>
                        <m:t>=0,31</m:t>
                      </m:r>
                    </m:oMath>
                  </m:oMathPara>
                </a14:m>
                <a:endParaRPr lang="pt-BR"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981293CB-4BE3-43AF-84BA-37A7F89B9C6F}"/>
                  </a:ext>
                </a:extLst>
              </p:cNvPr>
              <p:cNvSpPr>
                <a:spLocks noGrp="1" noRot="1" noChangeAspect="1" noMove="1" noResize="1" noEditPoints="1" noAdjustHandles="1" noChangeArrowheads="1" noChangeShapeType="1" noTextEdit="1"/>
              </p:cNvSpPr>
              <p:nvPr>
                <p:ph sz="half" idx="1"/>
              </p:nvPr>
            </p:nvSpPr>
            <p:spPr>
              <a:xfrm>
                <a:off x="838199" y="1825625"/>
                <a:ext cx="6925733" cy="4351338"/>
              </a:xfrm>
              <a:blipFill>
                <a:blip r:embed="rId3"/>
                <a:stretch>
                  <a:fillRect l="-1495"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CB89E3EF-1115-41EB-90F1-472B813E801E}"/>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F9EF9102-FEAD-4E48-8F02-7FCF77C514A5}"/>
              </a:ext>
            </a:extLst>
          </p:cNvPr>
          <p:cNvSpPr>
            <a:spLocks noGrp="1"/>
          </p:cNvSpPr>
          <p:nvPr>
            <p:ph type="sldNum" sz="quarter" idx="12"/>
          </p:nvPr>
        </p:nvSpPr>
        <p:spPr/>
        <p:txBody>
          <a:bodyPr/>
          <a:lstStyle/>
          <a:p>
            <a:fld id="{48BF32D8-1DE8-449E-9DAA-0E19DCA81A04}" type="slidenum">
              <a:rPr lang="en-US" altLang="en-US" smtClean="0"/>
              <a:pPr/>
              <a:t>235</a:t>
            </a:fld>
            <a:endParaRPr lang="en-US" altLang="en-US"/>
          </a:p>
        </p:txBody>
      </p:sp>
    </p:spTree>
    <p:extLst>
      <p:ext uri="{BB962C8B-B14F-4D97-AF65-F5344CB8AC3E}">
        <p14:creationId xmlns:p14="http://schemas.microsoft.com/office/powerpoint/2010/main" val="18653567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069778-75B8-48DA-AE97-CBBBF371C1BE}"/>
              </a:ext>
            </a:extLst>
          </p:cNvPr>
          <p:cNvPicPr>
            <a:picLocks noChangeAspect="1"/>
          </p:cNvPicPr>
          <p:nvPr/>
        </p:nvPicPr>
        <p:blipFill>
          <a:blip r:embed="rId2"/>
          <a:stretch>
            <a:fillRect/>
          </a:stretch>
        </p:blipFill>
        <p:spPr>
          <a:xfrm>
            <a:off x="4946589" y="843756"/>
            <a:ext cx="7848600" cy="6315075"/>
          </a:xfrm>
          <a:prstGeom prst="rect">
            <a:avLst/>
          </a:prstGeom>
        </p:spPr>
      </p:pic>
      <p:sp>
        <p:nvSpPr>
          <p:cNvPr id="6" name="Title 5">
            <a:extLst>
              <a:ext uri="{FF2B5EF4-FFF2-40B4-BE49-F238E27FC236}">
                <a16:creationId xmlns:a16="http://schemas.microsoft.com/office/drawing/2014/main" id="{1B1DF1FD-183B-4B0C-B15D-2BA3103F83DF}"/>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2E118BA-008C-492F-8AF2-4FE45FAC1784}"/>
                  </a:ext>
                </a:extLst>
              </p:cNvPr>
              <p:cNvSpPr>
                <a:spLocks noGrp="1"/>
              </p:cNvSpPr>
              <p:nvPr>
                <p:ph sz="half" idx="1"/>
              </p:nvPr>
            </p:nvSpPr>
            <p:spPr>
              <a:xfrm>
                <a:off x="838199" y="1825625"/>
                <a:ext cx="5257801" cy="4895850"/>
              </a:xfrm>
            </p:spPr>
            <p:txBody>
              <a:bodyPr>
                <a:normAutofit/>
              </a:bodyPr>
              <a:lstStyle/>
              <a:p>
                <a:r>
                  <a:rPr lang="pt-BR" sz="2400" dirty="0">
                    <a:solidFill>
                      <a:srgbClr val="FF0000"/>
                    </a:solidFill>
                  </a:rPr>
                  <a:t>A reta de autopolarização definida por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r>
                  <a:rPr lang="pt-BR" sz="2400" dirty="0">
                    <a:solidFill>
                      <a:srgbClr val="FF0000"/>
                    </a:solidFill>
                  </a:rPr>
                  <a:t> é traçada desenhando-se uma linha reta da origem até um ponto definido por </a:t>
                </a:r>
                <a:r>
                  <a:rPr lang="pt-BR" sz="2400" i="1" dirty="0">
                    <a:solidFill>
                      <a:srgbClr val="FF0000"/>
                    </a:solidFill>
                  </a:rPr>
                  <a:t>m</a:t>
                </a:r>
                <a:r>
                  <a:rPr lang="pt-BR" sz="2400" dirty="0">
                    <a:solidFill>
                      <a:srgbClr val="FF0000"/>
                    </a:solidFill>
                  </a:rPr>
                  <a:t>=0,31</a:t>
                </a:r>
              </a:p>
              <a:p>
                <a:endParaRPr lang="pt-BR" sz="2400" dirty="0">
                  <a:solidFill>
                    <a:srgbClr val="FF0000"/>
                  </a:solidFill>
                </a:endParaRPr>
              </a:p>
            </p:txBody>
          </p:sp>
        </mc:Choice>
        <mc:Fallback xmlns="">
          <p:sp>
            <p:nvSpPr>
              <p:cNvPr id="7" name="Content Placeholder 6">
                <a:extLst>
                  <a:ext uri="{FF2B5EF4-FFF2-40B4-BE49-F238E27FC236}">
                    <a16:creationId xmlns:a16="http://schemas.microsoft.com/office/drawing/2014/main" id="{E2E118BA-008C-492F-8AF2-4FE45FAC1784}"/>
                  </a:ext>
                </a:extLst>
              </p:cNvPr>
              <p:cNvSpPr>
                <a:spLocks noGrp="1" noRot="1" noChangeAspect="1" noMove="1" noResize="1" noEditPoints="1" noAdjustHandles="1" noChangeArrowheads="1" noChangeShapeType="1" noTextEdit="1"/>
              </p:cNvSpPr>
              <p:nvPr>
                <p:ph sz="half" idx="1"/>
              </p:nvPr>
            </p:nvSpPr>
            <p:spPr>
              <a:xfrm>
                <a:off x="838199" y="1825625"/>
                <a:ext cx="5257801" cy="4895850"/>
              </a:xfrm>
              <a:blipFill>
                <a:blip r:embed="rId3"/>
                <a:stretch>
                  <a:fillRect l="-1506" t="-1741" r="-220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236</a:t>
            </a:fld>
            <a:endParaRPr lang="en-US" altLang="en-US"/>
          </a:p>
        </p:txBody>
      </p:sp>
    </p:spTree>
    <p:extLst>
      <p:ext uri="{BB962C8B-B14F-4D97-AF65-F5344CB8AC3E}">
        <p14:creationId xmlns:p14="http://schemas.microsoft.com/office/powerpoint/2010/main" val="20189649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069778-75B8-48DA-AE97-CBBBF371C1BE}"/>
              </a:ext>
            </a:extLst>
          </p:cNvPr>
          <p:cNvPicPr>
            <a:picLocks noChangeAspect="1"/>
          </p:cNvPicPr>
          <p:nvPr/>
        </p:nvPicPr>
        <p:blipFill>
          <a:blip r:embed="rId2"/>
          <a:stretch>
            <a:fillRect/>
          </a:stretch>
        </p:blipFill>
        <p:spPr>
          <a:xfrm>
            <a:off x="4946589" y="843756"/>
            <a:ext cx="7848600" cy="6315075"/>
          </a:xfrm>
          <a:prstGeom prst="rect">
            <a:avLst/>
          </a:prstGeom>
        </p:spPr>
      </p:pic>
      <p:sp>
        <p:nvSpPr>
          <p:cNvPr id="6" name="Title 5">
            <a:extLst>
              <a:ext uri="{FF2B5EF4-FFF2-40B4-BE49-F238E27FC236}">
                <a16:creationId xmlns:a16="http://schemas.microsoft.com/office/drawing/2014/main" id="{1B1DF1FD-183B-4B0C-B15D-2BA3103F83DF}"/>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2E118BA-008C-492F-8AF2-4FE45FAC1784}"/>
                  </a:ext>
                </a:extLst>
              </p:cNvPr>
              <p:cNvSpPr>
                <a:spLocks noGrp="1"/>
              </p:cNvSpPr>
              <p:nvPr>
                <p:ph sz="half" idx="1"/>
              </p:nvPr>
            </p:nvSpPr>
            <p:spPr>
              <a:xfrm>
                <a:off x="838199" y="1825625"/>
                <a:ext cx="5257801" cy="4093369"/>
              </a:xfrm>
            </p:spPr>
            <p:txBody>
              <a:bodyPr>
                <a:normAutofit/>
              </a:bodyPr>
              <a:lstStyle/>
              <a:p>
                <a:r>
                  <a:rPr lang="pt-BR" sz="2400" dirty="0">
                    <a:solidFill>
                      <a:srgbClr val="FF0000"/>
                    </a:solidFill>
                  </a:rPr>
                  <a:t>A reta de autopolarização definida por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r>
                  <a:rPr lang="pt-BR" sz="2400" dirty="0">
                    <a:solidFill>
                      <a:srgbClr val="FF0000"/>
                    </a:solidFill>
                  </a:rPr>
                  <a:t> é traçada desenhando-se uma linha reta da origem até um ponto definido por </a:t>
                </a:r>
                <a:r>
                  <a:rPr lang="pt-BR" sz="2400" i="1" dirty="0">
                    <a:solidFill>
                      <a:srgbClr val="FF0000"/>
                    </a:solidFill>
                  </a:rPr>
                  <a:t>m</a:t>
                </a:r>
                <a:r>
                  <a:rPr lang="pt-BR" sz="2400" dirty="0">
                    <a:solidFill>
                      <a:srgbClr val="FF0000"/>
                    </a:solidFill>
                  </a:rPr>
                  <a:t>=0,31</a:t>
                </a:r>
              </a:p>
              <a:p>
                <a:endParaRPr lang="pt-BR" sz="2400" dirty="0">
                  <a:solidFill>
                    <a:srgbClr val="FF0000"/>
                  </a:solidFill>
                </a:endParaRPr>
              </a:p>
              <a:p>
                <a:r>
                  <a:rPr lang="pt-BR" sz="2400" dirty="0">
                    <a:solidFill>
                      <a:srgbClr val="FF0000"/>
                    </a:solidFill>
                  </a:rPr>
                  <a:t>O ponto Q resultante será:</a:t>
                </a:r>
              </a:p>
              <a:p>
                <a:pPr marL="0" indent="0">
                  <a:buNone/>
                </a:pP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num>
                      <m:den>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den>
                    </m:f>
                    <m:r>
                      <a:rPr lang="pt-BR" sz="2400" b="0" i="1" smtClean="0">
                        <a:solidFill>
                          <a:srgbClr val="FF0000"/>
                        </a:solidFill>
                        <a:latin typeface="Cambria Math" panose="02040503050406030204" pitchFamily="18" charset="0"/>
                      </a:rPr>
                      <m:t>=0,18</m:t>
                    </m:r>
                  </m:oMath>
                </a14:m>
                <a:r>
                  <a:rPr lang="pt-BR" sz="2400" dirty="0">
                    <a:solidFill>
                      <a:srgbClr val="FF0000"/>
                    </a:solidFill>
                  </a:rPr>
                  <a:t> 	e 	</a:t>
                </a: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num>
                      <m:den>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den>
                    </m:f>
                    <m:r>
                      <a:rPr lang="pt-BR" sz="2400" b="0" i="1" smtClean="0">
                        <a:solidFill>
                          <a:srgbClr val="FF0000"/>
                        </a:solidFill>
                        <a:latin typeface="Cambria Math" panose="02040503050406030204" pitchFamily="18" charset="0"/>
                      </a:rPr>
                      <m:t>=−0,575</m:t>
                    </m:r>
                    <m:r>
                      <a:rPr lang="pt-BR" sz="2400" i="1">
                        <a:solidFill>
                          <a:srgbClr val="FF0000"/>
                        </a:solidFill>
                        <a:latin typeface="Cambria Math" panose="02040503050406030204" pitchFamily="18" charset="0"/>
                      </a:rPr>
                      <m:t> </m:t>
                    </m:r>
                  </m:oMath>
                </a14:m>
                <a:r>
                  <a:rPr lang="pt-BR" sz="2400" dirty="0">
                    <a:solidFill>
                      <a:srgbClr val="FF0000"/>
                    </a:solidFill>
                  </a:rPr>
                  <a:t>	</a:t>
                </a:r>
              </a:p>
              <a:p>
                <a:pPr marL="0" indent="0">
                  <a:buNone/>
                </a:pPr>
                <a:endParaRPr lang="pt-BR" sz="2400" dirty="0">
                  <a:solidFill>
                    <a:srgbClr val="FF0000"/>
                  </a:solidFill>
                </a:endParaRPr>
              </a:p>
              <a:p>
                <a:pPr marL="0" indent="0">
                  <a:buNone/>
                </a:pPr>
                <a:endParaRPr lang="pt-BR" sz="2400" dirty="0">
                  <a:solidFill>
                    <a:srgbClr val="FF0000"/>
                  </a:solidFill>
                </a:endParaRPr>
              </a:p>
              <a:p>
                <a:pPr marL="0" indent="0">
                  <a:buNone/>
                </a:pPr>
                <a:endParaRPr lang="pt-BR" sz="2400" dirty="0">
                  <a:solidFill>
                    <a:srgbClr val="FF0000"/>
                  </a:solidFill>
                </a:endParaRPr>
              </a:p>
              <a:p>
                <a:pPr marL="0" indent="0">
                  <a:buNone/>
                </a:pPr>
                <a:endParaRPr lang="pt-BR" sz="2400" dirty="0">
                  <a:solidFill>
                    <a:srgbClr val="FF0000"/>
                  </a:solidFill>
                </a:endParaRPr>
              </a:p>
              <a:p>
                <a:pPr marL="0" indent="0">
                  <a:buNone/>
                </a:pPr>
                <a:endParaRPr lang="pt-BR" sz="2400" dirty="0">
                  <a:solidFill>
                    <a:srgbClr val="FF0000"/>
                  </a:solidFill>
                </a:endParaRPr>
              </a:p>
            </p:txBody>
          </p:sp>
        </mc:Choice>
        <mc:Fallback xmlns="">
          <p:sp>
            <p:nvSpPr>
              <p:cNvPr id="7" name="Content Placeholder 6">
                <a:extLst>
                  <a:ext uri="{FF2B5EF4-FFF2-40B4-BE49-F238E27FC236}">
                    <a16:creationId xmlns:a16="http://schemas.microsoft.com/office/drawing/2014/main" id="{E2E118BA-008C-492F-8AF2-4FE45FAC1784}"/>
                  </a:ext>
                </a:extLst>
              </p:cNvPr>
              <p:cNvSpPr>
                <a:spLocks noGrp="1" noRot="1" noChangeAspect="1" noMove="1" noResize="1" noEditPoints="1" noAdjustHandles="1" noChangeArrowheads="1" noChangeShapeType="1" noTextEdit="1"/>
              </p:cNvSpPr>
              <p:nvPr>
                <p:ph sz="half" idx="1"/>
              </p:nvPr>
            </p:nvSpPr>
            <p:spPr>
              <a:xfrm>
                <a:off x="838199" y="1825625"/>
                <a:ext cx="5257801" cy="4093369"/>
              </a:xfrm>
              <a:blipFill>
                <a:blip r:embed="rId3"/>
                <a:stretch>
                  <a:fillRect l="-1506" t="-2083" r="-220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237</a:t>
            </a:fld>
            <a:endParaRPr lang="en-US" altLang="en-US"/>
          </a:p>
        </p:txBody>
      </p:sp>
    </p:spTree>
    <p:extLst>
      <p:ext uri="{BB962C8B-B14F-4D97-AF65-F5344CB8AC3E}">
        <p14:creationId xmlns:p14="http://schemas.microsoft.com/office/powerpoint/2010/main" val="31898777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069778-75B8-48DA-AE97-CBBBF371C1BE}"/>
              </a:ext>
            </a:extLst>
          </p:cNvPr>
          <p:cNvPicPr>
            <a:picLocks noChangeAspect="1"/>
          </p:cNvPicPr>
          <p:nvPr/>
        </p:nvPicPr>
        <p:blipFill>
          <a:blip r:embed="rId2"/>
          <a:stretch>
            <a:fillRect/>
          </a:stretch>
        </p:blipFill>
        <p:spPr>
          <a:xfrm>
            <a:off x="4946589" y="843756"/>
            <a:ext cx="7848600" cy="6315075"/>
          </a:xfrm>
          <a:prstGeom prst="rect">
            <a:avLst/>
          </a:prstGeom>
        </p:spPr>
      </p:pic>
      <p:sp>
        <p:nvSpPr>
          <p:cNvPr id="6" name="Title 5">
            <a:extLst>
              <a:ext uri="{FF2B5EF4-FFF2-40B4-BE49-F238E27FC236}">
                <a16:creationId xmlns:a16="http://schemas.microsoft.com/office/drawing/2014/main" id="{1B1DF1FD-183B-4B0C-B15D-2BA3103F83DF}"/>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2E118BA-008C-492F-8AF2-4FE45FAC1784}"/>
                  </a:ext>
                </a:extLst>
              </p:cNvPr>
              <p:cNvSpPr>
                <a:spLocks noGrp="1"/>
              </p:cNvSpPr>
              <p:nvPr>
                <p:ph sz="half" idx="1"/>
              </p:nvPr>
            </p:nvSpPr>
            <p:spPr>
              <a:xfrm>
                <a:off x="838199" y="1825625"/>
                <a:ext cx="5257801" cy="4895850"/>
              </a:xfrm>
            </p:spPr>
            <p:txBody>
              <a:bodyPr>
                <a:normAutofit lnSpcReduction="10000"/>
              </a:bodyPr>
              <a:lstStyle/>
              <a:p>
                <a:r>
                  <a:rPr lang="pt-BR" sz="2400" dirty="0">
                    <a:solidFill>
                      <a:srgbClr val="FF0000"/>
                    </a:solidFill>
                  </a:rPr>
                  <a:t>A reta de autopolarização definida por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r>
                  <a:rPr lang="pt-BR" sz="2400" dirty="0">
                    <a:solidFill>
                      <a:srgbClr val="FF0000"/>
                    </a:solidFill>
                  </a:rPr>
                  <a:t> é traçada desenhando-se uma linha reta da origem até um ponto definido por </a:t>
                </a:r>
                <a:r>
                  <a:rPr lang="pt-BR" sz="2400" i="1" dirty="0">
                    <a:solidFill>
                      <a:srgbClr val="FF0000"/>
                    </a:solidFill>
                  </a:rPr>
                  <a:t>m</a:t>
                </a:r>
                <a:r>
                  <a:rPr lang="pt-BR" sz="2400" dirty="0">
                    <a:solidFill>
                      <a:srgbClr val="FF0000"/>
                    </a:solidFill>
                  </a:rPr>
                  <a:t>=0,31</a:t>
                </a:r>
              </a:p>
              <a:p>
                <a:endParaRPr lang="pt-BR" sz="2400" dirty="0">
                  <a:solidFill>
                    <a:srgbClr val="FF0000"/>
                  </a:solidFill>
                </a:endParaRPr>
              </a:p>
              <a:p>
                <a:r>
                  <a:rPr lang="pt-BR" sz="2400" dirty="0">
                    <a:solidFill>
                      <a:srgbClr val="FF0000"/>
                    </a:solidFill>
                  </a:rPr>
                  <a:t>O ponto Q resultante será:</a:t>
                </a:r>
              </a:p>
              <a:p>
                <a:pPr marL="0" indent="0">
                  <a:buNone/>
                </a:pP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num>
                      <m:den>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den>
                    </m:f>
                    <m:r>
                      <a:rPr lang="pt-BR" sz="2400" b="0" i="1" smtClean="0">
                        <a:solidFill>
                          <a:srgbClr val="FF0000"/>
                        </a:solidFill>
                        <a:latin typeface="Cambria Math" panose="02040503050406030204" pitchFamily="18" charset="0"/>
                      </a:rPr>
                      <m:t>=0,18</m:t>
                    </m:r>
                  </m:oMath>
                </a14:m>
                <a:r>
                  <a:rPr lang="pt-BR" sz="2400" dirty="0">
                    <a:solidFill>
                      <a:srgbClr val="FF0000"/>
                    </a:solidFill>
                  </a:rPr>
                  <a:t> 	e 	</a:t>
                </a: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num>
                      <m:den>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den>
                    </m:f>
                    <m:r>
                      <a:rPr lang="pt-BR" sz="2400" b="0" i="1" smtClean="0">
                        <a:solidFill>
                          <a:srgbClr val="FF0000"/>
                        </a:solidFill>
                        <a:latin typeface="Cambria Math" panose="02040503050406030204" pitchFamily="18" charset="0"/>
                      </a:rPr>
                      <m:t>=−0,575</m:t>
                    </m:r>
                    <m:r>
                      <a:rPr lang="pt-BR" sz="2400" i="1">
                        <a:solidFill>
                          <a:srgbClr val="FF0000"/>
                        </a:solidFill>
                        <a:latin typeface="Cambria Math" panose="02040503050406030204" pitchFamily="18" charset="0"/>
                      </a:rPr>
                      <m:t> </m:t>
                    </m:r>
                  </m:oMath>
                </a14:m>
                <a:r>
                  <a:rPr lang="pt-BR" sz="2400" dirty="0">
                    <a:solidFill>
                      <a:srgbClr val="FF0000"/>
                    </a:solidFill>
                  </a:rPr>
                  <a:t>	</a:t>
                </a: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=0,18</m:t>
                      </m:r>
                      <m:r>
                        <a:rPr lang="pt-BR" sz="2400" b="0" i="1"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𝑆𝑆</m:t>
                          </m:r>
                        </m:sub>
                      </m:sSub>
                      <m:r>
                        <a:rPr lang="pt-BR" sz="2400" b="0" i="1" smtClean="0">
                          <a:solidFill>
                            <a:srgbClr val="FF0000"/>
                          </a:solidFill>
                          <a:latin typeface="Cambria Math" panose="02040503050406030204" pitchFamily="18" charset="0"/>
                        </a:rPr>
                        <m:t>=0,18∗6</m:t>
                      </m:r>
                      <m:r>
                        <a:rPr lang="pt-BR" sz="2400" b="0" i="1" smtClean="0">
                          <a:solidFill>
                            <a:srgbClr val="FF0000"/>
                          </a:solidFill>
                          <a:latin typeface="Cambria Math" panose="02040503050406030204" pitchFamily="18" charset="0"/>
                        </a:rPr>
                        <m:t>𝑚</m:t>
                      </m:r>
                      <m:r>
                        <a:rPr lang="pt-BR" sz="2400" b="0" i="1" smtClean="0">
                          <a:solidFill>
                            <a:srgbClr val="FF0000"/>
                          </a:solidFill>
                          <a:latin typeface="Cambria Math" panose="02040503050406030204" pitchFamily="18" charset="0"/>
                        </a:rPr>
                        <m:t>=1,08</m:t>
                      </m:r>
                      <m:r>
                        <a:rPr lang="pt-BR" sz="2400" b="0" i="1" smtClean="0">
                          <a:solidFill>
                            <a:srgbClr val="FF0000"/>
                          </a:solidFill>
                          <a:latin typeface="Cambria Math" panose="02040503050406030204" pitchFamily="18" charset="0"/>
                        </a:rPr>
                        <m:t>𝑚𝐴</m:t>
                      </m:r>
                    </m:oMath>
                  </m:oMathPara>
                </a14:m>
                <a:endParaRPr lang="pt-BR" sz="2400" b="0" dirty="0">
                  <a:solidFill>
                    <a:srgbClr val="FF0000"/>
                  </a:solidFill>
                </a:endParaRPr>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r>
                        <a:rPr lang="pt-BR" sz="2400" b="0" i="1" smtClean="0">
                          <a:solidFill>
                            <a:srgbClr val="FF0000"/>
                          </a:solidFill>
                          <a:latin typeface="Cambria Math" panose="02040503050406030204" pitchFamily="18" charset="0"/>
                        </a:rPr>
                        <m:t>=−0,575∗</m:t>
                      </m:r>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r>
                        <a:rPr lang="pt-BR" sz="2400" b="0" i="0" smtClean="0">
                          <a:solidFill>
                            <a:srgbClr val="FF0000"/>
                          </a:solidFill>
                          <a:latin typeface="Cambria Math" panose="02040503050406030204" pitchFamily="18" charset="0"/>
                        </a:rPr>
                        <m:t>=−0,575∗3=−1,73</m:t>
                      </m:r>
                    </m:oMath>
                  </m:oMathPara>
                </a14:m>
                <a:endParaRPr lang="pt-BR" sz="2400" dirty="0">
                  <a:solidFill>
                    <a:srgbClr val="FF0000"/>
                  </a:solidFill>
                </a:endParaRPr>
              </a:p>
            </p:txBody>
          </p:sp>
        </mc:Choice>
        <mc:Fallback xmlns="">
          <p:sp>
            <p:nvSpPr>
              <p:cNvPr id="7" name="Content Placeholder 6">
                <a:extLst>
                  <a:ext uri="{FF2B5EF4-FFF2-40B4-BE49-F238E27FC236}">
                    <a16:creationId xmlns:a16="http://schemas.microsoft.com/office/drawing/2014/main" id="{E2E118BA-008C-492F-8AF2-4FE45FAC1784}"/>
                  </a:ext>
                </a:extLst>
              </p:cNvPr>
              <p:cNvSpPr>
                <a:spLocks noGrp="1" noRot="1" noChangeAspect="1" noMove="1" noResize="1" noEditPoints="1" noAdjustHandles="1" noChangeArrowheads="1" noChangeShapeType="1" noTextEdit="1"/>
              </p:cNvSpPr>
              <p:nvPr>
                <p:ph sz="half" idx="1"/>
              </p:nvPr>
            </p:nvSpPr>
            <p:spPr>
              <a:xfrm>
                <a:off x="838199" y="1825625"/>
                <a:ext cx="5257801" cy="4895850"/>
              </a:xfrm>
              <a:blipFill>
                <a:blip r:embed="rId3"/>
                <a:stretch>
                  <a:fillRect l="-1506" t="-2363" r="-208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238</a:t>
            </a:fld>
            <a:endParaRPr lang="en-US" altLang="en-US"/>
          </a:p>
        </p:txBody>
      </p:sp>
    </p:spTree>
    <p:extLst>
      <p:ext uri="{BB962C8B-B14F-4D97-AF65-F5344CB8AC3E}">
        <p14:creationId xmlns:p14="http://schemas.microsoft.com/office/powerpoint/2010/main" val="5790465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80463" y="6810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5"/>
                <a:ext cx="5918200" cy="4351338"/>
              </a:xfrm>
            </p:spPr>
            <p:txBody>
              <a:bodyPr/>
              <a:lstStyle/>
              <a:p>
                <a:r>
                  <a:rPr lang="pt-BR" dirty="0"/>
                  <a:t>Ex: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endParaRPr lang="pt-BR" dirty="0"/>
              </a:p>
              <a:p>
                <a:endParaRPr lang="pt-BR" dirty="0"/>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5"/>
                <a:ext cx="5918200" cy="4351338"/>
              </a:xfrm>
              <a:blipFill>
                <a:blip r:embed="rId3"/>
                <a:stretch>
                  <a:fillRect l="-1649" t="-2101" r="-154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239</a:t>
            </a:fld>
            <a:endParaRPr lang="en-US" altLang="en-US"/>
          </a:p>
        </p:txBody>
      </p:sp>
    </p:spTree>
    <p:extLst>
      <p:ext uri="{BB962C8B-B14F-4D97-AF65-F5344CB8AC3E}">
        <p14:creationId xmlns:p14="http://schemas.microsoft.com/office/powerpoint/2010/main" val="110664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479E7BC-B84B-43BC-A7A9-8D70443B49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57" b="56102"/>
          <a:stretch/>
        </p:blipFill>
        <p:spPr bwMode="auto">
          <a:xfrm>
            <a:off x="5274215" y="1027906"/>
            <a:ext cx="3807494" cy="3127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Resultado de imagem para transistor bipolar junction">
            <a:extLst>
              <a:ext uri="{FF2B5EF4-FFF2-40B4-BE49-F238E27FC236}">
                <a16:creationId xmlns:a16="http://schemas.microsoft.com/office/drawing/2014/main" id="{AF5556DD-FCDA-49F7-AE02-A54EA472AA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667"/>
          <a:stretch/>
        </p:blipFill>
        <p:spPr bwMode="auto">
          <a:xfrm>
            <a:off x="9528604" y="1199355"/>
            <a:ext cx="1767298" cy="28241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24</a:t>
            </a:fld>
            <a:endParaRPr lang="en-US" altLang="en-US"/>
          </a:p>
        </p:txBody>
      </p:sp>
    </p:spTree>
    <p:extLst>
      <p:ext uri="{BB962C8B-B14F-4D97-AF65-F5344CB8AC3E}">
        <p14:creationId xmlns:p14="http://schemas.microsoft.com/office/powerpoint/2010/main" val="36171641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4"/>
                <a:ext cx="5918200" cy="5032375"/>
              </a:xfrm>
            </p:spPr>
            <p:txBody>
              <a:bodyPr>
                <a:normAutofit/>
              </a:bodyPr>
              <a:lstStyle/>
              <a:p>
                <a:r>
                  <a:rPr lang="pt-BR" dirty="0"/>
                  <a:t>Ex: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endParaRPr lang="pt-BR" dirty="0"/>
              </a:p>
              <a:p>
                <a:pPr marL="0" indent="0">
                  <a:buNone/>
                </a:pPr>
                <a:r>
                  <a:rPr lang="pt-BR" dirty="0">
                    <a:solidFill>
                      <a:srgbClr val="FF0000"/>
                    </a:solidFill>
                  </a:rPr>
                  <a:t>R: </a:t>
                </a:r>
              </a:p>
              <a:p>
                <a:pPr marL="0" indent="0">
                  <a:buNone/>
                </a:pPr>
                <a14:m>
                  <m:oMath xmlns:m="http://schemas.openxmlformats.org/officeDocument/2006/math">
                    <m:r>
                      <a:rPr lang="pt-BR" i="1" smtClean="0">
                        <a:solidFill>
                          <a:srgbClr val="FF0000"/>
                        </a:solidFill>
                        <a:latin typeface="Cambria Math" panose="02040503050406030204" pitchFamily="18" charset="0"/>
                      </a:rPr>
                      <m:t>𝑚</m:t>
                    </m:r>
                    <m:r>
                      <a:rPr lang="pt-BR"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e>
                        </m:d>
                      </m:num>
                      <m:den>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∗1,2</m:t>
                        </m:r>
                        <m:r>
                          <a:rPr lang="pt-BR" i="1">
                            <a:solidFill>
                              <a:srgbClr val="FF0000"/>
                            </a:solidFill>
                            <a:latin typeface="Cambria Math" panose="02040503050406030204" pitchFamily="18" charset="0"/>
                          </a:rPr>
                          <m:t>𝑘</m:t>
                        </m:r>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9,6</m:t>
                        </m:r>
                      </m:den>
                    </m:f>
                    <m:r>
                      <a:rPr lang="pt-BR" i="1">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6</m:t>
                    </m:r>
                  </m:oMath>
                </a14:m>
                <a:r>
                  <a:rPr lang="pt-BR" dirty="0">
                    <a:solidFill>
                      <a:srgbClr val="FF0000"/>
                    </a:solidFill>
                  </a:rPr>
                  <a:t>25</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4"/>
                <a:ext cx="5918200" cy="5032375"/>
              </a:xfrm>
              <a:blipFill>
                <a:blip r:embed="rId3"/>
                <a:stretch>
                  <a:fillRect l="-1856" t="-1816" r="-154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240</a:t>
            </a:fld>
            <a:endParaRPr lang="en-US" altLang="en-US"/>
          </a:p>
        </p:txBody>
      </p:sp>
    </p:spTree>
    <p:extLst>
      <p:ext uri="{BB962C8B-B14F-4D97-AF65-F5344CB8AC3E}">
        <p14:creationId xmlns:p14="http://schemas.microsoft.com/office/powerpoint/2010/main" val="18333339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4"/>
                <a:ext cx="5918200" cy="5032375"/>
              </a:xfrm>
            </p:spPr>
            <p:txBody>
              <a:bodyPr>
                <a:normAutofit/>
              </a:bodyPr>
              <a:lstStyle/>
              <a:p>
                <a:r>
                  <a:rPr lang="pt-BR" dirty="0"/>
                  <a:t>Ex: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endParaRPr lang="pt-BR" dirty="0"/>
              </a:p>
              <a:p>
                <a:pPr marL="0" indent="0">
                  <a:buNone/>
                </a:pPr>
                <a:r>
                  <a:rPr lang="pt-BR" dirty="0">
                    <a:solidFill>
                      <a:srgbClr val="FF0000"/>
                    </a:solidFill>
                  </a:rPr>
                  <a:t>R: </a:t>
                </a:r>
              </a:p>
              <a:p>
                <a:pPr marL="0" indent="0">
                  <a:buNone/>
                </a:pPr>
                <a14:m>
                  <m:oMath xmlns:m="http://schemas.openxmlformats.org/officeDocument/2006/math">
                    <m:r>
                      <a:rPr lang="pt-BR" i="1" smtClean="0">
                        <a:solidFill>
                          <a:srgbClr val="FF0000"/>
                        </a:solidFill>
                        <a:latin typeface="Cambria Math" panose="02040503050406030204" pitchFamily="18" charset="0"/>
                      </a:rPr>
                      <m:t>𝑚</m:t>
                    </m:r>
                    <m:r>
                      <a:rPr lang="pt-BR"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e>
                        </m:d>
                      </m:num>
                      <m:den>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∗1,2</m:t>
                        </m:r>
                        <m:r>
                          <a:rPr lang="pt-BR" i="1">
                            <a:solidFill>
                              <a:srgbClr val="FF0000"/>
                            </a:solidFill>
                            <a:latin typeface="Cambria Math" panose="02040503050406030204" pitchFamily="18" charset="0"/>
                          </a:rPr>
                          <m:t>𝑘</m:t>
                        </m:r>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9,6</m:t>
                        </m:r>
                      </m:den>
                    </m:f>
                    <m:r>
                      <a:rPr lang="pt-BR" i="1">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6</m:t>
                    </m:r>
                  </m:oMath>
                </a14:m>
                <a:r>
                  <a:rPr lang="pt-BR" dirty="0">
                    <a:solidFill>
                      <a:srgbClr val="FF0000"/>
                    </a:solidFill>
                  </a:rPr>
                  <a:t>25</a:t>
                </a:r>
              </a:p>
              <a:p>
                <a:pPr marL="0" indent="0">
                  <a:buNone/>
                </a:pPr>
                <a:endParaRPr lang="pt-BR" dirty="0">
                  <a:solidFill>
                    <a:srgbClr val="FF0000"/>
                  </a:solidFill>
                </a:endParaRPr>
              </a:p>
              <a:p>
                <a:pPr marL="0" indent="0">
                  <a:buNone/>
                </a:pPr>
                <a:r>
                  <a:rPr lang="pt-BR" dirty="0">
                    <a:solidFill>
                      <a:srgbClr val="FF0000"/>
                    </a:solidFill>
                  </a:rPr>
                  <a:t>Neste caso, precisamos descobrir M porque se trata de uma configuração por divisor de tensão!</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𝑀</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𝑚</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oMath>
                  </m:oMathPara>
                </a14:m>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4"/>
                <a:ext cx="5918200" cy="5032375"/>
              </a:xfrm>
              <a:blipFill>
                <a:blip r:embed="rId3"/>
                <a:stretch>
                  <a:fillRect l="-1856" t="-1816" r="-154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241</a:t>
            </a:fld>
            <a:endParaRPr lang="en-US" altLang="en-US"/>
          </a:p>
        </p:txBody>
      </p:sp>
    </p:spTree>
    <p:extLst>
      <p:ext uri="{BB962C8B-B14F-4D97-AF65-F5344CB8AC3E}">
        <p14:creationId xmlns:p14="http://schemas.microsoft.com/office/powerpoint/2010/main" val="40227761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5"/>
                <a:ext cx="5918200" cy="4351338"/>
              </a:xfrm>
            </p:spPr>
            <p:txBody>
              <a:bodyPr/>
              <a:lstStyle/>
              <a:p>
                <a:pPr marL="0" indent="0">
                  <a:buNone/>
                </a:pPr>
                <a14:m>
                  <m:oMathPara xmlns:m="http://schemas.openxmlformats.org/officeDocument/2006/math">
                    <m:oMathParaPr>
                      <m:jc m:val="left"/>
                    </m:oMathParaPr>
                    <m:oMath xmlns:m="http://schemas.openxmlformats.org/officeDocument/2006/math">
                      <m:r>
                        <a:rPr lang="pt-BR" sz="2800" i="1" smtClean="0">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𝐺</m:t>
                      </m:r>
                      <m:r>
                        <a:rPr lang="pt-BR" sz="2800" i="1">
                          <a:solidFill>
                            <a:srgbClr val="FF0000"/>
                          </a:solidFill>
                          <a:latin typeface="Cambria Math" panose="02040503050406030204" pitchFamily="18" charset="0"/>
                        </a:rPr>
                        <m:t>=</m:t>
                      </m:r>
                      <m:f>
                        <m:fPr>
                          <m:ctrlPr>
                            <a:rPr lang="pt-BR" sz="2800" i="1">
                              <a:solidFill>
                                <a:srgbClr val="FF0000"/>
                              </a:solidFill>
                              <a:latin typeface="Cambria Math" panose="02040503050406030204" pitchFamily="18" charset="0"/>
                            </a:rPr>
                          </m:ctrlPr>
                        </m:fPr>
                        <m:num>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r>
                            <a:rPr lang="pt-BR" sz="2800" i="1">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𝐷𝐷</m:t>
                          </m:r>
                        </m:num>
                        <m:den>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1</m:t>
                          </m:r>
                          <m:r>
                            <a:rPr lang="pt-BR" sz="2800" i="1">
                              <a:solidFill>
                                <a:srgbClr val="FF0000"/>
                              </a:solidFill>
                              <a:latin typeface="Cambria Math" panose="02040503050406030204" pitchFamily="18" charset="0"/>
                            </a:rPr>
                            <m:t>+</m:t>
                          </m:r>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den>
                      </m:f>
                      <m:r>
                        <a:rPr lang="pt-BR" sz="2800" b="0" i="1" smtClean="0">
                          <a:solidFill>
                            <a:srgbClr val="FF0000"/>
                          </a:solidFill>
                          <a:latin typeface="Cambria Math" panose="02040503050406030204" pitchFamily="18" charset="0"/>
                        </a:rPr>
                        <m:t>=</m:t>
                      </m:r>
                      <m:f>
                        <m:fPr>
                          <m:ctrlPr>
                            <a:rPr lang="pt-BR" sz="2800" b="0" i="1" smtClean="0">
                              <a:solidFill>
                                <a:srgbClr val="FF0000"/>
                              </a:solidFill>
                              <a:latin typeface="Cambria Math" panose="02040503050406030204" pitchFamily="18" charset="0"/>
                            </a:rPr>
                          </m:ctrlPr>
                        </m:fPr>
                        <m:num>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∗18</m:t>
                          </m:r>
                        </m:num>
                        <m:den>
                          <m:r>
                            <a:rPr lang="pt-BR" sz="2800" b="0" i="1" smtClean="0">
                              <a:solidFill>
                                <a:srgbClr val="FF0000"/>
                              </a:solidFill>
                              <a:latin typeface="Cambria Math" panose="02040503050406030204" pitchFamily="18" charset="0"/>
                            </a:rPr>
                            <m:t>910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den>
                      </m:f>
                      <m:r>
                        <a:rPr lang="pt-BR" sz="2800" b="0" i="1" smtClean="0">
                          <a:solidFill>
                            <a:srgbClr val="FF0000"/>
                          </a:solidFill>
                          <a:latin typeface="Cambria Math" panose="02040503050406030204" pitchFamily="18" charset="0"/>
                        </a:rPr>
                        <m:t>=3,5 </m:t>
                      </m:r>
                      <m:r>
                        <a:rPr lang="pt-BR" sz="2800" b="0" i="1" smtClean="0">
                          <a:solidFill>
                            <a:srgbClr val="FF0000"/>
                          </a:solidFill>
                          <a:latin typeface="Cambria Math" panose="02040503050406030204" pitchFamily="18" charset="0"/>
                        </a:rPr>
                        <m:t>𝑉</m:t>
                      </m:r>
                    </m:oMath>
                  </m:oMathPara>
                </a14:m>
                <a:endParaRPr lang="pt-BR" sz="2800" b="0" dirty="0">
                  <a:solidFill>
                    <a:srgbClr val="FF0000"/>
                  </a:solidFill>
                </a:endParaRPr>
              </a:p>
              <a:p>
                <a:pPr marL="0" indent="0">
                  <a:buNone/>
                </a:pPr>
                <a:br>
                  <a:rPr lang="pt-BR" sz="2800" b="0" dirty="0">
                    <a:solidFill>
                      <a:srgbClr val="FF0000"/>
                    </a:solidFill>
                  </a:rPr>
                </a:br>
                <a:endParaRPr lang="pt-BR" sz="2800" b="0" dirty="0">
                  <a:solidFill>
                    <a:srgbClr val="FF0000"/>
                  </a:solidFill>
                </a:endParaRPr>
              </a:p>
              <a:p>
                <a:pPr marL="0" indent="0">
                  <a:buNone/>
                </a:pPr>
                <a:endParaRPr lang="pt-BR" sz="2800"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5"/>
                <a:ext cx="5918200" cy="4351338"/>
              </a:xfrm>
              <a:blipFill>
                <a:blip r:embed="rId3"/>
                <a:stretch>
                  <a:fillRect/>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242</a:t>
            </a:fld>
            <a:endParaRPr lang="en-US" altLang="en-US"/>
          </a:p>
        </p:txBody>
      </p:sp>
    </p:spTree>
    <p:extLst>
      <p:ext uri="{BB962C8B-B14F-4D97-AF65-F5344CB8AC3E}">
        <p14:creationId xmlns:p14="http://schemas.microsoft.com/office/powerpoint/2010/main" val="11890183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5"/>
                <a:ext cx="5918200" cy="4351338"/>
              </a:xfrm>
            </p:spPr>
            <p:txBody>
              <a:bodyPr/>
              <a:lstStyle/>
              <a:p>
                <a:pPr marL="0" indent="0">
                  <a:buNone/>
                </a:pPr>
                <a14:m>
                  <m:oMathPara xmlns:m="http://schemas.openxmlformats.org/officeDocument/2006/math">
                    <m:oMathParaPr>
                      <m:jc m:val="left"/>
                    </m:oMathParaPr>
                    <m:oMath xmlns:m="http://schemas.openxmlformats.org/officeDocument/2006/math">
                      <m:r>
                        <a:rPr lang="pt-BR" sz="2800" i="1" smtClean="0">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𝐺</m:t>
                      </m:r>
                      <m:r>
                        <a:rPr lang="pt-BR" sz="2800" i="1">
                          <a:solidFill>
                            <a:srgbClr val="FF0000"/>
                          </a:solidFill>
                          <a:latin typeface="Cambria Math" panose="02040503050406030204" pitchFamily="18" charset="0"/>
                        </a:rPr>
                        <m:t>=</m:t>
                      </m:r>
                      <m:f>
                        <m:fPr>
                          <m:ctrlPr>
                            <a:rPr lang="pt-BR" sz="2800" i="1">
                              <a:solidFill>
                                <a:srgbClr val="FF0000"/>
                              </a:solidFill>
                              <a:latin typeface="Cambria Math" panose="02040503050406030204" pitchFamily="18" charset="0"/>
                            </a:rPr>
                          </m:ctrlPr>
                        </m:fPr>
                        <m:num>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r>
                            <a:rPr lang="pt-BR" sz="2800" i="1">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𝐷𝐷</m:t>
                          </m:r>
                        </m:num>
                        <m:den>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1</m:t>
                          </m:r>
                          <m:r>
                            <a:rPr lang="pt-BR" sz="2800" i="1">
                              <a:solidFill>
                                <a:srgbClr val="FF0000"/>
                              </a:solidFill>
                              <a:latin typeface="Cambria Math" panose="02040503050406030204" pitchFamily="18" charset="0"/>
                            </a:rPr>
                            <m:t>+</m:t>
                          </m:r>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den>
                      </m:f>
                      <m:r>
                        <a:rPr lang="pt-BR" sz="2800" b="0" i="1" smtClean="0">
                          <a:solidFill>
                            <a:srgbClr val="FF0000"/>
                          </a:solidFill>
                          <a:latin typeface="Cambria Math" panose="02040503050406030204" pitchFamily="18" charset="0"/>
                        </a:rPr>
                        <m:t>=</m:t>
                      </m:r>
                      <m:f>
                        <m:fPr>
                          <m:ctrlPr>
                            <a:rPr lang="pt-BR" sz="2800" b="0" i="1" smtClean="0">
                              <a:solidFill>
                                <a:srgbClr val="FF0000"/>
                              </a:solidFill>
                              <a:latin typeface="Cambria Math" panose="02040503050406030204" pitchFamily="18" charset="0"/>
                            </a:rPr>
                          </m:ctrlPr>
                        </m:fPr>
                        <m:num>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∗18</m:t>
                          </m:r>
                        </m:num>
                        <m:den>
                          <m:r>
                            <a:rPr lang="pt-BR" sz="2800" b="0" i="1" smtClean="0">
                              <a:solidFill>
                                <a:srgbClr val="FF0000"/>
                              </a:solidFill>
                              <a:latin typeface="Cambria Math" panose="02040503050406030204" pitchFamily="18" charset="0"/>
                            </a:rPr>
                            <m:t>910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den>
                      </m:f>
                      <m:r>
                        <a:rPr lang="pt-BR" sz="2800" b="0" i="1" smtClean="0">
                          <a:solidFill>
                            <a:srgbClr val="FF0000"/>
                          </a:solidFill>
                          <a:latin typeface="Cambria Math" panose="02040503050406030204" pitchFamily="18" charset="0"/>
                        </a:rPr>
                        <m:t>=3,5 </m:t>
                      </m:r>
                      <m:r>
                        <a:rPr lang="pt-BR" sz="2800" b="0" i="1" smtClean="0">
                          <a:solidFill>
                            <a:srgbClr val="FF0000"/>
                          </a:solidFill>
                          <a:latin typeface="Cambria Math" panose="02040503050406030204" pitchFamily="18" charset="0"/>
                        </a:rPr>
                        <m:t>𝑉</m:t>
                      </m:r>
                    </m:oMath>
                  </m:oMathPara>
                </a14:m>
                <a:endParaRPr lang="pt-BR" sz="2800" b="0" dirty="0">
                  <a:solidFill>
                    <a:srgbClr val="FF0000"/>
                  </a:solidFill>
                </a:endParaRPr>
              </a:p>
              <a:p>
                <a:pPr marL="0" indent="0">
                  <a:buNone/>
                </a:pPr>
                <a:br>
                  <a:rPr lang="pt-BR" sz="2800" b="0" dirty="0">
                    <a:solidFill>
                      <a:srgbClr val="FF0000"/>
                    </a:solidFill>
                  </a:rPr>
                </a:br>
                <a:endParaRPr lang="pt-BR" sz="2800" b="0" dirty="0">
                  <a:solidFill>
                    <a:srgbClr val="FF0000"/>
                  </a:solidFill>
                </a:endParaRPr>
              </a:p>
              <a:p>
                <a:pPr marL="0" indent="0">
                  <a:buNone/>
                </a:pPr>
                <a14:m>
                  <m:oMathPara xmlns:m="http://schemas.openxmlformats.org/officeDocument/2006/math">
                    <m:oMathParaPr>
                      <m:jc m:val="left"/>
                    </m:oMathParaPr>
                    <m:oMath xmlns:m="http://schemas.openxmlformats.org/officeDocument/2006/math">
                      <m:r>
                        <a:rPr lang="pt-BR" sz="2800" i="1">
                          <a:solidFill>
                            <a:srgbClr val="FF0000"/>
                          </a:solidFill>
                          <a:latin typeface="Cambria Math" panose="02040503050406030204" pitchFamily="18" charset="0"/>
                        </a:rPr>
                        <m:t>𝑀</m:t>
                      </m:r>
                      <m:r>
                        <a:rPr lang="pt-BR" sz="2800" i="1">
                          <a:solidFill>
                            <a:srgbClr val="FF0000"/>
                          </a:solidFill>
                          <a:latin typeface="Cambria Math" panose="02040503050406030204" pitchFamily="18" charset="0"/>
                        </a:rPr>
                        <m:t>=</m:t>
                      </m:r>
                      <m:r>
                        <a:rPr lang="pt-BR" sz="2800" i="1">
                          <a:solidFill>
                            <a:srgbClr val="FF0000"/>
                          </a:solidFill>
                          <a:latin typeface="Cambria Math" panose="02040503050406030204" pitchFamily="18" charset="0"/>
                        </a:rPr>
                        <m:t>𝑚</m:t>
                      </m:r>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b="0" i="1" smtClean="0">
                          <a:solidFill>
                            <a:srgbClr val="FF0000"/>
                          </a:solidFill>
                          <a:latin typeface="Cambria Math" panose="02040503050406030204" pitchFamily="18" charset="0"/>
                        </a:rPr>
                        <m:t>=0,625∗</m:t>
                      </m:r>
                      <m:d>
                        <m:dPr>
                          <m:ctrlPr>
                            <a:rPr lang="pt-BR" sz="2800" b="0" i="1" smtClean="0">
                              <a:solidFill>
                                <a:srgbClr val="FF0000"/>
                              </a:solidFill>
                              <a:latin typeface="Cambria Math" panose="02040503050406030204" pitchFamily="18" charset="0"/>
                            </a:rPr>
                          </m:ctrlPr>
                        </m:dPr>
                        <m:e>
                          <m:f>
                            <m:fPr>
                              <m:ctrlPr>
                                <a:rPr lang="pt-BR" sz="2800" b="0" i="1" smtClean="0">
                                  <a:solidFill>
                                    <a:srgbClr val="FF0000"/>
                                  </a:solidFill>
                                  <a:latin typeface="Cambria Math" panose="02040503050406030204" pitchFamily="18" charset="0"/>
                                </a:rPr>
                              </m:ctrlPr>
                            </m:fPr>
                            <m:num>
                              <m:r>
                                <a:rPr lang="pt-BR" sz="2800" b="0" i="1" smtClean="0">
                                  <a:solidFill>
                                    <a:srgbClr val="FF0000"/>
                                  </a:solidFill>
                                  <a:latin typeface="Cambria Math" panose="02040503050406030204" pitchFamily="18" charset="0"/>
                                </a:rPr>
                                <m:t>3,5</m:t>
                              </m:r>
                            </m:num>
                            <m:den>
                              <m:r>
                                <a:rPr lang="pt-BR" sz="2800" b="0" i="1" smtClean="0">
                                  <a:solidFill>
                                    <a:srgbClr val="FF0000"/>
                                  </a:solidFill>
                                  <a:latin typeface="Cambria Math" panose="02040503050406030204" pitchFamily="18" charset="0"/>
                                </a:rPr>
                                <m:t>6</m:t>
                              </m:r>
                            </m:den>
                          </m:f>
                        </m:e>
                      </m:d>
                    </m:oMath>
                    <m:oMath xmlns:m="http://schemas.openxmlformats.org/officeDocument/2006/math">
                      <m:r>
                        <a:rPr lang="pt-BR" sz="2800" b="0" i="1" smtClean="0">
                          <a:solidFill>
                            <a:srgbClr val="FF0000"/>
                          </a:solidFill>
                          <a:latin typeface="Cambria Math" panose="02040503050406030204" pitchFamily="18" charset="0"/>
                        </a:rPr>
                        <m:t>=0,365</m:t>
                      </m:r>
                    </m:oMath>
                  </m:oMathPara>
                </a14:m>
                <a:endParaRPr lang="pt-BR" sz="2800" dirty="0">
                  <a:solidFill>
                    <a:srgbClr val="FF0000"/>
                  </a:solidFill>
                </a:endParaRPr>
              </a:p>
              <a:p>
                <a:pPr marL="0" indent="0">
                  <a:buNone/>
                </a:pPr>
                <a:endParaRPr lang="pt-BR" sz="2800"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5"/>
                <a:ext cx="5918200" cy="4351338"/>
              </a:xfrm>
              <a:blipFill>
                <a:blip r:embed="rId3"/>
                <a:stretch>
                  <a:fillRect/>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243</a:t>
            </a:fld>
            <a:endParaRPr lang="en-US" altLang="en-US"/>
          </a:p>
        </p:txBody>
      </p:sp>
    </p:spTree>
    <p:extLst>
      <p:ext uri="{BB962C8B-B14F-4D97-AF65-F5344CB8AC3E}">
        <p14:creationId xmlns:p14="http://schemas.microsoft.com/office/powerpoint/2010/main" val="435795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244</a:t>
            </a:fld>
            <a:endParaRPr lang="en-US" altLang="en-US"/>
          </a:p>
        </p:txBody>
      </p:sp>
    </p:spTree>
    <p:extLst>
      <p:ext uri="{BB962C8B-B14F-4D97-AF65-F5344CB8AC3E}">
        <p14:creationId xmlns:p14="http://schemas.microsoft.com/office/powerpoint/2010/main" val="843580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a:p>
                <a:pPr marL="0" indent="0">
                  <a:buNone/>
                </a:pP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num>
                      <m:den>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𝐷𝑆𝑆</m:t>
                            </m:r>
                          </m:sub>
                        </m:sSub>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53</m:t>
                    </m:r>
                    <m:r>
                      <a:rPr lang="pt-BR" sz="2800" b="0" i="0" smtClean="0">
                        <a:solidFill>
                          <a:srgbClr val="FF0000"/>
                        </a:solidFill>
                        <a:latin typeface="Cambria Math" panose="02040503050406030204" pitchFamily="18" charset="0"/>
                      </a:rPr>
                      <m:t> </m:t>
                    </m:r>
                  </m:oMath>
                </a14:m>
                <a:r>
                  <a:rPr lang="pt-BR" sz="2800" dirty="0">
                    <a:solidFill>
                      <a:srgbClr val="FF0000"/>
                    </a:solidFill>
                  </a:rPr>
                  <a:t>e  </a:t>
                </a: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𝐺𝑆</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26</m:t>
                    </m:r>
                  </m:oMath>
                </a14:m>
                <a:endParaRPr lang="pt-BR" dirty="0"/>
              </a:p>
              <a:p>
                <a:pPr marL="0" indent="0">
                  <a:buNone/>
                </a:pPr>
                <a:endParaRPr lang="pt-BR" sz="2400" i="1" dirty="0">
                  <a:solidFill>
                    <a:srgbClr val="FF0000"/>
                  </a:solidFill>
                  <a:latin typeface="Cambria Math" panose="02040503050406030204" pitchFamily="18" charset="0"/>
                </a:endParaRPr>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245</a:t>
            </a:fld>
            <a:endParaRPr lang="en-US" altLang="en-US"/>
          </a:p>
        </p:txBody>
      </p:sp>
    </p:spTree>
    <p:extLst>
      <p:ext uri="{BB962C8B-B14F-4D97-AF65-F5344CB8AC3E}">
        <p14:creationId xmlns:p14="http://schemas.microsoft.com/office/powerpoint/2010/main" val="19231197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a:p>
                <a:pPr marL="0" indent="0">
                  <a:buNone/>
                </a:pP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num>
                      <m:den>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𝐷𝑆𝑆</m:t>
                            </m:r>
                          </m:sub>
                        </m:sSub>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53</m:t>
                    </m:r>
                    <m:r>
                      <a:rPr lang="pt-BR" sz="2800" b="0" i="0" smtClean="0">
                        <a:solidFill>
                          <a:srgbClr val="FF0000"/>
                        </a:solidFill>
                        <a:latin typeface="Cambria Math" panose="02040503050406030204" pitchFamily="18" charset="0"/>
                      </a:rPr>
                      <m:t> </m:t>
                    </m:r>
                  </m:oMath>
                </a14:m>
                <a:r>
                  <a:rPr lang="pt-BR" sz="2800" dirty="0">
                    <a:solidFill>
                      <a:srgbClr val="FF0000"/>
                    </a:solidFill>
                  </a:rPr>
                  <a:t>e  </a:t>
                </a: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𝐺𝑆</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26</m:t>
                    </m:r>
                  </m:oMath>
                </a14:m>
                <a:endParaRPr lang="pt-BR" dirty="0"/>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0,53</m:t>
                          </m:r>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r>
                        <a:rPr lang="pt-BR" sz="2400" b="0" i="1" smtClean="0">
                          <a:solidFill>
                            <a:srgbClr val="FF0000"/>
                          </a:solidFill>
                          <a:latin typeface="Cambria Math" panose="02040503050406030204" pitchFamily="18" charset="0"/>
                        </a:rPr>
                        <m:t>=0,53∗8</m:t>
                      </m:r>
                      <m:r>
                        <a:rPr lang="pt-BR" sz="2400" b="0" i="1" smtClean="0">
                          <a:solidFill>
                            <a:srgbClr val="FF0000"/>
                          </a:solidFill>
                          <a:latin typeface="Cambria Math" panose="02040503050406030204" pitchFamily="18" charset="0"/>
                        </a:rPr>
                        <m:t>𝑚</m:t>
                      </m:r>
                      <m:r>
                        <a:rPr lang="pt-BR" sz="2400" b="0" i="1" smtClean="0">
                          <a:solidFill>
                            <a:srgbClr val="FF0000"/>
                          </a:solidFill>
                          <a:latin typeface="Cambria Math" panose="02040503050406030204" pitchFamily="18" charset="0"/>
                        </a:rPr>
                        <m:t>=4,24</m:t>
                      </m:r>
                      <m:r>
                        <a:rPr lang="pt-BR" sz="2400" b="0" i="1" smtClean="0">
                          <a:solidFill>
                            <a:srgbClr val="FF0000"/>
                          </a:solidFill>
                          <a:latin typeface="Cambria Math" panose="02040503050406030204" pitchFamily="18" charset="0"/>
                        </a:rPr>
                        <m:t>𝑚𝐴</m:t>
                      </m:r>
                    </m:oMath>
                  </m:oMathPara>
                </a14:m>
                <a:endParaRPr lang="pt-BR" sz="2400" b="0" dirty="0">
                  <a:solidFill>
                    <a:srgbClr val="FF0000"/>
                  </a:solidFill>
                </a:endParaRPr>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246</a:t>
            </a:fld>
            <a:endParaRPr lang="en-US" altLang="en-US"/>
          </a:p>
        </p:txBody>
      </p:sp>
    </p:spTree>
    <p:extLst>
      <p:ext uri="{BB962C8B-B14F-4D97-AF65-F5344CB8AC3E}">
        <p14:creationId xmlns:p14="http://schemas.microsoft.com/office/powerpoint/2010/main" val="39651789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a:p>
                <a:pPr marL="0" indent="0">
                  <a:buNone/>
                </a:pP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num>
                      <m:den>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𝐷𝑆𝑆</m:t>
                            </m:r>
                          </m:sub>
                        </m:sSub>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53</m:t>
                    </m:r>
                    <m:r>
                      <a:rPr lang="pt-BR" sz="2800" b="0" i="0" smtClean="0">
                        <a:solidFill>
                          <a:srgbClr val="FF0000"/>
                        </a:solidFill>
                        <a:latin typeface="Cambria Math" panose="02040503050406030204" pitchFamily="18" charset="0"/>
                      </a:rPr>
                      <m:t> </m:t>
                    </m:r>
                  </m:oMath>
                </a14:m>
                <a:r>
                  <a:rPr lang="pt-BR" sz="2800" dirty="0">
                    <a:solidFill>
                      <a:srgbClr val="FF0000"/>
                    </a:solidFill>
                  </a:rPr>
                  <a:t>e  </a:t>
                </a: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𝐺𝑆</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26</m:t>
                    </m:r>
                  </m:oMath>
                </a14:m>
                <a:endParaRPr lang="pt-BR" dirty="0"/>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0,53</m:t>
                          </m:r>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r>
                        <a:rPr lang="pt-BR" sz="2400" b="0" i="1" smtClean="0">
                          <a:solidFill>
                            <a:srgbClr val="FF0000"/>
                          </a:solidFill>
                          <a:latin typeface="Cambria Math" panose="02040503050406030204" pitchFamily="18" charset="0"/>
                        </a:rPr>
                        <m:t>=0,53∗8</m:t>
                      </m:r>
                      <m:r>
                        <a:rPr lang="pt-BR" sz="2400" b="0" i="1" smtClean="0">
                          <a:solidFill>
                            <a:srgbClr val="FF0000"/>
                          </a:solidFill>
                          <a:latin typeface="Cambria Math" panose="02040503050406030204" pitchFamily="18" charset="0"/>
                        </a:rPr>
                        <m:t>𝑚</m:t>
                      </m:r>
                      <m:r>
                        <a:rPr lang="pt-BR" sz="2400" b="0" i="1" smtClean="0">
                          <a:solidFill>
                            <a:srgbClr val="FF0000"/>
                          </a:solidFill>
                          <a:latin typeface="Cambria Math" panose="02040503050406030204" pitchFamily="18" charset="0"/>
                        </a:rPr>
                        <m:t>=4,24</m:t>
                      </m:r>
                      <m:r>
                        <a:rPr lang="pt-BR" sz="2400" b="0" i="1" smtClean="0">
                          <a:solidFill>
                            <a:srgbClr val="FF0000"/>
                          </a:solidFill>
                          <a:latin typeface="Cambria Math" panose="02040503050406030204" pitchFamily="18" charset="0"/>
                        </a:rPr>
                        <m:t>𝑚𝐴</m:t>
                      </m:r>
                    </m:oMath>
                  </m:oMathPara>
                </a14:m>
                <a:endParaRPr lang="pt-BR" sz="2400" b="0" dirty="0">
                  <a:solidFill>
                    <a:srgbClr val="FF0000"/>
                  </a:solidFill>
                </a:endParaRPr>
              </a:p>
              <a:p>
                <a:pPr marL="0" indent="0">
                  <a:buNone/>
                </a:pPr>
                <a:endParaRPr lang="pt-BR" sz="2400" i="1" dirty="0">
                  <a:solidFill>
                    <a:srgbClr val="FF0000"/>
                  </a:solidFill>
                  <a:latin typeface="Cambria Math" panose="02040503050406030204" pitchFamily="18" charset="0"/>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r>
                      <a:rPr lang="pt-BR" sz="2400" b="0" i="1" smtClean="0">
                        <a:solidFill>
                          <a:srgbClr val="FF0000"/>
                        </a:solidFill>
                        <a:latin typeface="Cambria Math" panose="02040503050406030204" pitchFamily="18" charset="0"/>
                      </a:rPr>
                      <m:t>=</m:t>
                    </m:r>
                    <m:r>
                      <a:rPr lang="pt-BR" sz="2400" b="0" i="0" smtClean="0">
                        <a:solidFill>
                          <a:srgbClr val="FF0000"/>
                        </a:solidFill>
                        <a:latin typeface="Cambria Math" panose="02040503050406030204" pitchFamily="18" charset="0"/>
                      </a:rPr>
                      <m:t>−</m:t>
                    </m:r>
                  </m:oMath>
                </a14:m>
                <a:r>
                  <a:rPr lang="pt-BR" sz="2400" dirty="0">
                    <a:solidFill>
                      <a:srgbClr val="FF0000"/>
                    </a:solidFill>
                  </a:rPr>
                  <a:t>0,26</a:t>
                </a:r>
                <a14:m>
                  <m:oMath xmlns:m="http://schemas.openxmlformats.org/officeDocument/2006/math">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r>
                      <a:rPr lang="pt-BR" sz="2400" b="0" i="1" smtClean="0">
                        <a:solidFill>
                          <a:srgbClr val="FF0000"/>
                        </a:solidFill>
                        <a:latin typeface="Cambria Math" panose="02040503050406030204" pitchFamily="18" charset="0"/>
                      </a:rPr>
                      <m:t>=−0,26∗6=−1,56</m:t>
                    </m:r>
                    <m:r>
                      <a:rPr lang="pt-BR" sz="2400" b="0" i="1" smtClean="0">
                        <a:solidFill>
                          <a:srgbClr val="FF0000"/>
                        </a:solidFill>
                        <a:latin typeface="Cambria Math" panose="02040503050406030204" pitchFamily="18" charset="0"/>
                      </a:rPr>
                      <m:t>𝑉</m:t>
                    </m:r>
                  </m:oMath>
                </a14:m>
                <a:endParaRPr lang="pt-BR" dirty="0"/>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247</a:t>
            </a:fld>
            <a:endParaRPr lang="en-US" altLang="en-US"/>
          </a:p>
        </p:txBody>
      </p:sp>
    </p:spTree>
    <p:extLst>
      <p:ext uri="{BB962C8B-B14F-4D97-AF65-F5344CB8AC3E}">
        <p14:creationId xmlns:p14="http://schemas.microsoft.com/office/powerpoint/2010/main" val="2438905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aplicações práticas </a:t>
            </a:r>
            <a:br>
              <a:rPr lang="pt-BR" sz="5400" dirty="0">
                <a:solidFill>
                  <a:schemeClr val="bg1"/>
                </a:solidFill>
              </a:rPr>
            </a:br>
            <a:r>
              <a:rPr lang="pt-BR" sz="5400" dirty="0" err="1">
                <a:solidFill>
                  <a:schemeClr val="bg1"/>
                </a:solidFill>
              </a:rPr>
              <a:t>fet</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3417116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7D17-8591-4F27-B075-F39654DE102A}"/>
              </a:ext>
            </a:extLst>
          </p:cNvPr>
          <p:cNvSpPr>
            <a:spLocks noGrp="1"/>
          </p:cNvSpPr>
          <p:nvPr>
            <p:ph type="title"/>
          </p:nvPr>
        </p:nvSpPr>
        <p:spPr/>
        <p:txBody>
          <a:bodyPr/>
          <a:lstStyle/>
          <a:p>
            <a:r>
              <a:rPr lang="pt-BR" dirty="0"/>
              <a:t>aplicações</a:t>
            </a:r>
          </a:p>
        </p:txBody>
      </p:sp>
      <p:sp>
        <p:nvSpPr>
          <p:cNvPr id="3" name="Content Placeholder 2">
            <a:extLst>
              <a:ext uri="{FF2B5EF4-FFF2-40B4-BE49-F238E27FC236}">
                <a16:creationId xmlns:a16="http://schemas.microsoft.com/office/drawing/2014/main" id="{B2945EE7-1DD7-4223-96DF-84C5D5F64CAC}"/>
              </a:ext>
            </a:extLst>
          </p:cNvPr>
          <p:cNvSpPr>
            <a:spLocks noGrp="1"/>
          </p:cNvSpPr>
          <p:nvPr>
            <p:ph sz="half" idx="1"/>
          </p:nvPr>
        </p:nvSpPr>
        <p:spPr/>
        <p:txBody>
          <a:bodyPr/>
          <a:lstStyle/>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Resistor de </a:t>
            </a:r>
            <a:r>
              <a:rPr lang="en-US" altLang="en-US" sz="2800" b="1" dirty="0" err="1">
                <a:latin typeface="Times New Roman" panose="02020603050405020304" pitchFamily="18" charset="0"/>
                <a:cs typeface="Times New Roman" panose="02020603050405020304" pitchFamily="18" charset="0"/>
              </a:rPr>
              <a:t>tensão</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controlada</a:t>
            </a:r>
            <a:endParaRPr lang="en-US" altLang="en-US" sz="2800"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en-US" sz="2800" b="1" dirty="0" err="1">
                <a:latin typeface="Times New Roman" panose="02020603050405020304" pitchFamily="18" charset="0"/>
                <a:cs typeface="Times New Roman" panose="02020603050405020304" pitchFamily="18" charset="0"/>
              </a:rPr>
              <a:t>Voltímetro</a:t>
            </a:r>
            <a:r>
              <a:rPr lang="en-US" altLang="en-US" sz="2800" b="1" dirty="0">
                <a:latin typeface="Times New Roman" panose="02020603050405020304" pitchFamily="18" charset="0"/>
                <a:cs typeface="Times New Roman" panose="02020603050405020304" pitchFamily="18" charset="0"/>
              </a:rPr>
              <a:t> de JFET</a:t>
            </a:r>
          </a:p>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Timer network</a:t>
            </a:r>
          </a:p>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Fiber optic circuitry</a:t>
            </a:r>
          </a:p>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MOSFET relay driver</a:t>
            </a:r>
          </a:p>
          <a:p>
            <a:endParaRPr lang="pt-BR" dirty="0"/>
          </a:p>
        </p:txBody>
      </p:sp>
      <p:sp>
        <p:nvSpPr>
          <p:cNvPr id="5" name="Footer Placeholder 4">
            <a:extLst>
              <a:ext uri="{FF2B5EF4-FFF2-40B4-BE49-F238E27FC236}">
                <a16:creationId xmlns:a16="http://schemas.microsoft.com/office/drawing/2014/main" id="{F6919C58-A235-4763-A6F3-376A23A96730}"/>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1A09BFA3-A416-4F88-A319-98D9F31A1E26}"/>
              </a:ext>
            </a:extLst>
          </p:cNvPr>
          <p:cNvSpPr>
            <a:spLocks noGrp="1"/>
          </p:cNvSpPr>
          <p:nvPr>
            <p:ph type="sldNum" sz="quarter" idx="12"/>
          </p:nvPr>
        </p:nvSpPr>
        <p:spPr/>
        <p:txBody>
          <a:bodyPr/>
          <a:lstStyle/>
          <a:p>
            <a:fld id="{48BF32D8-1DE8-449E-9DAA-0E19DCA81A04}" type="slidenum">
              <a:rPr lang="en-US" altLang="en-US" smtClean="0"/>
              <a:pPr/>
              <a:t>249</a:t>
            </a:fld>
            <a:endParaRPr lang="en-US" altLang="en-US"/>
          </a:p>
        </p:txBody>
      </p:sp>
    </p:spTree>
    <p:extLst>
      <p:ext uri="{BB962C8B-B14F-4D97-AF65-F5344CB8AC3E}">
        <p14:creationId xmlns:p14="http://schemas.microsoft.com/office/powerpoint/2010/main" val="329969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479E7BC-B84B-43BC-A7A9-8D70443B49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57" b="56102"/>
          <a:stretch/>
        </p:blipFill>
        <p:spPr bwMode="auto">
          <a:xfrm>
            <a:off x="5274215" y="1027906"/>
            <a:ext cx="3807494" cy="3127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Resultado de imagem para transistor bipolar junction">
            <a:extLst>
              <a:ext uri="{FF2B5EF4-FFF2-40B4-BE49-F238E27FC236}">
                <a16:creationId xmlns:a16="http://schemas.microsoft.com/office/drawing/2014/main" id="{AF5556DD-FCDA-49F7-AE02-A54EA472AA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667"/>
          <a:stretch/>
        </p:blipFill>
        <p:spPr bwMode="auto">
          <a:xfrm>
            <a:off x="9528604" y="1199355"/>
            <a:ext cx="1767298" cy="28241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25</a:t>
            </a:fld>
            <a:endParaRPr lang="en-US" altLang="en-US"/>
          </a:p>
        </p:txBody>
      </p:sp>
      <p:sp>
        <p:nvSpPr>
          <p:cNvPr id="3" name="TextBox 2">
            <a:extLst>
              <a:ext uri="{FF2B5EF4-FFF2-40B4-BE49-F238E27FC236}">
                <a16:creationId xmlns:a16="http://schemas.microsoft.com/office/drawing/2014/main" id="{A86B82A3-0B30-46C9-8279-235D94103D76}"/>
              </a:ext>
            </a:extLst>
          </p:cNvPr>
          <p:cNvSpPr txBox="1"/>
          <p:nvPr/>
        </p:nvSpPr>
        <p:spPr>
          <a:xfrm>
            <a:off x="5814391" y="2753139"/>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6" name="TextBox 15">
            <a:extLst>
              <a:ext uri="{FF2B5EF4-FFF2-40B4-BE49-F238E27FC236}">
                <a16:creationId xmlns:a16="http://schemas.microsoft.com/office/drawing/2014/main" id="{F3DAFC86-BCAB-4981-AF33-DCF15751D6EC}"/>
              </a:ext>
            </a:extLst>
          </p:cNvPr>
          <p:cNvSpPr txBox="1"/>
          <p:nvPr/>
        </p:nvSpPr>
        <p:spPr>
          <a:xfrm>
            <a:off x="9286993" y="2124808"/>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Tree>
    <p:extLst>
      <p:ext uri="{BB962C8B-B14F-4D97-AF65-F5344CB8AC3E}">
        <p14:creationId xmlns:p14="http://schemas.microsoft.com/office/powerpoint/2010/main" val="35197210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A5517D8-2A35-486E-BADD-A0CA766CC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898" y="-152400"/>
            <a:ext cx="10981102" cy="771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351F2B67-E9C4-4A85-BD00-BE8D569AB546}"/>
              </a:ext>
            </a:extLst>
          </p:cNvPr>
          <p:cNvSpPr>
            <a:spLocks noGrp="1"/>
          </p:cNvSpPr>
          <p:nvPr>
            <p:ph type="title"/>
          </p:nvPr>
        </p:nvSpPr>
        <p:spPr/>
        <p:txBody>
          <a:bodyPr/>
          <a:lstStyle/>
          <a:p>
            <a:r>
              <a:rPr lang="en-US" altLang="en-US" dirty="0"/>
              <a:t>Resistor de </a:t>
            </a:r>
            <a:r>
              <a:rPr lang="en-US" altLang="en-US" dirty="0" err="1"/>
              <a:t>tensão</a:t>
            </a:r>
            <a:r>
              <a:rPr lang="en-US" altLang="en-US" dirty="0"/>
              <a:t> </a:t>
            </a:r>
            <a:r>
              <a:rPr lang="en-US" altLang="en-US" dirty="0" err="1"/>
              <a:t>controlada</a:t>
            </a:r>
            <a:br>
              <a:rPr lang="en-US" altLang="en-US" dirty="0"/>
            </a:br>
            <a:endParaRPr lang="pt-BR" dirty="0"/>
          </a:p>
        </p:txBody>
      </p:sp>
    </p:spTree>
    <p:extLst>
      <p:ext uri="{BB962C8B-B14F-4D97-AF65-F5344CB8AC3E}">
        <p14:creationId xmlns:p14="http://schemas.microsoft.com/office/powerpoint/2010/main" val="40908715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1F26470-916C-4487-9510-B6AC71099E8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5199"/>
          <a:stretch/>
        </p:blipFill>
        <p:spPr bwMode="auto">
          <a:xfrm>
            <a:off x="0" y="49213"/>
            <a:ext cx="11236949" cy="653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F151F82F-DCCD-4BD0-B7F9-EB2B564DC0B4}"/>
              </a:ext>
            </a:extLst>
          </p:cNvPr>
          <p:cNvSpPr>
            <a:spLocks noGrp="1"/>
          </p:cNvSpPr>
          <p:nvPr>
            <p:ph type="title"/>
          </p:nvPr>
        </p:nvSpPr>
        <p:spPr/>
        <p:txBody>
          <a:bodyPr/>
          <a:lstStyle/>
          <a:p>
            <a:r>
              <a:rPr lang="en-US" altLang="en-US" dirty="0" err="1"/>
              <a:t>Voltímetro</a:t>
            </a:r>
            <a:r>
              <a:rPr lang="en-US" altLang="en-US" dirty="0"/>
              <a:t> de JFET</a:t>
            </a:r>
            <a:br>
              <a:rPr lang="en-US" altLang="en-US" dirty="0"/>
            </a:br>
            <a:endParaRPr lang="pt-BR" dirty="0"/>
          </a:p>
        </p:txBody>
      </p:sp>
      <p:sp>
        <p:nvSpPr>
          <p:cNvPr id="5" name="Footer Placeholder 4">
            <a:extLst>
              <a:ext uri="{FF2B5EF4-FFF2-40B4-BE49-F238E27FC236}">
                <a16:creationId xmlns:a16="http://schemas.microsoft.com/office/drawing/2014/main" id="{3C591CE9-26B6-4175-9755-953294699A1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9059B57-9DB3-4BB6-8178-00AA41F754B3}"/>
              </a:ext>
            </a:extLst>
          </p:cNvPr>
          <p:cNvSpPr>
            <a:spLocks noGrp="1"/>
          </p:cNvSpPr>
          <p:nvPr>
            <p:ph type="sldNum" sz="quarter" idx="12"/>
          </p:nvPr>
        </p:nvSpPr>
        <p:spPr/>
        <p:txBody>
          <a:bodyPr/>
          <a:lstStyle/>
          <a:p>
            <a:fld id="{48BF32D8-1DE8-449E-9DAA-0E19DCA81A04}" type="slidenum">
              <a:rPr lang="en-US" altLang="en-US" smtClean="0"/>
              <a:pPr/>
              <a:t>251</a:t>
            </a:fld>
            <a:endParaRPr lang="en-US" altLang="en-US"/>
          </a:p>
        </p:txBody>
      </p:sp>
    </p:spTree>
    <p:extLst>
      <p:ext uri="{BB962C8B-B14F-4D97-AF65-F5344CB8AC3E}">
        <p14:creationId xmlns:p14="http://schemas.microsoft.com/office/powerpoint/2010/main" val="27705753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CF0BE63-004A-4388-A7A0-7673F25DF18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567"/>
          <a:stretch/>
        </p:blipFill>
        <p:spPr bwMode="auto">
          <a:xfrm>
            <a:off x="1739900" y="143028"/>
            <a:ext cx="9996877" cy="732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F151F82F-DCCD-4BD0-B7F9-EB2B564DC0B4}"/>
              </a:ext>
            </a:extLst>
          </p:cNvPr>
          <p:cNvSpPr>
            <a:spLocks noGrp="1"/>
          </p:cNvSpPr>
          <p:nvPr>
            <p:ph type="title"/>
          </p:nvPr>
        </p:nvSpPr>
        <p:spPr/>
        <p:txBody>
          <a:bodyPr/>
          <a:lstStyle/>
          <a:p>
            <a:r>
              <a:rPr lang="en-US" altLang="en-US" dirty="0" err="1"/>
              <a:t>Voltímetro</a:t>
            </a:r>
            <a:r>
              <a:rPr lang="en-US" altLang="en-US" dirty="0"/>
              <a:t> de JFET</a:t>
            </a:r>
            <a:endParaRPr lang="pt-BR" dirty="0"/>
          </a:p>
        </p:txBody>
      </p:sp>
      <p:sp>
        <p:nvSpPr>
          <p:cNvPr id="5" name="Footer Placeholder 4">
            <a:extLst>
              <a:ext uri="{FF2B5EF4-FFF2-40B4-BE49-F238E27FC236}">
                <a16:creationId xmlns:a16="http://schemas.microsoft.com/office/drawing/2014/main" id="{3C591CE9-26B6-4175-9755-953294699A1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9059B57-9DB3-4BB6-8178-00AA41F754B3}"/>
              </a:ext>
            </a:extLst>
          </p:cNvPr>
          <p:cNvSpPr>
            <a:spLocks noGrp="1"/>
          </p:cNvSpPr>
          <p:nvPr>
            <p:ph type="sldNum" sz="quarter" idx="12"/>
          </p:nvPr>
        </p:nvSpPr>
        <p:spPr/>
        <p:txBody>
          <a:bodyPr/>
          <a:lstStyle/>
          <a:p>
            <a:fld id="{48BF32D8-1DE8-449E-9DAA-0E19DCA81A04}" type="slidenum">
              <a:rPr lang="en-US" altLang="en-US" smtClean="0"/>
              <a:pPr/>
              <a:t>252</a:t>
            </a:fld>
            <a:endParaRPr lang="en-US" altLang="en-US"/>
          </a:p>
        </p:txBody>
      </p:sp>
      <p:sp>
        <p:nvSpPr>
          <p:cNvPr id="9" name="Rectangle 8">
            <a:extLst>
              <a:ext uri="{FF2B5EF4-FFF2-40B4-BE49-F238E27FC236}">
                <a16:creationId xmlns:a16="http://schemas.microsoft.com/office/drawing/2014/main" id="{3DF16850-77A4-4CE1-8FF7-A1FB745F7534}"/>
              </a:ext>
            </a:extLst>
          </p:cNvPr>
          <p:cNvSpPr/>
          <p:nvPr/>
        </p:nvSpPr>
        <p:spPr>
          <a:xfrm>
            <a:off x="2921000" y="-302890"/>
            <a:ext cx="5016500" cy="102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536066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amplificadores com </a:t>
            </a:r>
            <a:r>
              <a:rPr lang="pt-BR" sz="5400" dirty="0" err="1">
                <a:solidFill>
                  <a:schemeClr val="bg1"/>
                </a:solidFill>
              </a:rPr>
              <a:t>fet</a:t>
            </a:r>
            <a:br>
              <a:rPr lang="pt-BR" sz="5400" dirty="0">
                <a:solidFill>
                  <a:schemeClr val="bg1"/>
                </a:solidFill>
              </a:rPr>
            </a:br>
            <a:r>
              <a:rPr lang="pt-BR" sz="5400" dirty="0">
                <a:solidFill>
                  <a:schemeClr val="bg1"/>
                </a:solidFill>
              </a:rPr>
              <a:t>introdução</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261438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idx="1"/>
              </p:nvPr>
            </p:nvSpPr>
            <p:spPr/>
            <p:txBody>
              <a:bodyPr>
                <a:normAutofit fontScale="92500" lnSpcReduction="10000"/>
              </a:bodyPr>
              <a:lstStyle/>
              <a:p>
                <a:r>
                  <a:rPr lang="pt-BR" dirty="0"/>
                  <a:t>Uma das grandes aplicações de FET são em </a:t>
                </a:r>
                <a:r>
                  <a:rPr lang="pt-BR" dirty="0">
                    <a:solidFill>
                      <a:srgbClr val="FF0000"/>
                    </a:solidFill>
                  </a:rPr>
                  <a:t>amplificadores</a:t>
                </a:r>
                <a:r>
                  <a:rPr lang="pt-BR" dirty="0"/>
                  <a:t>. Dispositivos FET tem alta impedância de entrada, são pequenos e leves, tem baixo consumo de potência e podem ser utilizados em uma ampla faixa de frequências.</a:t>
                </a:r>
              </a:p>
              <a:p>
                <a:r>
                  <a:rPr lang="pt-BR" dirty="0"/>
                  <a:t>Enquanto um TBJ controla uma grande corrente de saída por meio de uma baixa corrente de entrada, um FET controla uma corrente de saída por meio de uma baixa tensão de entrada (porta-fonte).</a:t>
                </a:r>
              </a:p>
              <a:p>
                <a:r>
                  <a:rPr lang="pt-BR" dirty="0"/>
                  <a:t>Enquanto um TBJ tem um fator de amplificação </a:t>
                </a:r>
                <a:r>
                  <a:rPr lang="pt-BR" dirty="0">
                    <a:latin typeface="Cambria Math" panose="02040503050406030204" pitchFamily="18" charset="0"/>
                    <a:ea typeface="Cambria Math" panose="02040503050406030204" pitchFamily="18" charset="0"/>
                  </a:rPr>
                  <a:t>𝛽 </a:t>
                </a:r>
                <a:r>
                  <a:rPr lang="pt-BR" dirty="0"/>
                  <a:t>(</a:t>
                </a:r>
                <a:r>
                  <a:rPr lang="pt-BR" i="1" dirty="0"/>
                  <a:t>beta</a:t>
                </a:r>
                <a:r>
                  <a:rPr lang="pt-BR" dirty="0"/>
                  <a:t>), o FET possui um fator de </a:t>
                </a:r>
                <a:r>
                  <a:rPr lang="pt-BR" dirty="0">
                    <a:solidFill>
                      <a:srgbClr val="FF0000"/>
                    </a:solidFill>
                  </a:rPr>
                  <a:t>transcondutância</a:t>
                </a:r>
                <a:r>
                  <a:rPr lang="pt-BR" dirty="0"/>
                  <a:t>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oMath>
                </a14:m>
                <a:r>
                  <a:rPr lang="pt-BR" dirty="0"/>
                  <a:t>.</a:t>
                </a:r>
              </a:p>
              <a:p>
                <a:r>
                  <a:rPr lang="pt-BR" dirty="0"/>
                  <a:t>Um amplificador com FET possui uma impedância de entrada muito maior do que com um circuito TBJ.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idx="1"/>
              </p:nvPr>
            </p:nvSpPr>
            <p:spPr>
              <a:blipFill>
                <a:blip r:embed="rId2"/>
                <a:stretch>
                  <a:fillRect l="-718" t="-1120" b="-1120"/>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254</a:t>
            </a:fld>
            <a:endParaRPr lang="en-US" altLang="en-US"/>
          </a:p>
        </p:txBody>
      </p:sp>
    </p:spTree>
    <p:extLst>
      <p:ext uri="{BB962C8B-B14F-4D97-AF65-F5344CB8AC3E}">
        <p14:creationId xmlns:p14="http://schemas.microsoft.com/office/powerpoint/2010/main" val="1855016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Modelo de </a:t>
            </a:r>
            <a:r>
              <a:rPr lang="pt-BR" dirty="0" err="1"/>
              <a:t>jfet</a:t>
            </a:r>
            <a:r>
              <a:rPr lang="pt-BR" dirty="0"/>
              <a:t> para pequenos sinais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idx="1"/>
              </p:nvPr>
            </p:nvSpPr>
            <p:spPr/>
            <p:txBody>
              <a:bodyPr/>
              <a:lstStyle/>
              <a:p>
                <a:r>
                  <a:rPr lang="pt-BR" dirty="0"/>
                  <a:t>A </a:t>
                </a:r>
                <a:r>
                  <a:rPr lang="pt-BR" dirty="0">
                    <a:solidFill>
                      <a:srgbClr val="FF0000"/>
                    </a:solidFill>
                  </a:rPr>
                  <a:t>tensão</a:t>
                </a:r>
                <a:r>
                  <a:rPr lang="pt-BR" dirty="0"/>
                  <a:t> porta-fonte </a:t>
                </a:r>
                <a:r>
                  <a:rPr lang="pt-BR" dirty="0">
                    <a:solidFill>
                      <a:srgbClr val="FF0000"/>
                    </a:solidFill>
                  </a:rPr>
                  <a:t>controla</a:t>
                </a:r>
                <a:r>
                  <a:rPr lang="pt-BR" dirty="0"/>
                  <a:t> a </a:t>
                </a:r>
                <a:r>
                  <a:rPr lang="pt-BR" dirty="0">
                    <a:solidFill>
                      <a:srgbClr val="FF0000"/>
                    </a:solidFill>
                  </a:rPr>
                  <a:t>corrente</a:t>
                </a:r>
                <a:r>
                  <a:rPr lang="pt-BR" dirty="0"/>
                  <a:t> dreno-fonte de um JFET.</a:t>
                </a:r>
              </a:p>
              <a:p>
                <a:r>
                  <a:rPr lang="pt-BR" dirty="0"/>
                  <a:t>A variação na corrente de dreno que resultará de uma variação na tensão porta-fonte pode ser determinada utilizando-se o fator de transcondutância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r>
                      <a:rPr lang="pt-BR" b="0" i="0" smtClean="0">
                        <a:latin typeface="Cambria Math" panose="02040503050406030204" pitchFamily="18" charset="0"/>
                      </a:rPr>
                      <m:t>.</m:t>
                    </m:r>
                  </m:oMath>
                </a14:m>
                <a:endParaRPr lang="pt-BR" b="0" dirty="0"/>
              </a:p>
              <a:p>
                <a:r>
                  <a:rPr lang="pt-BR" dirty="0"/>
                  <a:t>O prefixo </a:t>
                </a:r>
                <a:r>
                  <a:rPr lang="pt-BR" i="1" dirty="0" err="1"/>
                  <a:t>trans</a:t>
                </a:r>
                <a:r>
                  <a:rPr lang="pt-BR" dirty="0"/>
                  <a:t> revela que esse parâmetro estabelece uma relação entre uma quantidade de saída e entrada. O radical </a:t>
                </a:r>
                <a:r>
                  <a:rPr lang="pt-BR" i="1" dirty="0"/>
                  <a:t>condutância</a:t>
                </a:r>
                <a:r>
                  <a:rPr lang="pt-BR" dirty="0"/>
                  <a:t> foi escolhido porque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determina uma razão entre corrente e tensão.</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idx="1"/>
              </p:nvPr>
            </p:nvSpPr>
            <p:spPr>
              <a:blipFill>
                <a:blip r:embed="rId3"/>
                <a:stretch>
                  <a:fillRect l="-829" t="-420"/>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255</a:t>
            </a:fld>
            <a:endParaRPr lang="en-US" altLang="en-US"/>
          </a:p>
        </p:txBody>
      </p:sp>
      <p:grpSp>
        <p:nvGrpSpPr>
          <p:cNvPr id="12" name="Group 10">
            <a:extLst>
              <a:ext uri="{FF2B5EF4-FFF2-40B4-BE49-F238E27FC236}">
                <a16:creationId xmlns:a16="http://schemas.microsoft.com/office/drawing/2014/main" id="{F965FF66-B022-4A69-8DFA-3F14651282B1}"/>
              </a:ext>
            </a:extLst>
          </p:cNvPr>
          <p:cNvGrpSpPr>
            <a:grpSpLocks/>
          </p:cNvGrpSpPr>
          <p:nvPr/>
        </p:nvGrpSpPr>
        <p:grpSpPr bwMode="auto">
          <a:xfrm>
            <a:off x="4766733" y="3860800"/>
            <a:ext cx="2209800" cy="2392363"/>
            <a:chOff x="2016" y="2160"/>
            <a:chExt cx="1392" cy="1507"/>
          </a:xfrm>
          <a:noFill/>
        </p:grpSpPr>
        <p:sp>
          <p:nvSpPr>
            <p:cNvPr id="13" name="AutoShape 9">
              <a:extLst>
                <a:ext uri="{FF2B5EF4-FFF2-40B4-BE49-F238E27FC236}">
                  <a16:creationId xmlns:a16="http://schemas.microsoft.com/office/drawing/2014/main" id="{4E8AA174-F577-4ADE-B5DB-705AB66EB42E}"/>
                </a:ext>
              </a:extLst>
            </p:cNvPr>
            <p:cNvSpPr>
              <a:spLocks noChangeArrowheads="1"/>
            </p:cNvSpPr>
            <p:nvPr/>
          </p:nvSpPr>
          <p:spPr bwMode="auto">
            <a:xfrm>
              <a:off x="2016" y="2160"/>
              <a:ext cx="1392" cy="768"/>
            </a:xfrm>
            <a:prstGeom prst="roundRect">
              <a:avLst>
                <a:gd name="adj" fmla="val 16667"/>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4" name="Object 11">
              <a:extLst>
                <a:ext uri="{FF2B5EF4-FFF2-40B4-BE49-F238E27FC236}">
                  <a16:creationId xmlns:a16="http://schemas.microsoft.com/office/drawing/2014/main" id="{33CB5C1D-BBF9-44EE-A18B-4D4C6CF392AB}"/>
                </a:ext>
              </a:extLst>
            </p:cNvPr>
            <p:cNvGraphicFramePr>
              <a:graphicFrameLocks noChangeAspect="1"/>
            </p:cNvGraphicFramePr>
            <p:nvPr>
              <p:extLst>
                <p:ext uri="{D42A27DB-BD31-4B8C-83A1-F6EECF244321}">
                  <p14:modId xmlns:p14="http://schemas.microsoft.com/office/powerpoint/2010/main" val="752169055"/>
                </p:ext>
              </p:extLst>
            </p:nvPr>
          </p:nvGraphicFramePr>
          <p:xfrm>
            <a:off x="2091" y="3073"/>
            <a:ext cx="1104" cy="594"/>
          </p:xfrm>
          <a:graphic>
            <a:graphicData uri="http://schemas.openxmlformats.org/presentationml/2006/ole">
              <mc:AlternateContent xmlns:mc="http://schemas.openxmlformats.org/markup-compatibility/2006">
                <mc:Choice xmlns:v="urn:schemas-microsoft-com:vml" Requires="v">
                  <p:oleObj spid="_x0000_s2111" name="Equation" r:id="rId4" imgW="799753" imgH="431613" progId="Equation.3">
                    <p:embed/>
                  </p:oleObj>
                </mc:Choice>
                <mc:Fallback>
                  <p:oleObj name="Equation" r:id="rId4" imgW="799753" imgH="431613" progId="Equation.3">
                    <p:embed/>
                    <p:pic>
                      <p:nvPicPr>
                        <p:cNvPr id="11" name="Object 11">
                          <a:extLst>
                            <a:ext uri="{FF2B5EF4-FFF2-40B4-BE49-F238E27FC236}">
                              <a16:creationId xmlns:a16="http://schemas.microsoft.com/office/drawing/2014/main" id="{CD0A93B5-6BAD-494E-BFE1-E945F38EB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1" y="3073"/>
                          <a:ext cx="1104"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9993056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Determinação gráfica de </a:t>
            </a:r>
            <a:r>
              <a:rPr lang="pt-BR" dirty="0" err="1"/>
              <a:t>gm</a:t>
            </a:r>
            <a:endParaRPr lang="pt-BR"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352FE95-D6B7-4786-A1BB-8083CE637D5F}"/>
                  </a:ext>
                </a:extLst>
              </p:cNvPr>
              <p:cNvSpPr>
                <a:spLocks noGrp="1"/>
              </p:cNvSpPr>
              <p:nvPr>
                <p:ph sz="half" idx="1"/>
              </p:nvPr>
            </p:nvSpPr>
            <p:spPr>
              <a:xfrm>
                <a:off x="838199" y="1825625"/>
                <a:ext cx="5757333" cy="4351338"/>
              </a:xfrm>
            </p:spPr>
            <p:txBody>
              <a:bodyPr/>
              <a:lstStyle/>
              <a:p>
                <a:r>
                  <a:rPr lang="pt-BR" dirty="0"/>
                  <a:t>A inclinação da curva representa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a:t>
                </a:r>
              </a:p>
              <a:p>
                <a:endParaRPr lang="pt-BR" dirty="0"/>
              </a:p>
              <a:p>
                <a:r>
                  <a:rPr lang="pt-BR" dirty="0"/>
                  <a:t>A inclinação aumenta quanto maior for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endParaRPr lang="pt-BR" dirty="0"/>
              </a:p>
              <a:p>
                <a:endParaRPr lang="pt-BR" dirty="0"/>
              </a:p>
              <a:p>
                <a:r>
                  <a:rPr lang="pt-BR" dirty="0"/>
                  <a:t>A equação                            revela que qualquer ponto sobre a curva de transferência pode determinar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a:t>
                </a:r>
              </a:p>
              <a:p>
                <a:endParaRPr lang="pt-BR" dirty="0"/>
              </a:p>
            </p:txBody>
          </p:sp>
        </mc:Choice>
        <mc:Fallback xmlns="">
          <p:sp>
            <p:nvSpPr>
              <p:cNvPr id="8" name="Content Placeholder 7">
                <a:extLst>
                  <a:ext uri="{FF2B5EF4-FFF2-40B4-BE49-F238E27FC236}">
                    <a16:creationId xmlns:a16="http://schemas.microsoft.com/office/drawing/2014/main" id="{3352FE95-D6B7-4786-A1BB-8083CE637D5F}"/>
                  </a:ext>
                </a:extLst>
              </p:cNvPr>
              <p:cNvSpPr>
                <a:spLocks noGrp="1" noRot="1" noChangeAspect="1" noMove="1" noResize="1" noEditPoints="1" noAdjustHandles="1" noChangeArrowheads="1" noChangeShapeType="1" noTextEdit="1"/>
              </p:cNvSpPr>
              <p:nvPr>
                <p:ph sz="half" idx="1"/>
              </p:nvPr>
            </p:nvSpPr>
            <p:spPr>
              <a:xfrm>
                <a:off x="838199" y="1825625"/>
                <a:ext cx="5757333" cy="4351338"/>
              </a:xfrm>
              <a:blipFill>
                <a:blip r:embed="rId3"/>
                <a:stretch>
                  <a:fillRect l="-1587" t="-2101" r="-169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256</a:t>
            </a:fld>
            <a:endParaRPr lang="en-US" altLang="en-US"/>
          </a:p>
        </p:txBody>
      </p:sp>
      <p:pic>
        <p:nvPicPr>
          <p:cNvPr id="6" name="Picture 4">
            <a:extLst>
              <a:ext uri="{FF2B5EF4-FFF2-40B4-BE49-F238E27FC236}">
                <a16:creationId xmlns:a16="http://schemas.microsoft.com/office/drawing/2014/main" id="{34D3C81C-6554-4F9A-8AB6-7761F730A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892" y="1690688"/>
            <a:ext cx="49815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9">
            <a:extLst>
              <a:ext uri="{FF2B5EF4-FFF2-40B4-BE49-F238E27FC236}">
                <a16:creationId xmlns:a16="http://schemas.microsoft.com/office/drawing/2014/main" id="{520AD153-31DC-4D28-A837-DE63D5E05081}"/>
              </a:ext>
            </a:extLst>
          </p:cNvPr>
          <p:cNvSpPr>
            <a:spLocks noChangeArrowheads="1"/>
          </p:cNvSpPr>
          <p:nvPr/>
        </p:nvSpPr>
        <p:spPr bwMode="auto">
          <a:xfrm>
            <a:off x="4926257" y="3452469"/>
            <a:ext cx="2261944" cy="1127998"/>
          </a:xfrm>
          <a:prstGeom prst="roundRect">
            <a:avLst>
              <a:gd name="adj" fmla="val 16667"/>
            </a:avLst>
          </a:prstGeom>
          <a:no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4" name="Object 11">
            <a:extLst>
              <a:ext uri="{FF2B5EF4-FFF2-40B4-BE49-F238E27FC236}">
                <a16:creationId xmlns:a16="http://schemas.microsoft.com/office/drawing/2014/main" id="{7E85CDCC-5594-4EA4-A8D1-04E38D677509}"/>
              </a:ext>
            </a:extLst>
          </p:cNvPr>
          <p:cNvGraphicFramePr>
            <a:graphicFrameLocks noChangeAspect="1"/>
          </p:cNvGraphicFramePr>
          <p:nvPr>
            <p:extLst>
              <p:ext uri="{D42A27DB-BD31-4B8C-83A1-F6EECF244321}">
                <p14:modId xmlns:p14="http://schemas.microsoft.com/office/powerpoint/2010/main" val="3496984671"/>
              </p:ext>
            </p:extLst>
          </p:nvPr>
        </p:nvGraphicFramePr>
        <p:xfrm>
          <a:off x="2635942" y="3708031"/>
          <a:ext cx="1793955" cy="872436"/>
        </p:xfrm>
        <a:graphic>
          <a:graphicData uri="http://schemas.openxmlformats.org/presentationml/2006/ole">
            <mc:AlternateContent xmlns:mc="http://schemas.openxmlformats.org/markup-compatibility/2006">
              <mc:Choice xmlns:v="urn:schemas-microsoft-com:vml" Requires="v">
                <p:oleObj spid="_x0000_s3134" name="Equation" r:id="rId5" imgW="799753" imgH="431613" progId="Equation.3">
                  <p:embed/>
                </p:oleObj>
              </mc:Choice>
              <mc:Fallback>
                <p:oleObj name="Equation" r:id="rId5" imgW="799753" imgH="431613" progId="Equation.3">
                  <p:embed/>
                  <p:pic>
                    <p:nvPicPr>
                      <p:cNvPr id="13" name="Object 11">
                        <a:extLst>
                          <a:ext uri="{FF2B5EF4-FFF2-40B4-BE49-F238E27FC236}">
                            <a16:creationId xmlns:a16="http://schemas.microsoft.com/office/drawing/2014/main" id="{82392593-21CB-451D-979E-42BFCFF8EB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942" y="3708031"/>
                        <a:ext cx="1793955" cy="87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883880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Determinação gráfica de </a:t>
            </a:r>
            <a:r>
              <a:rPr lang="pt-BR" dirty="0" err="1"/>
              <a:t>gm</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sz="half" idx="1"/>
              </p:nvPr>
            </p:nvSpPr>
            <p:spPr>
              <a:xfrm>
                <a:off x="838199" y="1825625"/>
                <a:ext cx="5571067" cy="4351338"/>
              </a:xfrm>
            </p:spPr>
            <p:txBody>
              <a:bodyPr/>
              <a:lstStyle/>
              <a:p>
                <a:r>
                  <a:rPr lang="pt-BR" dirty="0"/>
                  <a:t>Ex: Determine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para um JFET que apresenta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r>
                      <a:rPr lang="pt-BR" b="0" i="1" smtClean="0">
                        <a:latin typeface="Cambria Math" panose="02040503050406030204" pitchFamily="18" charset="0"/>
                      </a:rPr>
                      <m:t>=8</m:t>
                    </m:r>
                    <m:r>
                      <a:rPr lang="pt-BR" b="0" i="1" smtClean="0">
                        <a:latin typeface="Cambria Math" panose="02040503050406030204" pitchFamily="18" charset="0"/>
                      </a:rPr>
                      <m:t>𝑚𝐴</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𝑉</m:t>
                    </m:r>
                  </m:oMath>
                </a14:m>
                <a:r>
                  <a:rPr lang="pt-BR" dirty="0"/>
                  <a:t>nos seguintes pontos de operação CC:</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−0,5</m:t>
                    </m:r>
                    <m:r>
                      <a:rPr lang="pt-BR" b="0" i="1" smtClean="0">
                        <a:latin typeface="Cambria Math" panose="02040503050406030204" pitchFamily="18" charset="0"/>
                      </a:rPr>
                      <m:t>𝑉</m:t>
                    </m:r>
                  </m:oMath>
                </a14:m>
                <a:endParaRPr lang="pt-BR" b="0"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,5</m:t>
                    </m:r>
                    <m:r>
                      <a:rPr lang="pt-BR" i="1">
                        <a:latin typeface="Cambria Math" panose="02040503050406030204" pitchFamily="18" charset="0"/>
                      </a:rPr>
                      <m:t>𝑉</m:t>
                    </m:r>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,5</m:t>
                    </m:r>
                    <m:r>
                      <a:rPr lang="pt-BR" i="1">
                        <a:latin typeface="Cambria Math" panose="02040503050406030204" pitchFamily="18" charset="0"/>
                      </a:rPr>
                      <m:t>𝑉</m:t>
                    </m:r>
                  </m:oMath>
                </a14:m>
                <a:r>
                  <a:rPr lang="pt-BR" dirty="0"/>
                  <a:t>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sz="half" idx="1"/>
              </p:nvPr>
            </p:nvSpPr>
            <p:spPr>
              <a:xfrm>
                <a:off x="838199" y="1825625"/>
                <a:ext cx="5571067" cy="4351338"/>
              </a:xfrm>
              <a:blipFill>
                <a:blip r:embed="rId2"/>
                <a:stretch>
                  <a:fillRect l="-1641" t="-2101" r="-87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257</a:t>
            </a:fld>
            <a:endParaRPr lang="en-US" altLang="en-US"/>
          </a:p>
        </p:txBody>
      </p:sp>
    </p:spTree>
    <p:extLst>
      <p:ext uri="{BB962C8B-B14F-4D97-AF65-F5344CB8AC3E}">
        <p14:creationId xmlns:p14="http://schemas.microsoft.com/office/powerpoint/2010/main" val="12577300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21C269F-3FB5-4592-8B46-7F79364EBD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4099" y="672185"/>
            <a:ext cx="6298633" cy="5866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Determinação gráfica de </a:t>
            </a:r>
            <a:r>
              <a:rPr lang="pt-BR" dirty="0" err="1"/>
              <a:t>gm</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sz="half" idx="1"/>
              </p:nvPr>
            </p:nvSpPr>
            <p:spPr>
              <a:xfrm>
                <a:off x="838200" y="1825625"/>
                <a:ext cx="5638800" cy="4351338"/>
              </a:xfrm>
            </p:spPr>
            <p:txBody>
              <a:bodyPr/>
              <a:lstStyle/>
              <a:p>
                <a:r>
                  <a:rPr lang="pt-BR" dirty="0"/>
                  <a:t>Ex: Determine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para um JFET que apresenta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r>
                      <a:rPr lang="pt-BR" b="0" i="1" smtClean="0">
                        <a:latin typeface="Cambria Math" panose="02040503050406030204" pitchFamily="18" charset="0"/>
                      </a:rPr>
                      <m:t>=8</m:t>
                    </m:r>
                    <m:r>
                      <a:rPr lang="pt-BR" b="0" i="1" smtClean="0">
                        <a:latin typeface="Cambria Math" panose="02040503050406030204" pitchFamily="18" charset="0"/>
                      </a:rPr>
                      <m:t>𝑚𝐴</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𝑉</m:t>
                    </m:r>
                  </m:oMath>
                </a14:m>
                <a:r>
                  <a:rPr lang="pt-BR" dirty="0"/>
                  <a:t>nos seguintes pontos de operação CC:</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−0,5</m:t>
                    </m:r>
                    <m:r>
                      <a:rPr lang="pt-BR" b="0" i="1" smtClean="0">
                        <a:latin typeface="Cambria Math" panose="02040503050406030204" pitchFamily="18" charset="0"/>
                      </a:rPr>
                      <m:t>𝑉</m:t>
                    </m:r>
                  </m:oMath>
                </a14:m>
                <a:endParaRPr lang="pt-BR" b="0"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,5</m:t>
                    </m:r>
                    <m:r>
                      <a:rPr lang="pt-BR" i="1">
                        <a:latin typeface="Cambria Math" panose="02040503050406030204" pitchFamily="18" charset="0"/>
                      </a:rPr>
                      <m:t>𝑉</m:t>
                    </m:r>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,5</m:t>
                    </m:r>
                    <m:r>
                      <a:rPr lang="pt-BR" i="1">
                        <a:latin typeface="Cambria Math" panose="02040503050406030204" pitchFamily="18" charset="0"/>
                      </a:rPr>
                      <m:t>𝑉</m:t>
                    </m:r>
                  </m:oMath>
                </a14:m>
                <a:r>
                  <a:rPr lang="pt-BR" dirty="0"/>
                  <a:t>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sz="half" idx="1"/>
              </p:nvPr>
            </p:nvSpPr>
            <p:spPr>
              <a:xfrm>
                <a:off x="838200" y="1825625"/>
                <a:ext cx="5638800" cy="4351338"/>
              </a:xfrm>
              <a:blipFill>
                <a:blip r:embed="rId3"/>
                <a:stretch>
                  <a:fillRect l="-1730"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258</a:t>
            </a:fld>
            <a:endParaRPr lang="en-US" altLang="en-US"/>
          </a:p>
        </p:txBody>
      </p:sp>
    </p:spTree>
    <p:extLst>
      <p:ext uri="{BB962C8B-B14F-4D97-AF65-F5344CB8AC3E}">
        <p14:creationId xmlns:p14="http://schemas.microsoft.com/office/powerpoint/2010/main" val="841733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idx="1"/>
              </p:nvPr>
            </p:nvSpPr>
            <p:spPr/>
            <p:txBody>
              <a:bodyPr/>
              <a:lstStyle/>
              <a:p>
                <a:r>
                  <a:rPr lang="pt-BR" dirty="0"/>
                  <a:t>O procedimento gráfico </a:t>
                </a:r>
                <a:r>
                  <a:rPr lang="pt-BR" dirty="0">
                    <a:solidFill>
                      <a:srgbClr val="FF0000"/>
                    </a:solidFill>
                  </a:rPr>
                  <a:t>é pouco preciso</a:t>
                </a:r>
                <a:r>
                  <a:rPr lang="pt-BR" dirty="0"/>
                  <a:t>.</a:t>
                </a:r>
              </a:p>
              <a:p>
                <a:r>
                  <a:rPr lang="pt-BR" dirty="0"/>
                  <a:t>Um método alternativo para determinação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é utilizar um método matemático:</a:t>
                </a:r>
              </a:p>
              <a:p>
                <a:pPr marL="0" indent="0" algn="r">
                  <a:buNone/>
                </a:pPr>
                <a:r>
                  <a:rPr lang="pt-BR" i="1" dirty="0">
                    <a:solidFill>
                      <a:srgbClr val="FF0000"/>
                    </a:solidFill>
                  </a:rPr>
                  <a:t>A derivada de uma função em um ponto é igual à inclinação</a:t>
                </a:r>
                <a:br>
                  <a:rPr lang="pt-BR" i="1" dirty="0">
                    <a:solidFill>
                      <a:srgbClr val="FF0000"/>
                    </a:solidFill>
                  </a:rPr>
                </a:br>
                <a:r>
                  <a:rPr lang="pt-BR" i="1" dirty="0">
                    <a:solidFill>
                      <a:srgbClr val="FF0000"/>
                    </a:solidFill>
                  </a:rPr>
                  <a:t> da reta tangente traçada nesse ponto</a:t>
                </a:r>
              </a:p>
              <a:p>
                <a:r>
                  <a:rPr lang="pt-BR" dirty="0"/>
                  <a:t>O que acontece se derivarmos a equação de Shockley em relação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r>
                  <a:rPr lang="pt-BR" dirty="0"/>
                  <a:t>?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idx="1"/>
              </p:nvPr>
            </p:nvSpPr>
            <p:spPr>
              <a:blipFill>
                <a:blip r:embed="rId2"/>
                <a:stretch>
                  <a:fillRect l="-829" t="-420" r="-994"/>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259</a:t>
            </a:fld>
            <a:endParaRPr lang="en-US" altLang="en-US"/>
          </a:p>
        </p:txBody>
      </p:sp>
    </p:spTree>
    <p:extLst>
      <p:ext uri="{BB962C8B-B14F-4D97-AF65-F5344CB8AC3E}">
        <p14:creationId xmlns:p14="http://schemas.microsoft.com/office/powerpoint/2010/main" val="3594126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DA1EF68-9BE3-41EA-848A-97E560410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17" t="2673" r="8527" b="63745"/>
          <a:stretch/>
        </p:blipFill>
        <p:spPr bwMode="auto">
          <a:xfrm>
            <a:off x="6040353" y="4386471"/>
            <a:ext cx="2646448"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26</a:t>
            </a:fld>
            <a:endParaRPr lang="en-US" altLang="en-US"/>
          </a:p>
        </p:txBody>
      </p:sp>
      <p:pic>
        <p:nvPicPr>
          <p:cNvPr id="7172" name="Picture 4" descr="Resultado de imagem para transistor bipolar junction">
            <a:extLst>
              <a:ext uri="{FF2B5EF4-FFF2-40B4-BE49-F238E27FC236}">
                <a16:creationId xmlns:a16="http://schemas.microsoft.com/office/drawing/2014/main" id="{F50C1FDC-E895-45A1-B7A7-81055FD26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2" r="-166"/>
          <a:stretch/>
        </p:blipFill>
        <p:spPr bwMode="auto">
          <a:xfrm>
            <a:off x="9348702" y="4001294"/>
            <a:ext cx="1612901"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8173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260</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2"/>
          <a:stretch>
            <a:fillRect/>
          </a:stretch>
        </p:blipFill>
        <p:spPr>
          <a:xfrm>
            <a:off x="415395" y="2164308"/>
            <a:ext cx="5553677" cy="1763420"/>
          </a:xfrm>
          <a:prstGeom prst="rect">
            <a:avLst/>
          </a:prstGeom>
        </p:spPr>
      </p:pic>
    </p:spTree>
    <p:extLst>
      <p:ext uri="{BB962C8B-B14F-4D97-AF65-F5344CB8AC3E}">
        <p14:creationId xmlns:p14="http://schemas.microsoft.com/office/powerpoint/2010/main" val="39883059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261</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2"/>
          <a:stretch>
            <a:fillRect/>
          </a:stretch>
        </p:blipFill>
        <p:spPr>
          <a:xfrm>
            <a:off x="415395" y="2164308"/>
            <a:ext cx="5553677" cy="1763420"/>
          </a:xfrm>
          <a:prstGeom prst="rect">
            <a:avLst/>
          </a:prstGeom>
        </p:spPr>
      </p:pic>
      <p:pic>
        <p:nvPicPr>
          <p:cNvPr id="8" name="Picture 7">
            <a:extLst>
              <a:ext uri="{FF2B5EF4-FFF2-40B4-BE49-F238E27FC236}">
                <a16:creationId xmlns:a16="http://schemas.microsoft.com/office/drawing/2014/main" id="{DA714C13-B806-4240-91B7-564E9BF75016}"/>
              </a:ext>
            </a:extLst>
          </p:cNvPr>
          <p:cNvPicPr>
            <a:picLocks noChangeAspect="1"/>
          </p:cNvPicPr>
          <p:nvPr/>
        </p:nvPicPr>
        <p:blipFill>
          <a:blip r:embed="rId3"/>
          <a:stretch>
            <a:fillRect/>
          </a:stretch>
        </p:blipFill>
        <p:spPr>
          <a:xfrm>
            <a:off x="838200" y="3927728"/>
            <a:ext cx="4551340" cy="2378075"/>
          </a:xfrm>
          <a:prstGeom prst="rect">
            <a:avLst/>
          </a:prstGeom>
        </p:spPr>
      </p:pic>
    </p:spTree>
    <p:extLst>
      <p:ext uri="{BB962C8B-B14F-4D97-AF65-F5344CB8AC3E}">
        <p14:creationId xmlns:p14="http://schemas.microsoft.com/office/powerpoint/2010/main" val="10315200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262</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3"/>
          <a:stretch>
            <a:fillRect/>
          </a:stretch>
        </p:blipFill>
        <p:spPr>
          <a:xfrm>
            <a:off x="415395" y="2164308"/>
            <a:ext cx="5553677" cy="1763420"/>
          </a:xfrm>
          <a:prstGeom prst="rect">
            <a:avLst/>
          </a:prstGeom>
        </p:spPr>
      </p:pic>
      <p:pic>
        <p:nvPicPr>
          <p:cNvPr id="8" name="Picture 7">
            <a:extLst>
              <a:ext uri="{FF2B5EF4-FFF2-40B4-BE49-F238E27FC236}">
                <a16:creationId xmlns:a16="http://schemas.microsoft.com/office/drawing/2014/main" id="{DA714C13-B806-4240-91B7-564E9BF75016}"/>
              </a:ext>
            </a:extLst>
          </p:cNvPr>
          <p:cNvPicPr>
            <a:picLocks noChangeAspect="1"/>
          </p:cNvPicPr>
          <p:nvPr/>
        </p:nvPicPr>
        <p:blipFill>
          <a:blip r:embed="rId4"/>
          <a:stretch>
            <a:fillRect/>
          </a:stretch>
        </p:blipFill>
        <p:spPr>
          <a:xfrm>
            <a:off x="838200" y="3927728"/>
            <a:ext cx="4551340" cy="2378075"/>
          </a:xfrm>
          <a:prstGeom prst="rect">
            <a:avLst/>
          </a:prstGeom>
        </p:spPr>
      </p:pic>
      <p:graphicFrame>
        <p:nvGraphicFramePr>
          <p:cNvPr id="9" name="Object 11">
            <a:extLst>
              <a:ext uri="{FF2B5EF4-FFF2-40B4-BE49-F238E27FC236}">
                <a16:creationId xmlns:a16="http://schemas.microsoft.com/office/drawing/2014/main" id="{D3D8623E-1E56-4E38-9323-771F95B858D9}"/>
              </a:ext>
            </a:extLst>
          </p:cNvPr>
          <p:cNvGraphicFramePr>
            <a:graphicFrameLocks noChangeAspect="1"/>
          </p:cNvGraphicFramePr>
          <p:nvPr>
            <p:extLst/>
          </p:nvPr>
        </p:nvGraphicFramePr>
        <p:xfrm>
          <a:off x="7055605" y="1690688"/>
          <a:ext cx="3940615" cy="1424251"/>
        </p:xfrm>
        <a:graphic>
          <a:graphicData uri="http://schemas.openxmlformats.org/presentationml/2006/ole">
            <mc:AlternateContent xmlns:mc="http://schemas.openxmlformats.org/markup-compatibility/2006">
              <mc:Choice xmlns:v="urn:schemas-microsoft-com:vml" Requires="v">
                <p:oleObj spid="_x0000_s7218" name="Equation" r:id="rId5" imgW="1333500" imgH="482600" progId="Equation.3">
                  <p:embed/>
                </p:oleObj>
              </mc:Choice>
              <mc:Fallback>
                <p:oleObj name="Equation" r:id="rId5" imgW="1333500" imgH="482600" progId="Equation.3">
                  <p:embed/>
                  <p:pic>
                    <p:nvPicPr>
                      <p:cNvPr id="9" name="Object 11">
                        <a:extLst>
                          <a:ext uri="{FF2B5EF4-FFF2-40B4-BE49-F238E27FC236}">
                            <a16:creationId xmlns:a16="http://schemas.microsoft.com/office/drawing/2014/main" id="{D3D8623E-1E56-4E38-9323-771F95B85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5605" y="1690688"/>
                        <a:ext cx="3940615" cy="1424251"/>
                      </a:xfrm>
                      <a:prstGeom prst="rect">
                        <a:avLst/>
                      </a:prstGeom>
                      <a:noFill/>
                      <a:ln>
                        <a:solidFill>
                          <a:srgbClr val="0000FF"/>
                        </a:solidFill>
                      </a:ln>
                      <a:effectLst/>
                    </p:spPr>
                  </p:pic>
                </p:oleObj>
              </mc:Fallback>
            </mc:AlternateContent>
          </a:graphicData>
        </a:graphic>
      </p:graphicFrame>
    </p:spTree>
    <p:extLst>
      <p:ext uri="{BB962C8B-B14F-4D97-AF65-F5344CB8AC3E}">
        <p14:creationId xmlns:p14="http://schemas.microsoft.com/office/powerpoint/2010/main" val="39597917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263</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3"/>
          <a:stretch>
            <a:fillRect/>
          </a:stretch>
        </p:blipFill>
        <p:spPr>
          <a:xfrm>
            <a:off x="415395" y="2164308"/>
            <a:ext cx="5553677" cy="1763420"/>
          </a:xfrm>
          <a:prstGeom prst="rect">
            <a:avLst/>
          </a:prstGeom>
        </p:spPr>
      </p:pic>
      <p:pic>
        <p:nvPicPr>
          <p:cNvPr id="8" name="Picture 7">
            <a:extLst>
              <a:ext uri="{FF2B5EF4-FFF2-40B4-BE49-F238E27FC236}">
                <a16:creationId xmlns:a16="http://schemas.microsoft.com/office/drawing/2014/main" id="{DA714C13-B806-4240-91B7-564E9BF75016}"/>
              </a:ext>
            </a:extLst>
          </p:cNvPr>
          <p:cNvPicPr>
            <a:picLocks noChangeAspect="1"/>
          </p:cNvPicPr>
          <p:nvPr/>
        </p:nvPicPr>
        <p:blipFill>
          <a:blip r:embed="rId4"/>
          <a:stretch>
            <a:fillRect/>
          </a:stretch>
        </p:blipFill>
        <p:spPr>
          <a:xfrm>
            <a:off x="838200" y="3927728"/>
            <a:ext cx="4551340" cy="2378075"/>
          </a:xfrm>
          <a:prstGeom prst="rect">
            <a:avLst/>
          </a:prstGeom>
        </p:spPr>
      </p:pic>
      <p:graphicFrame>
        <p:nvGraphicFramePr>
          <p:cNvPr id="9" name="Object 11">
            <a:extLst>
              <a:ext uri="{FF2B5EF4-FFF2-40B4-BE49-F238E27FC236}">
                <a16:creationId xmlns:a16="http://schemas.microsoft.com/office/drawing/2014/main" id="{D3D8623E-1E56-4E38-9323-771F95B858D9}"/>
              </a:ext>
            </a:extLst>
          </p:cNvPr>
          <p:cNvGraphicFramePr>
            <a:graphicFrameLocks noChangeAspect="1"/>
          </p:cNvGraphicFramePr>
          <p:nvPr>
            <p:extLst/>
          </p:nvPr>
        </p:nvGraphicFramePr>
        <p:xfrm>
          <a:off x="7054850" y="1690688"/>
          <a:ext cx="3941763" cy="1423987"/>
        </p:xfrm>
        <a:graphic>
          <a:graphicData uri="http://schemas.openxmlformats.org/presentationml/2006/ole">
            <mc:AlternateContent xmlns:mc="http://schemas.openxmlformats.org/markup-compatibility/2006">
              <mc:Choice xmlns:v="urn:schemas-microsoft-com:vml" Requires="v">
                <p:oleObj spid="_x0000_s8338" name="Equation" r:id="rId5" imgW="1333500" imgH="482600" progId="Equation.3">
                  <p:embed/>
                </p:oleObj>
              </mc:Choice>
              <mc:Fallback>
                <p:oleObj name="Equation" r:id="rId5" imgW="1333500" imgH="482600" progId="Equation.3">
                  <p:embed/>
                  <p:pic>
                    <p:nvPicPr>
                      <p:cNvPr id="9" name="Object 11">
                        <a:extLst>
                          <a:ext uri="{FF2B5EF4-FFF2-40B4-BE49-F238E27FC236}">
                            <a16:creationId xmlns:a16="http://schemas.microsoft.com/office/drawing/2014/main" id="{D3D8623E-1E56-4E38-9323-771F95B85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4850" y="1690688"/>
                        <a:ext cx="3941763" cy="1423987"/>
                      </a:xfrm>
                      <a:prstGeom prst="rect">
                        <a:avLst/>
                      </a:prstGeom>
                      <a:noFill/>
                      <a:ln>
                        <a:solidFill>
                          <a:srgbClr val="0000FF"/>
                        </a:solidFill>
                      </a:ln>
                      <a:effectLst/>
                    </p:spPr>
                  </p:pic>
                </p:oleObj>
              </mc:Fallback>
            </mc:AlternateContent>
          </a:graphicData>
        </a:graphic>
      </p:graphicFrame>
      <p:sp>
        <p:nvSpPr>
          <p:cNvPr id="10" name="Rectangle 9">
            <a:extLst>
              <a:ext uri="{FF2B5EF4-FFF2-40B4-BE49-F238E27FC236}">
                <a16:creationId xmlns:a16="http://schemas.microsoft.com/office/drawing/2014/main" id="{575CA249-CD67-4C7A-AFA1-4B78BEB9811F}"/>
              </a:ext>
            </a:extLst>
          </p:cNvPr>
          <p:cNvSpPr/>
          <p:nvPr/>
        </p:nvSpPr>
        <p:spPr>
          <a:xfrm>
            <a:off x="6744775" y="3558396"/>
            <a:ext cx="1648849" cy="369332"/>
          </a:xfrm>
          <a:prstGeom prst="rect">
            <a:avLst/>
          </a:prstGeom>
        </p:spPr>
        <p:txBody>
          <a:bodyPr wrap="none">
            <a:spAutoFit/>
          </a:bodyPr>
          <a:lstStyle/>
          <a:p>
            <a:r>
              <a:rPr lang="en-US" altLang="en-US" b="1" dirty="0">
                <a:latin typeface="Times New Roman" panose="02020603050405020304" pitchFamily="18" charset="0"/>
                <a:cs typeface="Times New Roman" panose="02020603050405020304" pitchFamily="18" charset="0"/>
              </a:rPr>
              <a:t>Para </a:t>
            </a:r>
            <a:r>
              <a:rPr lang="en-US" altLang="en-US" b="1" i="1" dirty="0">
                <a:latin typeface="Times New Roman" panose="02020603050405020304" pitchFamily="18" charset="0"/>
                <a:cs typeface="Times New Roman" panose="02020603050405020304" pitchFamily="18" charset="0"/>
              </a:rPr>
              <a:t>V</a:t>
            </a:r>
            <a:r>
              <a:rPr lang="en-US" altLang="en-US" b="1" i="1" baseline="-25000" dirty="0">
                <a:latin typeface="Times New Roman" panose="02020603050405020304" pitchFamily="18" charset="0"/>
                <a:cs typeface="Times New Roman" panose="02020603050405020304" pitchFamily="18" charset="0"/>
              </a:rPr>
              <a:t>GS</a:t>
            </a:r>
            <a:r>
              <a:rPr lang="en-US" altLang="en-US" b="1" dirty="0">
                <a:latin typeface="Times New Roman" panose="02020603050405020304" pitchFamily="18" charset="0"/>
                <a:cs typeface="Times New Roman" panose="02020603050405020304" pitchFamily="18" charset="0"/>
              </a:rPr>
              <a:t> = 0 V</a:t>
            </a:r>
            <a:endParaRPr lang="en-US" altLang="pt-BR" b="1" dirty="0">
              <a:latin typeface="Times New Roman" panose="02020603050405020304" pitchFamily="18" charset="0"/>
              <a:cs typeface="Times New Roman" panose="02020603050405020304" pitchFamily="18" charset="0"/>
            </a:endParaRPr>
          </a:p>
        </p:txBody>
      </p:sp>
      <p:graphicFrame>
        <p:nvGraphicFramePr>
          <p:cNvPr id="19" name="Object 12">
            <a:extLst>
              <a:ext uri="{FF2B5EF4-FFF2-40B4-BE49-F238E27FC236}">
                <a16:creationId xmlns:a16="http://schemas.microsoft.com/office/drawing/2014/main" id="{57281B2A-17E0-468F-ABF9-E6CD81286274}"/>
              </a:ext>
            </a:extLst>
          </p:cNvPr>
          <p:cNvGraphicFramePr>
            <a:graphicFrameLocks noChangeAspect="1"/>
          </p:cNvGraphicFramePr>
          <p:nvPr>
            <p:extLst/>
          </p:nvPr>
        </p:nvGraphicFramePr>
        <p:xfrm>
          <a:off x="8297863" y="4187825"/>
          <a:ext cx="1455737" cy="795338"/>
        </p:xfrm>
        <a:graphic>
          <a:graphicData uri="http://schemas.openxmlformats.org/presentationml/2006/ole">
            <mc:AlternateContent xmlns:mc="http://schemas.openxmlformats.org/markup-compatibility/2006">
              <mc:Choice xmlns:v="urn:schemas-microsoft-com:vml" Requires="v">
                <p:oleObj spid="_x0000_s8339" name="Equation" r:id="rId7" imgW="812447" imgH="444307" progId="Equation.3">
                  <p:embed/>
                </p:oleObj>
              </mc:Choice>
              <mc:Fallback>
                <p:oleObj name="Equation" r:id="rId7" imgW="812447" imgH="444307" progId="Equation.3">
                  <p:embed/>
                  <p:pic>
                    <p:nvPicPr>
                      <p:cNvPr id="19" name="Object 12">
                        <a:extLst>
                          <a:ext uri="{FF2B5EF4-FFF2-40B4-BE49-F238E27FC236}">
                            <a16:creationId xmlns:a16="http://schemas.microsoft.com/office/drawing/2014/main" id="{57281B2A-17E0-468F-ABF9-E6CD81286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7863" y="4187825"/>
                        <a:ext cx="1455737"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3">
            <a:extLst>
              <a:ext uri="{FF2B5EF4-FFF2-40B4-BE49-F238E27FC236}">
                <a16:creationId xmlns:a16="http://schemas.microsoft.com/office/drawing/2014/main" id="{91E0744A-09A0-4E5B-8F1A-A6A9F87329D4}"/>
              </a:ext>
            </a:extLst>
          </p:cNvPr>
          <p:cNvGraphicFramePr>
            <a:graphicFrameLocks noChangeAspect="1"/>
          </p:cNvGraphicFramePr>
          <p:nvPr>
            <p:extLst>
              <p:ext uri="{D42A27DB-BD31-4B8C-83A1-F6EECF244321}">
                <p14:modId xmlns:p14="http://schemas.microsoft.com/office/powerpoint/2010/main" val="3333015913"/>
              </p:ext>
            </p:extLst>
          </p:nvPr>
        </p:nvGraphicFramePr>
        <p:xfrm>
          <a:off x="7500545" y="5116765"/>
          <a:ext cx="3495675" cy="814388"/>
        </p:xfrm>
        <a:graphic>
          <a:graphicData uri="http://schemas.openxmlformats.org/presentationml/2006/ole">
            <mc:AlternateContent xmlns:mc="http://schemas.openxmlformats.org/markup-compatibility/2006">
              <mc:Choice xmlns:v="urn:schemas-microsoft-com:vml" Requires="v">
                <p:oleObj spid="_x0000_s8340" name="Equation" r:id="rId9" imgW="2070100" imgH="482600" progId="Equation.3">
                  <p:embed/>
                </p:oleObj>
              </mc:Choice>
              <mc:Fallback>
                <p:oleObj name="Equation" r:id="rId9" imgW="2070100" imgH="482600" progId="Equation.3">
                  <p:embed/>
                  <p:pic>
                    <p:nvPicPr>
                      <p:cNvPr id="22" name="Object 13">
                        <a:extLst>
                          <a:ext uri="{FF2B5EF4-FFF2-40B4-BE49-F238E27FC236}">
                            <a16:creationId xmlns:a16="http://schemas.microsoft.com/office/drawing/2014/main" id="{91E0744A-09A0-4E5B-8F1A-A6A9F87329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0545" y="5116765"/>
                        <a:ext cx="349567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tângulo 2">
            <a:extLst>
              <a:ext uri="{FF2B5EF4-FFF2-40B4-BE49-F238E27FC236}">
                <a16:creationId xmlns:a16="http://schemas.microsoft.com/office/drawing/2014/main" id="{1ECEFFB3-BF98-4D68-9540-AA4532902B29}"/>
              </a:ext>
            </a:extLst>
          </p:cNvPr>
          <p:cNvSpPr/>
          <p:nvPr/>
        </p:nvSpPr>
        <p:spPr>
          <a:xfrm>
            <a:off x="9578340" y="4734845"/>
            <a:ext cx="1920240" cy="132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510144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lstStyle/>
              <a:p>
                <a:pPr marL="0" indent="0">
                  <a:buNone/>
                </a:pPr>
                <a:r>
                  <a:rPr lang="pt-BR" dirty="0" err="1"/>
                  <a:t>Ex</a:t>
                </a:r>
                <a:r>
                  <a:rPr lang="pt-BR" dirty="0"/>
                  <a:t>: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p:sp>
        <p:nvSpPr>
          <p:cNvPr id="6" name="Content Placeholder 5">
            <a:extLst>
              <a:ext uri="{FF2B5EF4-FFF2-40B4-BE49-F238E27FC236}">
                <a16:creationId xmlns:a16="http://schemas.microsoft.com/office/drawing/2014/main" id="{03136B89-2DF7-41A7-B627-90085C9AB425}"/>
              </a:ext>
            </a:extLst>
          </p:cNvPr>
          <p:cNvSpPr>
            <a:spLocks noGrp="1"/>
          </p:cNvSpPr>
          <p:nvPr>
            <p:ph sz="half" idx="2"/>
          </p:nvPr>
        </p:nvSpPr>
        <p:spPr/>
        <p:txBody>
          <a:bodyPr/>
          <a:lstStyle/>
          <a:p>
            <a:endParaRPr lang="pt-BR"/>
          </a:p>
        </p:txBody>
      </p:sp>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264</a:t>
            </a:fld>
            <a:endParaRPr lang="en-US" altLang="en-US"/>
          </a:p>
        </p:txBody>
      </p:sp>
    </p:spTree>
    <p:extLst>
      <p:ext uri="{BB962C8B-B14F-4D97-AF65-F5344CB8AC3E}">
        <p14:creationId xmlns:p14="http://schemas.microsoft.com/office/powerpoint/2010/main" val="23029710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p:txBody>
          <a:bodyPr>
            <a:normAutofit/>
          </a:bodyPr>
          <a:lstStyle/>
          <a:p>
            <a:endParaRPr lang="pt-BR" dirty="0"/>
          </a:p>
        </p:txBody>
      </p:sp>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265</a:t>
            </a:fld>
            <a:endParaRPr lang="en-US" altLang="en-US"/>
          </a:p>
        </p:txBody>
      </p:sp>
    </p:spTree>
    <p:extLst>
      <p:ext uri="{BB962C8B-B14F-4D97-AF65-F5344CB8AC3E}">
        <p14:creationId xmlns:p14="http://schemas.microsoft.com/office/powerpoint/2010/main" val="91937261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a:xfrm>
                <a:off x="6003235" y="1825624"/>
                <a:ext cx="6112565" cy="5032375"/>
              </a:xfrm>
            </p:spPr>
            <p:txBody>
              <a:bodyPr>
                <a:normAutofit/>
              </a:bodyPr>
              <a:lstStyle/>
              <a:p>
                <a:pPr marL="0" indent="0">
                  <a:buNone/>
                </a:pPr>
                <a:r>
                  <a:rPr lang="pt-BR" dirty="0">
                    <a:solidFill>
                      <a:srgbClr val="FF0000"/>
                    </a:solidFill>
                  </a:rPr>
                  <a:t>b) 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0</m:t>
                          </m:r>
                        </m:sub>
                      </m:sSub>
                      <m:d>
                        <m:dPr>
                          <m:begChr m:val="["/>
                          <m:endChr m:val="]"/>
                          <m:ctrlPr>
                            <a:rPr lang="pt-BR" sz="2200" i="1" smtClean="0">
                              <a:solidFill>
                                <a:srgbClr val="FF0000"/>
                              </a:solidFill>
                              <a:latin typeface="Cambria Math" panose="02040503050406030204" pitchFamily="18" charset="0"/>
                            </a:rPr>
                          </m:ctrlPr>
                        </m:dPr>
                        <m:e>
                          <m:r>
                            <a:rPr lang="pt-BR" sz="2200" b="0" i="1" smtClean="0">
                              <a:solidFill>
                                <a:srgbClr val="FF0000"/>
                              </a:solidFill>
                              <a:latin typeface="Cambria Math" panose="02040503050406030204" pitchFamily="18" charset="0"/>
                            </a:rPr>
                            <m:t>1−</m:t>
                          </m:r>
                          <m:f>
                            <m:fPr>
                              <m:ctrlPr>
                                <a:rPr lang="pt-BR" sz="2200" b="0" i="1" smtClean="0">
                                  <a:solidFill>
                                    <a:srgbClr val="FF0000"/>
                                  </a:solidFill>
                                  <a:latin typeface="Cambria Math" panose="02040503050406030204" pitchFamily="18" charset="0"/>
                                </a:rPr>
                              </m:ctrlPr>
                            </m:fPr>
                            <m:num>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𝐺𝑆</m:t>
                                  </m:r>
                                </m:sub>
                              </m:sSub>
                            </m:num>
                            <m:den>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𝑝</m:t>
                                  </m:r>
                                </m:sub>
                              </m:sSub>
                            </m:den>
                          </m:f>
                        </m:e>
                      </m:d>
                      <m:r>
                        <a:rPr lang="pt-BR" sz="2200" b="0" i="1" smtClean="0">
                          <a:solidFill>
                            <a:srgbClr val="FF0000"/>
                          </a:solidFill>
                          <a:latin typeface="Cambria Math" panose="02040503050406030204" pitchFamily="18" charset="0"/>
                        </a:rPr>
                        <m:t>=4</m:t>
                      </m:r>
                      <m:r>
                        <a:rPr lang="pt-BR" sz="2200" b="0" i="1" smtClean="0">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−0,5</m:t>
                              </m:r>
                            </m:num>
                            <m:den>
                              <m:r>
                                <a:rPr lang="pt-BR" sz="2200" b="0" i="1" smtClean="0">
                                  <a:solidFill>
                                    <a:srgbClr val="FF0000"/>
                                  </a:solidFill>
                                  <a:latin typeface="Cambria Math" panose="02040503050406030204" pitchFamily="18" charset="0"/>
                                </a:rPr>
                                <m:t>−4</m:t>
                              </m:r>
                            </m:den>
                          </m:f>
                        </m:e>
                      </m:d>
                      <m:r>
                        <a:rPr lang="pt-BR" sz="2200" b="0" i="1" smtClean="0">
                          <a:solidFill>
                            <a:srgbClr val="FF0000"/>
                          </a:solidFill>
                          <a:latin typeface="Cambria Math" panose="02040503050406030204" pitchFamily="18" charset="0"/>
                        </a:rPr>
                        <m:t>=3,5</m:t>
                      </m:r>
                      <m:r>
                        <a:rPr lang="pt-BR" sz="2200" b="0" i="1" smtClean="0">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sz="2200" dirty="0">
                  <a:solidFill>
                    <a:srgbClr val="FF0000"/>
                  </a:solidFill>
                </a:endParaRPr>
              </a:p>
            </p:txBody>
          </p:sp>
        </mc:Choice>
        <mc:Fallback xmlns="">
          <p:sp>
            <p:nvSpPr>
              <p:cNvPr id="6" name="Content Placeholder 5">
                <a:extLst>
                  <a:ext uri="{FF2B5EF4-FFF2-40B4-BE49-F238E27FC236}">
                    <a16:creationId xmlns:a16="http://schemas.microsoft.com/office/drawing/2014/main" id="{D62F4239-A9FE-4D9C-ACA3-0A057F569E02}"/>
                  </a:ext>
                </a:extLst>
              </p:cNvPr>
              <p:cNvSpPr>
                <a:spLocks noGrp="1" noRot="1" noChangeAspect="1" noMove="1" noResize="1" noEditPoints="1" noAdjustHandles="1" noChangeArrowheads="1" noChangeShapeType="1" noTextEdit="1"/>
              </p:cNvSpPr>
              <p:nvPr>
                <p:ph sz="half" idx="2"/>
              </p:nvPr>
            </p:nvSpPr>
            <p:spPr>
              <a:xfrm>
                <a:off x="6003235" y="1825624"/>
                <a:ext cx="6112565" cy="5032375"/>
              </a:xfrm>
              <a:blipFill>
                <a:blip r:embed="rId3"/>
                <a:stretch>
                  <a:fillRect l="-179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266</a:t>
            </a:fld>
            <a:endParaRPr lang="en-US" altLang="en-US"/>
          </a:p>
        </p:txBody>
      </p:sp>
    </p:spTree>
    <p:extLst>
      <p:ext uri="{BB962C8B-B14F-4D97-AF65-F5344CB8AC3E}">
        <p14:creationId xmlns:p14="http://schemas.microsoft.com/office/powerpoint/2010/main" val="2285781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a:xfrm>
                <a:off x="6003235" y="1825624"/>
                <a:ext cx="6112565" cy="5032375"/>
              </a:xfrm>
            </p:spPr>
            <p:txBody>
              <a:bodyPr>
                <a:normAutofit/>
              </a:bodyPr>
              <a:lstStyle/>
              <a:p>
                <a:pPr marL="0" indent="0">
                  <a:buNone/>
                </a:pPr>
                <a:r>
                  <a:rPr lang="pt-BR" dirty="0">
                    <a:solidFill>
                      <a:srgbClr val="FF0000"/>
                    </a:solidFill>
                  </a:rPr>
                  <a:t>b) 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0</m:t>
                          </m:r>
                        </m:sub>
                      </m:sSub>
                      <m:d>
                        <m:dPr>
                          <m:begChr m:val="["/>
                          <m:endChr m:val="]"/>
                          <m:ctrlPr>
                            <a:rPr lang="pt-BR" sz="2200" i="1" smtClean="0">
                              <a:solidFill>
                                <a:srgbClr val="FF0000"/>
                              </a:solidFill>
                              <a:latin typeface="Cambria Math" panose="02040503050406030204" pitchFamily="18" charset="0"/>
                            </a:rPr>
                          </m:ctrlPr>
                        </m:dPr>
                        <m:e>
                          <m:r>
                            <a:rPr lang="pt-BR" sz="2200" b="0" i="1" smtClean="0">
                              <a:solidFill>
                                <a:srgbClr val="FF0000"/>
                              </a:solidFill>
                              <a:latin typeface="Cambria Math" panose="02040503050406030204" pitchFamily="18" charset="0"/>
                            </a:rPr>
                            <m:t>1−</m:t>
                          </m:r>
                          <m:f>
                            <m:fPr>
                              <m:ctrlPr>
                                <a:rPr lang="pt-BR" sz="2200" b="0" i="1" smtClean="0">
                                  <a:solidFill>
                                    <a:srgbClr val="FF0000"/>
                                  </a:solidFill>
                                  <a:latin typeface="Cambria Math" panose="02040503050406030204" pitchFamily="18" charset="0"/>
                                </a:rPr>
                              </m:ctrlPr>
                            </m:fPr>
                            <m:num>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𝐺𝑆</m:t>
                                  </m:r>
                                </m:sub>
                              </m:sSub>
                            </m:num>
                            <m:den>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𝑝</m:t>
                                  </m:r>
                                </m:sub>
                              </m:sSub>
                            </m:den>
                          </m:f>
                        </m:e>
                      </m:d>
                      <m:r>
                        <a:rPr lang="pt-BR" sz="2200" b="0" i="1" smtClean="0">
                          <a:solidFill>
                            <a:srgbClr val="FF0000"/>
                          </a:solidFill>
                          <a:latin typeface="Cambria Math" panose="02040503050406030204" pitchFamily="18" charset="0"/>
                        </a:rPr>
                        <m:t>=4</m:t>
                      </m:r>
                      <m:r>
                        <a:rPr lang="pt-BR" sz="2200" b="0" i="1" smtClean="0">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−0,5</m:t>
                              </m:r>
                            </m:num>
                            <m:den>
                              <m:r>
                                <a:rPr lang="pt-BR" sz="2200" b="0" i="1" smtClean="0">
                                  <a:solidFill>
                                    <a:srgbClr val="FF0000"/>
                                  </a:solidFill>
                                  <a:latin typeface="Cambria Math" panose="02040503050406030204" pitchFamily="18" charset="0"/>
                                </a:rPr>
                                <m:t>−4</m:t>
                              </m:r>
                            </m:den>
                          </m:f>
                        </m:e>
                      </m:d>
                      <m:r>
                        <a:rPr lang="pt-BR" sz="2200" b="0" i="1" smtClean="0">
                          <a:solidFill>
                            <a:srgbClr val="FF0000"/>
                          </a:solidFill>
                          <a:latin typeface="Cambria Math" panose="02040503050406030204" pitchFamily="18" charset="0"/>
                        </a:rPr>
                        <m:t>=3,5</m:t>
                      </m:r>
                      <m:r>
                        <a:rPr lang="pt-BR" sz="2200" b="0" i="1" smtClean="0">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sz="2200" dirty="0">
                  <a:solidFill>
                    <a:srgbClr val="FF0000"/>
                  </a:solidFill>
                </a:endParaRPr>
              </a:p>
              <a:p>
                <a:pPr marL="0" indent="0">
                  <a:buNone/>
                </a:pPr>
                <a:r>
                  <a:rPr lang="pt-BR" dirty="0">
                    <a:solidFill>
                      <a:srgbClr val="FF0000"/>
                    </a:solidFill>
                  </a:rPr>
                  <a:t>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0</m:t>
                          </m:r>
                        </m:sub>
                      </m:sSub>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𝐺𝑆</m:t>
                                  </m:r>
                                </m:sub>
                              </m:sSub>
                            </m:num>
                            <m:den>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𝑝</m:t>
                                  </m:r>
                                </m:sub>
                              </m:sSub>
                            </m:den>
                          </m:f>
                        </m:e>
                      </m:d>
                      <m:r>
                        <a:rPr lang="pt-BR" sz="2200" i="1">
                          <a:solidFill>
                            <a:srgbClr val="FF0000"/>
                          </a:solidFill>
                          <a:latin typeface="Cambria Math" panose="02040503050406030204" pitchFamily="18" charset="0"/>
                        </a:rPr>
                        <m:t>=4</m:t>
                      </m:r>
                      <m:r>
                        <a:rPr lang="pt-BR" sz="2200" i="1">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,5</m:t>
                              </m:r>
                            </m:num>
                            <m:den>
                              <m:r>
                                <a:rPr lang="pt-BR" sz="2200" i="1">
                                  <a:solidFill>
                                    <a:srgbClr val="FF0000"/>
                                  </a:solidFill>
                                  <a:latin typeface="Cambria Math" panose="02040503050406030204" pitchFamily="18" charset="0"/>
                                </a:rPr>
                                <m:t>−4</m:t>
                              </m:r>
                            </m:den>
                          </m:f>
                        </m:e>
                      </m:d>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2</m:t>
                      </m:r>
                      <m:r>
                        <a:rPr lang="pt-BR" sz="2200" i="1">
                          <a:solidFill>
                            <a:srgbClr val="FF0000"/>
                          </a:solidFill>
                          <a:latin typeface="Cambria Math" panose="02040503050406030204" pitchFamily="18" charset="0"/>
                        </a:rPr>
                        <m:t>,5</m:t>
                      </m:r>
                      <m:r>
                        <a:rPr lang="pt-BR" sz="2200" i="1">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dirty="0">
                  <a:solidFill>
                    <a:srgbClr val="FF0000"/>
                  </a:solidFill>
                </a:endParaRPr>
              </a:p>
            </p:txBody>
          </p:sp>
        </mc:Choice>
        <mc:Fallback xmlns="">
          <p:sp>
            <p:nvSpPr>
              <p:cNvPr id="6" name="Content Placeholder 5">
                <a:extLst>
                  <a:ext uri="{FF2B5EF4-FFF2-40B4-BE49-F238E27FC236}">
                    <a16:creationId xmlns:a16="http://schemas.microsoft.com/office/drawing/2014/main" id="{D62F4239-A9FE-4D9C-ACA3-0A057F569E02}"/>
                  </a:ext>
                </a:extLst>
              </p:cNvPr>
              <p:cNvSpPr>
                <a:spLocks noGrp="1" noRot="1" noChangeAspect="1" noMove="1" noResize="1" noEditPoints="1" noAdjustHandles="1" noChangeArrowheads="1" noChangeShapeType="1" noTextEdit="1"/>
              </p:cNvSpPr>
              <p:nvPr>
                <p:ph sz="half" idx="2"/>
              </p:nvPr>
            </p:nvSpPr>
            <p:spPr>
              <a:xfrm>
                <a:off x="6003235" y="1825624"/>
                <a:ext cx="6112565" cy="5032375"/>
              </a:xfrm>
              <a:blipFill>
                <a:blip r:embed="rId3"/>
                <a:stretch>
                  <a:fillRect l="-179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267</a:t>
            </a:fld>
            <a:endParaRPr lang="en-US" altLang="en-US"/>
          </a:p>
        </p:txBody>
      </p:sp>
    </p:spTree>
    <p:extLst>
      <p:ext uri="{BB962C8B-B14F-4D97-AF65-F5344CB8AC3E}">
        <p14:creationId xmlns:p14="http://schemas.microsoft.com/office/powerpoint/2010/main" val="337804062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a:xfrm>
                <a:off x="6003235" y="1825624"/>
                <a:ext cx="6112565" cy="5032375"/>
              </a:xfrm>
            </p:spPr>
            <p:txBody>
              <a:bodyPr>
                <a:normAutofit/>
              </a:bodyPr>
              <a:lstStyle/>
              <a:p>
                <a:pPr marL="0" indent="0">
                  <a:buNone/>
                </a:pPr>
                <a:r>
                  <a:rPr lang="pt-BR" dirty="0">
                    <a:solidFill>
                      <a:srgbClr val="FF0000"/>
                    </a:solidFill>
                  </a:rPr>
                  <a:t>b) 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0</m:t>
                          </m:r>
                        </m:sub>
                      </m:sSub>
                      <m:d>
                        <m:dPr>
                          <m:begChr m:val="["/>
                          <m:endChr m:val="]"/>
                          <m:ctrlPr>
                            <a:rPr lang="pt-BR" sz="2200" i="1" smtClean="0">
                              <a:solidFill>
                                <a:srgbClr val="FF0000"/>
                              </a:solidFill>
                              <a:latin typeface="Cambria Math" panose="02040503050406030204" pitchFamily="18" charset="0"/>
                            </a:rPr>
                          </m:ctrlPr>
                        </m:dPr>
                        <m:e>
                          <m:r>
                            <a:rPr lang="pt-BR" sz="2200" b="0" i="1" smtClean="0">
                              <a:solidFill>
                                <a:srgbClr val="FF0000"/>
                              </a:solidFill>
                              <a:latin typeface="Cambria Math" panose="02040503050406030204" pitchFamily="18" charset="0"/>
                            </a:rPr>
                            <m:t>1−</m:t>
                          </m:r>
                          <m:f>
                            <m:fPr>
                              <m:ctrlPr>
                                <a:rPr lang="pt-BR" sz="2200" b="0" i="1" smtClean="0">
                                  <a:solidFill>
                                    <a:srgbClr val="FF0000"/>
                                  </a:solidFill>
                                  <a:latin typeface="Cambria Math" panose="02040503050406030204" pitchFamily="18" charset="0"/>
                                </a:rPr>
                              </m:ctrlPr>
                            </m:fPr>
                            <m:num>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𝐺𝑆</m:t>
                                  </m:r>
                                </m:sub>
                              </m:sSub>
                            </m:num>
                            <m:den>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𝑝</m:t>
                                  </m:r>
                                </m:sub>
                              </m:sSub>
                            </m:den>
                          </m:f>
                        </m:e>
                      </m:d>
                      <m:r>
                        <a:rPr lang="pt-BR" sz="2200" b="0" i="1" smtClean="0">
                          <a:solidFill>
                            <a:srgbClr val="FF0000"/>
                          </a:solidFill>
                          <a:latin typeface="Cambria Math" panose="02040503050406030204" pitchFamily="18" charset="0"/>
                        </a:rPr>
                        <m:t>=4</m:t>
                      </m:r>
                      <m:r>
                        <a:rPr lang="pt-BR" sz="2200" b="0" i="1" smtClean="0">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−0,5</m:t>
                              </m:r>
                            </m:num>
                            <m:den>
                              <m:r>
                                <a:rPr lang="pt-BR" sz="2200" b="0" i="1" smtClean="0">
                                  <a:solidFill>
                                    <a:srgbClr val="FF0000"/>
                                  </a:solidFill>
                                  <a:latin typeface="Cambria Math" panose="02040503050406030204" pitchFamily="18" charset="0"/>
                                </a:rPr>
                                <m:t>−4</m:t>
                              </m:r>
                            </m:den>
                          </m:f>
                        </m:e>
                      </m:d>
                      <m:r>
                        <a:rPr lang="pt-BR" sz="2200" b="0" i="1" smtClean="0">
                          <a:solidFill>
                            <a:srgbClr val="FF0000"/>
                          </a:solidFill>
                          <a:latin typeface="Cambria Math" panose="02040503050406030204" pitchFamily="18" charset="0"/>
                        </a:rPr>
                        <m:t>=3,5</m:t>
                      </m:r>
                      <m:r>
                        <a:rPr lang="pt-BR" sz="2200" b="0" i="1" smtClean="0">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sz="2200" dirty="0">
                  <a:solidFill>
                    <a:srgbClr val="FF0000"/>
                  </a:solidFill>
                </a:endParaRPr>
              </a:p>
              <a:p>
                <a:pPr marL="0" indent="0">
                  <a:buNone/>
                </a:pPr>
                <a:r>
                  <a:rPr lang="pt-BR" dirty="0">
                    <a:solidFill>
                      <a:srgbClr val="FF0000"/>
                    </a:solidFill>
                  </a:rPr>
                  <a:t>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m:t>
                    </m:r>
                    <m:r>
                      <a:rPr lang="pt-BR" i="1">
                        <a:solidFill>
                          <a:srgbClr val="FF0000"/>
                        </a:solidFill>
                        <a:latin typeface="Cambria Math" panose="02040503050406030204" pitchFamily="18" charset="0"/>
                      </a:rPr>
                      <m:t>,5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0</m:t>
                          </m:r>
                        </m:sub>
                      </m:sSub>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𝐺𝑆</m:t>
                                  </m:r>
                                </m:sub>
                              </m:sSub>
                            </m:num>
                            <m:den>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𝑝</m:t>
                                  </m:r>
                                </m:sub>
                              </m:sSub>
                            </m:den>
                          </m:f>
                        </m:e>
                      </m:d>
                      <m:r>
                        <a:rPr lang="pt-BR" sz="2200" i="1">
                          <a:solidFill>
                            <a:srgbClr val="FF0000"/>
                          </a:solidFill>
                          <a:latin typeface="Cambria Math" panose="02040503050406030204" pitchFamily="18" charset="0"/>
                        </a:rPr>
                        <m:t>=4</m:t>
                      </m:r>
                      <m:r>
                        <a:rPr lang="pt-BR" sz="2200" i="1">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,5</m:t>
                              </m:r>
                            </m:num>
                            <m:den>
                              <m:r>
                                <a:rPr lang="pt-BR" sz="2200" i="1">
                                  <a:solidFill>
                                    <a:srgbClr val="FF0000"/>
                                  </a:solidFill>
                                  <a:latin typeface="Cambria Math" panose="02040503050406030204" pitchFamily="18" charset="0"/>
                                </a:rPr>
                                <m:t>−4</m:t>
                              </m:r>
                            </m:den>
                          </m:f>
                        </m:e>
                      </m:d>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2</m:t>
                      </m:r>
                      <m:r>
                        <a:rPr lang="pt-BR" sz="2200" i="1">
                          <a:solidFill>
                            <a:srgbClr val="FF0000"/>
                          </a:solidFill>
                          <a:latin typeface="Cambria Math" panose="02040503050406030204" pitchFamily="18" charset="0"/>
                        </a:rPr>
                        <m:t>,5</m:t>
                      </m:r>
                      <m:r>
                        <a:rPr lang="pt-BR" sz="2200" i="1">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0</m:t>
                          </m:r>
                        </m:sub>
                      </m:sSub>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𝐺𝑆</m:t>
                                  </m:r>
                                </m:sub>
                              </m:sSub>
                            </m:num>
                            <m:den>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𝑝</m:t>
                                  </m:r>
                                </m:sub>
                              </m:sSub>
                            </m:den>
                          </m:f>
                        </m:e>
                      </m:d>
                      <m:r>
                        <a:rPr lang="pt-BR" sz="2200" i="1">
                          <a:solidFill>
                            <a:srgbClr val="FF0000"/>
                          </a:solidFill>
                          <a:latin typeface="Cambria Math" panose="02040503050406030204" pitchFamily="18" charset="0"/>
                        </a:rPr>
                        <m:t>=4</m:t>
                      </m:r>
                      <m:r>
                        <a:rPr lang="pt-BR" sz="2200" i="1">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2</m:t>
                              </m:r>
                              <m:r>
                                <a:rPr lang="pt-BR" sz="2200" i="1">
                                  <a:solidFill>
                                    <a:srgbClr val="FF0000"/>
                                  </a:solidFill>
                                  <a:latin typeface="Cambria Math" panose="02040503050406030204" pitchFamily="18" charset="0"/>
                                </a:rPr>
                                <m:t>,5</m:t>
                              </m:r>
                            </m:num>
                            <m:den>
                              <m:r>
                                <a:rPr lang="pt-BR" sz="2200" i="1">
                                  <a:solidFill>
                                    <a:srgbClr val="FF0000"/>
                                  </a:solidFill>
                                  <a:latin typeface="Cambria Math" panose="02040503050406030204" pitchFamily="18" charset="0"/>
                                </a:rPr>
                                <m:t>−4</m:t>
                              </m:r>
                            </m:den>
                          </m:f>
                        </m:e>
                      </m:d>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,5</m:t>
                      </m:r>
                      <m:r>
                        <a:rPr lang="pt-BR" sz="2200" i="1">
                          <a:solidFill>
                            <a:srgbClr val="FF0000"/>
                          </a:solidFill>
                          <a:latin typeface="Cambria Math" panose="02040503050406030204" pitchFamily="18" charset="0"/>
                        </a:rPr>
                        <m:t>𝑚𝑆</m:t>
                      </m:r>
                    </m:oMath>
                  </m:oMathPara>
                </a14:m>
                <a:endParaRPr lang="pt-BR" sz="2200" dirty="0">
                  <a:solidFill>
                    <a:srgbClr val="FF0000"/>
                  </a:solidFill>
                </a:endParaRPr>
              </a:p>
            </p:txBody>
          </p:sp>
        </mc:Choice>
        <mc:Fallback xmlns="">
          <p:sp>
            <p:nvSpPr>
              <p:cNvPr id="6" name="Content Placeholder 5">
                <a:extLst>
                  <a:ext uri="{FF2B5EF4-FFF2-40B4-BE49-F238E27FC236}">
                    <a16:creationId xmlns:a16="http://schemas.microsoft.com/office/drawing/2014/main" id="{D62F4239-A9FE-4D9C-ACA3-0A057F569E02}"/>
                  </a:ext>
                </a:extLst>
              </p:cNvPr>
              <p:cNvSpPr>
                <a:spLocks noGrp="1" noRot="1" noChangeAspect="1" noMove="1" noResize="1" noEditPoints="1" noAdjustHandles="1" noChangeArrowheads="1" noChangeShapeType="1" noTextEdit="1"/>
              </p:cNvSpPr>
              <p:nvPr>
                <p:ph sz="half" idx="2"/>
              </p:nvPr>
            </p:nvSpPr>
            <p:spPr>
              <a:xfrm>
                <a:off x="6003235" y="1825624"/>
                <a:ext cx="6112565" cy="5032375"/>
              </a:xfrm>
              <a:blipFill>
                <a:blip r:embed="rId3"/>
                <a:stretch>
                  <a:fillRect l="-179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268</a:t>
            </a:fld>
            <a:endParaRPr lang="en-US" altLang="en-US"/>
          </a:p>
        </p:txBody>
      </p:sp>
    </p:spTree>
    <p:extLst>
      <p:ext uri="{BB962C8B-B14F-4D97-AF65-F5344CB8AC3E}">
        <p14:creationId xmlns:p14="http://schemas.microsoft.com/office/powerpoint/2010/main" val="26535668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DB53-2365-4348-9BA2-380F7C1FD016}"/>
              </a:ext>
            </a:extLst>
          </p:cNvPr>
          <p:cNvSpPr>
            <a:spLocks noGrp="1"/>
          </p:cNvSpPr>
          <p:nvPr>
            <p:ph type="title"/>
          </p:nvPr>
        </p:nvSpPr>
        <p:spPr>
          <a:xfrm>
            <a:off x="838199" y="365125"/>
            <a:ext cx="11476383" cy="1325563"/>
          </a:xfrm>
        </p:spPr>
        <p:txBody>
          <a:bodyPr/>
          <a:lstStyle/>
          <a:p>
            <a:r>
              <a:rPr lang="pt-BR" dirty="0"/>
              <a:t>Impedância de entrada</a:t>
            </a:r>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EF574545-E901-4961-B03C-92056C62F80E}"/>
                  </a:ext>
                </a:extLst>
              </p:cNvPr>
              <p:cNvSpPr>
                <a:spLocks noGrp="1"/>
              </p:cNvSpPr>
              <p:nvPr>
                <p:ph idx="1"/>
              </p:nvPr>
            </p:nvSpPr>
            <p:spPr>
              <a:xfrm>
                <a:off x="838199" y="1847850"/>
                <a:ext cx="11032957" cy="4351338"/>
              </a:xfrm>
            </p:spPr>
            <p:txBody>
              <a:bodyPr/>
              <a:lstStyle/>
              <a:p>
                <a:endParaRPr lang="pt-BR" dirty="0"/>
              </a:p>
              <a:p>
                <a:pPr marL="0" indent="0">
                  <a:buNone/>
                </a:pPr>
                <a:r>
                  <a:rPr lang="pt-BR" dirty="0"/>
                  <a:t>Tipicamente a Impedância de entrada de um JFET é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10</m:t>
                        </m:r>
                      </m:e>
                      <m:sup>
                        <m:r>
                          <a:rPr lang="pt-BR" b="0" i="1" smtClean="0">
                            <a:latin typeface="Cambria Math" panose="02040503050406030204" pitchFamily="18" charset="0"/>
                          </a:rPr>
                          <m:t>9</m:t>
                        </m:r>
                      </m:sup>
                    </m:sSup>
                    <m:r>
                      <a:rPr lang="pt-BR" b="0" i="1" smtClean="0">
                        <a:latin typeface="Cambria Math" panose="02040503050406030204" pitchFamily="18" charset="0"/>
                      </a:rPr>
                      <m:t>,</m:t>
                    </m:r>
                  </m:oMath>
                </a14:m>
                <a:r>
                  <a:rPr lang="pt-BR" dirty="0"/>
                  <a:t> enquanto um valor de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b="0" i="1" smtClean="0">
                            <a:latin typeface="Cambria Math" panose="02040503050406030204" pitchFamily="18" charset="0"/>
                          </a:rPr>
                          <m:t>12</m:t>
                        </m:r>
                      </m:sup>
                    </m:sSup>
                    <m:r>
                      <a:rPr lang="pt-BR" b="0" i="1" smtClean="0">
                        <a:latin typeface="Cambria Math" panose="02040503050406030204" pitchFamily="18" charset="0"/>
                      </a:rPr>
                      <m:t> </m:t>
                    </m:r>
                    <m:r>
                      <a:rPr lang="pt-BR" b="0" i="1" smtClean="0">
                        <a:latin typeface="Cambria Math" panose="02040503050406030204" pitchFamily="18" charset="0"/>
                      </a:rPr>
                      <m:t>𝑎</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b="0" i="1" smtClean="0">
                            <a:latin typeface="Cambria Math" panose="02040503050406030204" pitchFamily="18" charset="0"/>
                          </a:rPr>
                          <m:t>15</m:t>
                        </m:r>
                      </m:sup>
                    </m:sSup>
                  </m:oMath>
                </a14:m>
                <a:r>
                  <a:rPr lang="pt-BR" dirty="0"/>
                  <a:t> são para </a:t>
                </a:r>
                <a:r>
                  <a:rPr lang="pt-BR" dirty="0" err="1"/>
                  <a:t>MOSFETs</a:t>
                </a:r>
                <a:r>
                  <a:rPr lang="pt-BR" dirty="0"/>
                  <a:t> e os </a:t>
                </a:r>
                <a:r>
                  <a:rPr lang="pt-BR" dirty="0" err="1"/>
                  <a:t>MESFETs</a:t>
                </a:r>
                <a:r>
                  <a:rPr lang="pt-BR" dirty="0"/>
                  <a:t>.</a:t>
                </a:r>
              </a:p>
              <a:p>
                <a:pPr marL="0" indent="0">
                  <a:buNone/>
                </a:pPr>
                <a:endParaRPr lang="pt-BR" dirty="0"/>
              </a:p>
              <a:p>
                <a:endParaRPr lang="pt-BR" dirty="0"/>
              </a:p>
              <a:p>
                <a:endParaRPr lang="pt-BR" dirty="0"/>
              </a:p>
            </p:txBody>
          </p:sp>
        </mc:Choice>
        <mc:Fallback xmlns="">
          <p:sp>
            <p:nvSpPr>
              <p:cNvPr id="18" name="Content Placeholder 17">
                <a:extLst>
                  <a:ext uri="{FF2B5EF4-FFF2-40B4-BE49-F238E27FC236}">
                    <a16:creationId xmlns:a16="http://schemas.microsoft.com/office/drawing/2014/main" id="{EF574545-E901-4961-B03C-92056C62F80E}"/>
                  </a:ext>
                </a:extLst>
              </p:cNvPr>
              <p:cNvSpPr>
                <a:spLocks noGrp="1" noRot="1" noChangeAspect="1" noMove="1" noResize="1" noEditPoints="1" noAdjustHandles="1" noChangeArrowheads="1" noChangeShapeType="1" noTextEdit="1"/>
              </p:cNvSpPr>
              <p:nvPr>
                <p:ph idx="1"/>
              </p:nvPr>
            </p:nvSpPr>
            <p:spPr>
              <a:xfrm>
                <a:off x="838199" y="1847850"/>
                <a:ext cx="11032957" cy="4351338"/>
              </a:xfrm>
              <a:blipFill>
                <a:blip r:embed="rId3"/>
                <a:stretch>
                  <a:fillRect l="-939"/>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41554B8A-C821-4231-B519-831B8BC2087A}"/>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1D0E0701-5F56-4CFC-BB73-40BFF6BDD898}"/>
              </a:ext>
            </a:extLst>
          </p:cNvPr>
          <p:cNvSpPr>
            <a:spLocks noGrp="1"/>
          </p:cNvSpPr>
          <p:nvPr>
            <p:ph type="sldNum" sz="quarter" idx="12"/>
          </p:nvPr>
        </p:nvSpPr>
        <p:spPr/>
        <p:txBody>
          <a:bodyPr/>
          <a:lstStyle/>
          <a:p>
            <a:fld id="{48BF32D8-1DE8-449E-9DAA-0E19DCA81A04}" type="slidenum">
              <a:rPr lang="en-US" altLang="en-US" smtClean="0"/>
              <a:pPr/>
              <a:t>269</a:t>
            </a:fld>
            <a:endParaRPr lang="en-US" altLang="en-US"/>
          </a:p>
        </p:txBody>
      </p:sp>
      <p:graphicFrame>
        <p:nvGraphicFramePr>
          <p:cNvPr id="19" name="Object 9">
            <a:extLst>
              <a:ext uri="{FF2B5EF4-FFF2-40B4-BE49-F238E27FC236}">
                <a16:creationId xmlns:a16="http://schemas.microsoft.com/office/drawing/2014/main" id="{D7B2C179-641B-4EEB-AEED-2C5AF4818B38}"/>
              </a:ext>
            </a:extLst>
          </p:cNvPr>
          <p:cNvGraphicFramePr>
            <a:graphicFrameLocks noChangeAspect="1"/>
          </p:cNvGraphicFramePr>
          <p:nvPr>
            <p:extLst>
              <p:ext uri="{D42A27DB-BD31-4B8C-83A1-F6EECF244321}">
                <p14:modId xmlns:p14="http://schemas.microsoft.com/office/powerpoint/2010/main" val="1945111986"/>
              </p:ext>
            </p:extLst>
          </p:nvPr>
        </p:nvGraphicFramePr>
        <p:xfrm>
          <a:off x="4878509" y="2026015"/>
          <a:ext cx="1476168" cy="527360"/>
        </p:xfrm>
        <a:graphic>
          <a:graphicData uri="http://schemas.openxmlformats.org/presentationml/2006/ole">
            <mc:AlternateContent xmlns:mc="http://schemas.openxmlformats.org/markup-compatibility/2006">
              <mc:Choice xmlns:v="urn:schemas-microsoft-com:vml" Requires="v">
                <p:oleObj spid="_x0000_s5186" name="Equation" r:id="rId4" imgW="596641" imgH="215806" progId="Equation.3">
                  <p:embed/>
                </p:oleObj>
              </mc:Choice>
              <mc:Fallback>
                <p:oleObj name="Equation" r:id="rId4" imgW="596641" imgH="215806" progId="Equation.3">
                  <p:embed/>
                  <p:pic>
                    <p:nvPicPr>
                      <p:cNvPr id="3074" name="Object 9">
                        <a:extLst>
                          <a:ext uri="{FF2B5EF4-FFF2-40B4-BE49-F238E27FC236}">
                            <a16:creationId xmlns:a16="http://schemas.microsoft.com/office/drawing/2014/main" id="{33DAE94E-9D5D-4726-839F-EDDBEA4BB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09" y="2026015"/>
                        <a:ext cx="1476168" cy="52736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72309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DA1EF68-9BE3-41EA-848A-97E560410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17" t="2673" r="8527" b="63745"/>
          <a:stretch/>
        </p:blipFill>
        <p:spPr bwMode="auto">
          <a:xfrm>
            <a:off x="6040353" y="4386471"/>
            <a:ext cx="2646448"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27</a:t>
            </a:fld>
            <a:endParaRPr lang="en-US" altLang="en-US"/>
          </a:p>
        </p:txBody>
      </p:sp>
      <p:pic>
        <p:nvPicPr>
          <p:cNvPr id="7172" name="Picture 4" descr="Resultado de imagem para transistor bipolar junction">
            <a:extLst>
              <a:ext uri="{FF2B5EF4-FFF2-40B4-BE49-F238E27FC236}">
                <a16:creationId xmlns:a16="http://schemas.microsoft.com/office/drawing/2014/main" id="{F50C1FDC-E895-45A1-B7A7-81055FD26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2" r="-166"/>
          <a:stretch/>
        </p:blipFill>
        <p:spPr bwMode="auto">
          <a:xfrm>
            <a:off x="9348702" y="4001294"/>
            <a:ext cx="1612901" cy="28241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942484-DD8F-4206-842F-CBE6A9FD07D2}"/>
              </a:ext>
            </a:extLst>
          </p:cNvPr>
          <p:cNvSpPr txBox="1"/>
          <p:nvPr/>
        </p:nvSpPr>
        <p:spPr>
          <a:xfrm>
            <a:off x="5829477" y="5605478"/>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1" name="TextBox 10">
            <a:extLst>
              <a:ext uri="{FF2B5EF4-FFF2-40B4-BE49-F238E27FC236}">
                <a16:creationId xmlns:a16="http://schemas.microsoft.com/office/drawing/2014/main" id="{ADC1CDE4-10B7-4396-82E4-57BFFF8FC1A6}"/>
              </a:ext>
            </a:extLst>
          </p:cNvPr>
          <p:cNvSpPr txBox="1"/>
          <p:nvPr/>
        </p:nvSpPr>
        <p:spPr>
          <a:xfrm>
            <a:off x="9085488" y="4963652"/>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Tree>
    <p:extLst>
      <p:ext uri="{BB962C8B-B14F-4D97-AF65-F5344CB8AC3E}">
        <p14:creationId xmlns:p14="http://schemas.microsoft.com/office/powerpoint/2010/main" val="1859331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AF35-C381-451A-933E-FB79F7A9930B}"/>
              </a:ext>
            </a:extLst>
          </p:cNvPr>
          <p:cNvSpPr>
            <a:spLocks noGrp="1"/>
          </p:cNvSpPr>
          <p:nvPr>
            <p:ph type="title"/>
          </p:nvPr>
        </p:nvSpPr>
        <p:spPr/>
        <p:txBody>
          <a:bodyPr/>
          <a:lstStyle/>
          <a:p>
            <a:r>
              <a:rPr lang="pt-BR" dirty="0"/>
              <a:t>Impedância de saída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3148E4-566D-43FC-846B-85B7EB5DD066}"/>
                  </a:ext>
                </a:extLst>
              </p:cNvPr>
              <p:cNvSpPr>
                <a:spLocks noGrp="1"/>
              </p:cNvSpPr>
              <p:nvPr>
                <p:ph idx="1"/>
              </p:nvPr>
            </p:nvSpPr>
            <p:spPr>
              <a:xfrm>
                <a:off x="208722" y="2796452"/>
                <a:ext cx="6395245" cy="3182763"/>
              </a:xfrm>
            </p:spPr>
            <p:txBody>
              <a:bodyPr/>
              <a:lstStyle/>
              <a:p>
                <a:pPr marL="0" indent="0">
                  <a:buNone/>
                </a:pPr>
                <a:r>
                  <a:rPr lang="en-US" altLang="en-US" sz="2400" i="1" dirty="0">
                    <a:latin typeface="Times New Roman" panose="02020603050405020304" pitchFamily="18" charset="0"/>
                    <a:cs typeface="Times New Roman" panose="02020603050405020304" pitchFamily="18" charset="0"/>
                  </a:rPr>
                  <a:t>y</a:t>
                </a:r>
                <a:r>
                  <a:rPr lang="en-US" altLang="en-US" sz="2400" i="1" baseline="-25000" dirty="0" err="1">
                    <a:latin typeface="Times New Roman" panose="02020603050405020304" pitchFamily="18" charset="0"/>
                    <a:cs typeface="Times New Roman" panose="02020603050405020304" pitchFamily="18" charset="0"/>
                  </a:rPr>
                  <a:t>os</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parâmetro</a:t>
                </a:r>
                <a:r>
                  <a:rPr lang="en-US" altLang="en-US" sz="2400" dirty="0">
                    <a:latin typeface="Times New Roman" panose="02020603050405020304" pitchFamily="18" charset="0"/>
                    <a:cs typeface="Times New Roman" panose="02020603050405020304" pitchFamily="18" charset="0"/>
                  </a:rPr>
                  <a:t> de </a:t>
                </a:r>
                <a:r>
                  <a:rPr lang="en-US" altLang="en-US" sz="2400" dirty="0" err="1">
                    <a:latin typeface="Times New Roman" panose="02020603050405020304" pitchFamily="18" charset="0"/>
                    <a:cs typeface="Times New Roman" panose="02020603050405020304" pitchFamily="18" charset="0"/>
                  </a:rPr>
                  <a:t>admitância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listado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folhas</a:t>
                </a:r>
                <a:r>
                  <a:rPr lang="en-US" altLang="en-US" sz="2400" dirty="0">
                    <a:latin typeface="Times New Roman" panose="02020603050405020304" pitchFamily="18" charset="0"/>
                    <a:cs typeface="Times New Roman" panose="02020603050405020304" pitchFamily="18" charset="0"/>
                  </a:rPr>
                  <a:t> de dados do FET</a:t>
                </a:r>
              </a:p>
              <a:p>
                <a:r>
                  <a:rPr lang="pt-BR" dirty="0"/>
                  <a:t>A inclinação horizontal da curva característica define r</a:t>
                </a:r>
                <a:r>
                  <a:rPr lang="pt-BR" baseline="-25000" dirty="0"/>
                  <a:t>d</a:t>
                </a:r>
              </a:p>
              <a:p>
                <a:r>
                  <a:rPr lang="pt-BR" dirty="0"/>
                  <a:t>Quanto mais negativo foi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maior será r</a:t>
                </a:r>
                <a:r>
                  <a:rPr lang="pt-BR" baseline="-25000" dirty="0"/>
                  <a:t>d</a:t>
                </a:r>
              </a:p>
            </p:txBody>
          </p:sp>
        </mc:Choice>
        <mc:Fallback xmlns="">
          <p:sp>
            <p:nvSpPr>
              <p:cNvPr id="3" name="Content Placeholder 2">
                <a:extLst>
                  <a:ext uri="{FF2B5EF4-FFF2-40B4-BE49-F238E27FC236}">
                    <a16:creationId xmlns:a16="http://schemas.microsoft.com/office/drawing/2014/main" id="{5B3148E4-566D-43FC-846B-85B7EB5DD066}"/>
                  </a:ext>
                </a:extLst>
              </p:cNvPr>
              <p:cNvSpPr>
                <a:spLocks noGrp="1" noRot="1" noChangeAspect="1" noMove="1" noResize="1" noEditPoints="1" noAdjustHandles="1" noChangeArrowheads="1" noChangeShapeType="1" noTextEdit="1"/>
              </p:cNvSpPr>
              <p:nvPr>
                <p:ph idx="1"/>
              </p:nvPr>
            </p:nvSpPr>
            <p:spPr>
              <a:xfrm>
                <a:off x="208722" y="2796452"/>
                <a:ext cx="6395245" cy="3182763"/>
              </a:xfrm>
              <a:blipFill>
                <a:blip r:embed="rId3"/>
                <a:stretch>
                  <a:fillRect l="-1430" t="-958" r="-76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1961A398-1194-47EA-8D2A-D76599F978A4}"/>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DB744026-ABBD-49FC-8159-03BB9C514DCD}"/>
              </a:ext>
            </a:extLst>
          </p:cNvPr>
          <p:cNvSpPr>
            <a:spLocks noGrp="1"/>
          </p:cNvSpPr>
          <p:nvPr>
            <p:ph type="sldNum" sz="quarter" idx="12"/>
          </p:nvPr>
        </p:nvSpPr>
        <p:spPr/>
        <p:txBody>
          <a:bodyPr/>
          <a:lstStyle/>
          <a:p>
            <a:fld id="{D70E266F-DC34-4EBC-B26B-29CFE51B5C59}" type="slidenum">
              <a:rPr lang="en-US" altLang="en-US" smtClean="0"/>
              <a:pPr/>
              <a:t>270</a:t>
            </a:fld>
            <a:endParaRPr lang="en-US" altLang="en-US"/>
          </a:p>
        </p:txBody>
      </p:sp>
      <p:pic>
        <p:nvPicPr>
          <p:cNvPr id="6" name="Picture 2">
            <a:extLst>
              <a:ext uri="{FF2B5EF4-FFF2-40B4-BE49-F238E27FC236}">
                <a16:creationId xmlns:a16="http://schemas.microsoft.com/office/drawing/2014/main" id="{F8B0136D-5AA1-4E09-94C1-AB2720CBC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392" y="1019167"/>
            <a:ext cx="5472608" cy="5096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Object 10">
            <a:extLst>
              <a:ext uri="{FF2B5EF4-FFF2-40B4-BE49-F238E27FC236}">
                <a16:creationId xmlns:a16="http://schemas.microsoft.com/office/drawing/2014/main" id="{572AD595-4F0D-48C3-8223-8253657230E7}"/>
              </a:ext>
            </a:extLst>
          </p:cNvPr>
          <p:cNvGraphicFramePr>
            <a:graphicFrameLocks noChangeAspect="1"/>
          </p:cNvGraphicFramePr>
          <p:nvPr>
            <p:extLst>
              <p:ext uri="{D42A27DB-BD31-4B8C-83A1-F6EECF244321}">
                <p14:modId xmlns:p14="http://schemas.microsoft.com/office/powerpoint/2010/main" val="1357092647"/>
              </p:ext>
            </p:extLst>
          </p:nvPr>
        </p:nvGraphicFramePr>
        <p:xfrm>
          <a:off x="556591" y="1769713"/>
          <a:ext cx="1946655" cy="947714"/>
        </p:xfrm>
        <a:graphic>
          <a:graphicData uri="http://schemas.openxmlformats.org/presentationml/2006/ole">
            <mc:AlternateContent xmlns:mc="http://schemas.openxmlformats.org/markup-compatibility/2006">
              <mc:Choice xmlns:v="urn:schemas-microsoft-com:vml" Requires="v">
                <p:oleObj spid="_x0000_s6256" name="Equation" r:id="rId5" imgW="888614" imgH="431613" progId="Equation.3">
                  <p:embed/>
                </p:oleObj>
              </mc:Choice>
              <mc:Fallback>
                <p:oleObj name="Equation" r:id="rId5" imgW="888614" imgH="431613" progId="Equation.3">
                  <p:embed/>
                  <p:pic>
                    <p:nvPicPr>
                      <p:cNvPr id="20" name="Object 10">
                        <a:extLst>
                          <a:ext uri="{FF2B5EF4-FFF2-40B4-BE49-F238E27FC236}">
                            <a16:creationId xmlns:a16="http://schemas.microsoft.com/office/drawing/2014/main" id="{DAB1D931-EF17-4F9E-AC45-5D22791B20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91" y="1769713"/>
                        <a:ext cx="1946655" cy="947714"/>
                      </a:xfrm>
                      <a:prstGeom prst="rect">
                        <a:avLst/>
                      </a:prstGeom>
                      <a:noFill/>
                      <a:ln>
                        <a:noFill/>
                      </a:ln>
                      <a:effectLst/>
                    </p:spPr>
                  </p:pic>
                </p:oleObj>
              </mc:Fallback>
            </mc:AlternateContent>
          </a:graphicData>
        </a:graphic>
      </p:graphicFrame>
      <p:graphicFrame>
        <p:nvGraphicFramePr>
          <p:cNvPr id="8" name="Object 11">
            <a:extLst>
              <a:ext uri="{FF2B5EF4-FFF2-40B4-BE49-F238E27FC236}">
                <a16:creationId xmlns:a16="http://schemas.microsoft.com/office/drawing/2014/main" id="{BD137461-E8BB-4F6D-9354-9B7E2C293E06}"/>
              </a:ext>
            </a:extLst>
          </p:cNvPr>
          <p:cNvGraphicFramePr>
            <a:graphicFrameLocks noChangeAspect="1"/>
          </p:cNvGraphicFramePr>
          <p:nvPr>
            <p:extLst>
              <p:ext uri="{D42A27DB-BD31-4B8C-83A1-F6EECF244321}">
                <p14:modId xmlns:p14="http://schemas.microsoft.com/office/powerpoint/2010/main" val="3969217675"/>
              </p:ext>
            </p:extLst>
          </p:nvPr>
        </p:nvGraphicFramePr>
        <p:xfrm>
          <a:off x="3289852" y="1684882"/>
          <a:ext cx="3314115" cy="1108897"/>
        </p:xfrm>
        <a:graphic>
          <a:graphicData uri="http://schemas.openxmlformats.org/presentationml/2006/ole">
            <mc:AlternateContent xmlns:mc="http://schemas.openxmlformats.org/markup-compatibility/2006">
              <mc:Choice xmlns:v="urn:schemas-microsoft-com:vml" Requires="v">
                <p:oleObj spid="_x0000_s6257" name="Equação" r:id="rId7" imgW="1282700" imgH="431800" progId="Equation.3">
                  <p:embed/>
                </p:oleObj>
              </mc:Choice>
              <mc:Fallback>
                <p:oleObj name="Equação" r:id="rId7" imgW="1282700" imgH="431800" progId="Equation.3">
                  <p:embed/>
                  <p:pic>
                    <p:nvPicPr>
                      <p:cNvPr id="21" name="Object 11">
                        <a:extLst>
                          <a:ext uri="{FF2B5EF4-FFF2-40B4-BE49-F238E27FC236}">
                            <a16:creationId xmlns:a16="http://schemas.microsoft.com/office/drawing/2014/main" id="{97075BA4-F2A2-4F87-BC92-2393A7A242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9852" y="1684882"/>
                        <a:ext cx="3314115" cy="11088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787524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E588687-A92C-411C-B4DD-5289F865A9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3504" y="1825625"/>
            <a:ext cx="6264696" cy="383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O controle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 por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𝑔𝑠</m:t>
                        </m:r>
                      </m:sub>
                    </m:sSub>
                  </m:oMath>
                </a14:m>
                <a:r>
                  <a:rPr lang="pt-BR" dirty="0"/>
                  <a:t> é incluído como uma fonte de corrente </a:t>
                </a:r>
                <a14:m>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𝑚</m:t>
                            </m:r>
                          </m:sub>
                        </m:sSub>
                        <m:r>
                          <a:rPr lang="pt-BR" i="1">
                            <a:latin typeface="Cambria Math" panose="02040503050406030204" pitchFamily="18" charset="0"/>
                          </a:rPr>
                          <m:t>𝑉</m:t>
                        </m:r>
                      </m:e>
                      <m:sub>
                        <m:r>
                          <a:rPr lang="pt-BR" i="1">
                            <a:latin typeface="Cambria Math" panose="02040503050406030204" pitchFamily="18" charset="0"/>
                          </a:rPr>
                          <m:t>𝑔𝑠</m:t>
                        </m:r>
                      </m:sub>
                    </m:sSub>
                  </m:oMath>
                </a14:m>
                <a:r>
                  <a:rPr lang="pt-BR" dirty="0"/>
                  <a:t> conectada do dreno para a fonte.</a:t>
                </a:r>
              </a:p>
              <a:p>
                <a:r>
                  <a:rPr lang="pt-BR" dirty="0"/>
                  <a:t>A impedância de entrada é representada pelo circuito aberto nos terminais de entrada, e a impedância de saída é representada pelo resistor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r>
                      <a:rPr lang="pt-BR" b="0" i="0" smtClean="0">
                        <a:latin typeface="Cambria Math" panose="02040503050406030204" pitchFamily="18" charset="0"/>
                      </a:rPr>
                      <m:t>.</m:t>
                    </m:r>
                  </m:oMath>
                </a14:m>
                <a:endParaRPr lang="pt-BR" dirty="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𝑔𝑠</m:t>
                        </m:r>
                      </m:sub>
                    </m:sSub>
                  </m:oMath>
                </a14:m>
                <a:r>
                  <a:rPr lang="pt-BR" dirty="0"/>
                  <a:t> (em minúsculo) representa análise CA.</a:t>
                </a:r>
              </a:p>
              <a:p>
                <a:r>
                  <a:rPr lang="pt-BR" dirty="0"/>
                  <a:t>Fonte comum entre entrada e saída.</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3"/>
                <a:stretch>
                  <a:fillRect l="-1597" t="-1821" r="-1098"/>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271</a:t>
            </a:fld>
            <a:endParaRPr lang="en-US" altLang="en-US"/>
          </a:p>
        </p:txBody>
      </p:sp>
    </p:spTree>
    <p:extLst>
      <p:ext uri="{BB962C8B-B14F-4D97-AF65-F5344CB8AC3E}">
        <p14:creationId xmlns:p14="http://schemas.microsoft.com/office/powerpoint/2010/main" val="10390862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E588687-A92C-411C-B4DD-5289F865A9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3504" y="1825625"/>
            <a:ext cx="6264696" cy="383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5413513" cy="4351338"/>
              </a:xfrm>
            </p:spPr>
            <p:txBody>
              <a:bodyPr/>
              <a:lstStyle/>
              <a:p>
                <a:r>
                  <a:rPr lang="pt-BR" dirty="0"/>
                  <a:t>Em situações em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r>
                  <a:rPr lang="pt-BR" dirty="0"/>
                  <a:t> é ignorado (considerado muito alto), o circuito equivalente é simplesmente uma fonte de corrente cujo valor é controlado pelo sinal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𝑔𝑠</m:t>
                        </m:r>
                      </m:sub>
                    </m:sSub>
                  </m:oMath>
                </a14:m>
                <a:r>
                  <a:rPr lang="pt-BR" dirty="0"/>
                  <a:t> e pelo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5413513" cy="4351338"/>
              </a:xfrm>
              <a:blipFill>
                <a:blip r:embed="rId3"/>
                <a:stretch>
                  <a:fillRect l="-180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272</a:t>
            </a:fld>
            <a:endParaRPr lang="en-US" altLang="en-US"/>
          </a:p>
        </p:txBody>
      </p:sp>
    </p:spTree>
    <p:extLst>
      <p:ext uri="{BB962C8B-B14F-4D97-AF65-F5344CB8AC3E}">
        <p14:creationId xmlns:p14="http://schemas.microsoft.com/office/powerpoint/2010/main" val="6060924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Ex: Sabendo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𝑓𝑠</m:t>
                        </m:r>
                      </m:sub>
                    </m:sSub>
                  </m:oMath>
                </a14:m>
                <a:r>
                  <a:rPr lang="pt-BR" dirty="0"/>
                  <a:t> = 3,8mS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𝑜𝑠</m:t>
                        </m:r>
                      </m:sub>
                    </m:sSub>
                    <m:r>
                      <a:rPr lang="pt-BR" b="0" i="1" smtClean="0">
                        <a:latin typeface="Cambria Math" panose="02040503050406030204" pitchFamily="18" charset="0"/>
                      </a:rPr>
                      <m:t>=20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esbouce o modelo equivalente CA do JFET.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2"/>
                <a:stretch>
                  <a:fillRect l="-1597" t="-182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273</a:t>
            </a:fld>
            <a:endParaRPr lang="en-US" altLang="en-US"/>
          </a:p>
        </p:txBody>
      </p:sp>
    </p:spTree>
    <p:extLst>
      <p:ext uri="{BB962C8B-B14F-4D97-AF65-F5344CB8AC3E}">
        <p14:creationId xmlns:p14="http://schemas.microsoft.com/office/powerpoint/2010/main" val="3591129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Ex: Sabendo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𝑓𝑠</m:t>
                        </m:r>
                      </m:sub>
                    </m:sSub>
                  </m:oMath>
                </a14:m>
                <a:r>
                  <a:rPr lang="pt-BR" dirty="0"/>
                  <a:t> = 3,8mS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𝑜𝑠</m:t>
                        </m:r>
                      </m:sub>
                    </m:sSub>
                    <m:r>
                      <a:rPr lang="pt-BR" b="0" i="1" smtClean="0">
                        <a:latin typeface="Cambria Math" panose="02040503050406030204" pitchFamily="18" charset="0"/>
                      </a:rPr>
                      <m:t>=20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esbouce o modelo equivalente CA do JFET.</a:t>
                </a:r>
              </a:p>
              <a:p>
                <a:pPr marL="0" indent="0">
                  <a:buNone/>
                </a:pPr>
                <a:r>
                  <a:rPr lang="pt-BR" dirty="0">
                    <a:solidFill>
                      <a:srgbClr val="FF0000"/>
                    </a:solidFill>
                  </a:rPr>
                  <a:t>R: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𝑓𝑠</m:t>
                        </m:r>
                      </m:sub>
                    </m:sSub>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𝑚𝑆</m:t>
                    </m:r>
                  </m:oMath>
                </a14:m>
                <a:r>
                  <a:rPr lang="pt-BR" dirty="0">
                    <a:solidFill>
                      <a:srgbClr val="FF0000"/>
                    </a:solidFill>
                  </a:rPr>
                  <a:t> e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𝑜𝑠</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b="0" i="1" smtClean="0">
                        <a:solidFill>
                          <a:srgbClr val="FF0000"/>
                        </a:solidFill>
                        <a:latin typeface="Cambria Math" panose="02040503050406030204" pitchFamily="18" charset="0"/>
                      </a:rPr>
                      <m:t>=50</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ea typeface="Cambria Math" panose="02040503050406030204" pitchFamily="18" charset="0"/>
                      </a:rPr>
                      <m:t>𝛺</m:t>
                    </m:r>
                  </m:oMath>
                </a14:m>
                <a:r>
                  <a:rPr lang="pt-BR" dirty="0">
                    <a:solidFill>
                      <a:srgbClr val="FF0000"/>
                    </a:solidFill>
                  </a:rPr>
                  <a:t> </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2"/>
                <a:stretch>
                  <a:fillRect l="-1796" t="-182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274</a:t>
            </a:fld>
            <a:endParaRPr lang="en-US" altLang="en-US"/>
          </a:p>
        </p:txBody>
      </p:sp>
    </p:spTree>
    <p:extLst>
      <p:ext uri="{BB962C8B-B14F-4D97-AF65-F5344CB8AC3E}">
        <p14:creationId xmlns:p14="http://schemas.microsoft.com/office/powerpoint/2010/main" val="1422641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FC91F8C-3E1F-44BF-BFAA-BB7A50B369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0387" y="2130860"/>
            <a:ext cx="5832648" cy="392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Ex: Sabendo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𝑓𝑠</m:t>
                        </m:r>
                      </m:sub>
                    </m:sSub>
                  </m:oMath>
                </a14:m>
                <a:r>
                  <a:rPr lang="pt-BR" dirty="0"/>
                  <a:t> = 3,8mS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𝑜𝑠</m:t>
                        </m:r>
                      </m:sub>
                    </m:sSub>
                    <m:r>
                      <a:rPr lang="pt-BR" b="0" i="1" smtClean="0">
                        <a:latin typeface="Cambria Math" panose="02040503050406030204" pitchFamily="18" charset="0"/>
                      </a:rPr>
                      <m:t>=20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esbouce o modelo equivalente CA do JFET.</a:t>
                </a:r>
              </a:p>
              <a:p>
                <a:pPr marL="0" indent="0">
                  <a:buNone/>
                </a:pPr>
                <a:r>
                  <a:rPr lang="pt-BR" dirty="0">
                    <a:solidFill>
                      <a:srgbClr val="FF0000"/>
                    </a:solidFill>
                  </a:rPr>
                  <a:t>R: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𝑓𝑠</m:t>
                        </m:r>
                      </m:sub>
                    </m:sSub>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𝑚𝑆</m:t>
                    </m:r>
                  </m:oMath>
                </a14:m>
                <a:r>
                  <a:rPr lang="pt-BR" dirty="0">
                    <a:solidFill>
                      <a:srgbClr val="FF0000"/>
                    </a:solidFill>
                  </a:rPr>
                  <a:t> e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𝑜𝑠</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b="0" i="1" smtClean="0">
                        <a:solidFill>
                          <a:srgbClr val="FF0000"/>
                        </a:solidFill>
                        <a:latin typeface="Cambria Math" panose="02040503050406030204" pitchFamily="18" charset="0"/>
                      </a:rPr>
                      <m:t>=50</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ea typeface="Cambria Math" panose="02040503050406030204" pitchFamily="18" charset="0"/>
                      </a:rPr>
                      <m:t>𝛺</m:t>
                    </m:r>
                  </m:oMath>
                </a14:m>
                <a:r>
                  <a:rPr lang="pt-BR" dirty="0">
                    <a:solidFill>
                      <a:srgbClr val="FF0000"/>
                    </a:solidFill>
                  </a:rPr>
                  <a:t> </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3"/>
                <a:stretch>
                  <a:fillRect l="-1796" t="-182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275</a:t>
            </a:fld>
            <a:endParaRPr lang="en-US" altLang="en-US"/>
          </a:p>
        </p:txBody>
      </p:sp>
    </p:spTree>
    <p:extLst>
      <p:ext uri="{BB962C8B-B14F-4D97-AF65-F5344CB8AC3E}">
        <p14:creationId xmlns:p14="http://schemas.microsoft.com/office/powerpoint/2010/main" val="27182913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análise CA para </a:t>
            </a:r>
            <a:br>
              <a:rPr lang="pt-BR" sz="5400" dirty="0">
                <a:solidFill>
                  <a:schemeClr val="bg1"/>
                </a:solidFill>
              </a:rPr>
            </a:br>
            <a:r>
              <a:rPr lang="pt-BR" sz="5400" dirty="0">
                <a:solidFill>
                  <a:schemeClr val="bg1"/>
                </a:solidFill>
              </a:rPr>
              <a:t>configurações de </a:t>
            </a:r>
            <a:r>
              <a:rPr lang="pt-BR" sz="5400" dirty="0" err="1">
                <a:solidFill>
                  <a:schemeClr val="bg1"/>
                </a:solidFill>
              </a:rPr>
              <a:t>jfet</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482935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A0ABEB7-CF8C-448A-9BC1-16199CEA2F10}"/>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458121" y="1460449"/>
            <a:ext cx="7619270" cy="5762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56744F75-2BC3-4392-A685-BE1A89F4931A}"/>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11762F-1F4A-4B65-AC57-6DA37E218E98}"/>
                  </a:ext>
                </a:extLst>
              </p:cNvPr>
              <p:cNvSpPr>
                <a:spLocks noGrp="1"/>
              </p:cNvSpPr>
              <p:nvPr>
                <p:ph sz="half" idx="1"/>
              </p:nvPr>
            </p:nvSpPr>
            <p:spPr>
              <a:xfrm>
                <a:off x="838199" y="1825624"/>
                <a:ext cx="5458905" cy="5032375"/>
              </a:xfrm>
            </p:spPr>
            <p:txBody>
              <a:bodyPr>
                <a:normAutofit fontScale="92500" lnSpcReduction="20000"/>
              </a:bodyPr>
              <a:lstStyle/>
              <a:p>
                <a:r>
                  <a:rPr lang="pt-BR" dirty="0"/>
                  <a:t>Nos interessa determinar os parâmetros: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𝑜</m:t>
                        </m:r>
                      </m:sub>
                    </m:sSub>
                    <m:r>
                      <a:rPr lang="pt-BR" b="0" i="1" smtClean="0">
                        <a:latin typeface="Cambria Math" panose="02040503050406030204" pitchFamily="18" charset="0"/>
                      </a:rPr>
                      <m:t> </m:t>
                    </m:r>
                    <m:r>
                      <a:rPr lang="pt-BR" b="0" i="1" smtClean="0">
                        <a:latin typeface="Cambria Math" panose="02040503050406030204" pitchFamily="18" charset="0"/>
                      </a:rPr>
                      <m:t>𝑒</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𝑣</m:t>
                        </m:r>
                      </m:sub>
                    </m:sSub>
                  </m:oMath>
                </a14:m>
                <a:r>
                  <a:rPr lang="pt-BR" dirty="0"/>
                  <a:t> para cada configuração.</a:t>
                </a:r>
              </a:p>
              <a:p>
                <a:endParaRPr lang="pt-BR" dirty="0"/>
              </a:p>
              <a:p>
                <a:r>
                  <a:rPr lang="pt-BR" dirty="0"/>
                  <a:t>A configuração com polarização fixa (ao lado), inclui os capacitores de acoplamento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 que isolam o circuito de polarização do sinal e da carga.</a:t>
                </a:r>
              </a:p>
              <a:p>
                <a:endParaRPr lang="pt-BR" dirty="0"/>
              </a:p>
              <a:p>
                <a:r>
                  <a:rPr lang="pt-BR" dirty="0"/>
                  <a:t>Uma vez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𝑚</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r>
                  <a:rPr lang="pt-BR" dirty="0"/>
                  <a:t> são determinados a partir da polarização CC, da folha de dados, ou da curva de transferência, o modelo CA equivalente pode ser substituído entre os terminais apropriados.</a:t>
                </a:r>
              </a:p>
            </p:txBody>
          </p:sp>
        </mc:Choice>
        <mc:Fallback xmlns="">
          <p:sp>
            <p:nvSpPr>
              <p:cNvPr id="3" name="Content Placeholder 2">
                <a:extLst>
                  <a:ext uri="{FF2B5EF4-FFF2-40B4-BE49-F238E27FC236}">
                    <a16:creationId xmlns:a16="http://schemas.microsoft.com/office/drawing/2014/main" id="{7511762F-1F4A-4B65-AC57-6DA37E218E98}"/>
                  </a:ext>
                </a:extLst>
              </p:cNvPr>
              <p:cNvSpPr>
                <a:spLocks noGrp="1" noRot="1" noChangeAspect="1" noMove="1" noResize="1" noEditPoints="1" noAdjustHandles="1" noChangeArrowheads="1" noChangeShapeType="1" noTextEdit="1"/>
              </p:cNvSpPr>
              <p:nvPr>
                <p:ph sz="half" idx="1"/>
              </p:nvPr>
            </p:nvSpPr>
            <p:spPr>
              <a:xfrm>
                <a:off x="838199" y="1825624"/>
                <a:ext cx="5458905" cy="5032375"/>
              </a:xfrm>
              <a:blipFill>
                <a:blip r:embed="rId3"/>
                <a:stretch>
                  <a:fillRect l="-1451" t="-2785" r="-1004"/>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274DA907-7D9B-40D6-852D-4DBFF60B2A0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4CF7EE7-D855-4875-8A66-37FE25414A41}"/>
              </a:ext>
            </a:extLst>
          </p:cNvPr>
          <p:cNvSpPr>
            <a:spLocks noGrp="1"/>
          </p:cNvSpPr>
          <p:nvPr>
            <p:ph type="sldNum" sz="quarter" idx="12"/>
          </p:nvPr>
        </p:nvSpPr>
        <p:spPr/>
        <p:txBody>
          <a:bodyPr/>
          <a:lstStyle/>
          <a:p>
            <a:fld id="{D70E266F-DC34-4EBC-B26B-29CFE51B5C59}" type="slidenum">
              <a:rPr lang="en-US" altLang="en-US" smtClean="0"/>
              <a:pPr/>
              <a:t>277</a:t>
            </a:fld>
            <a:endParaRPr lang="en-US" altLang="en-US"/>
          </a:p>
        </p:txBody>
      </p:sp>
    </p:spTree>
    <p:extLst>
      <p:ext uri="{BB962C8B-B14F-4D97-AF65-F5344CB8AC3E}">
        <p14:creationId xmlns:p14="http://schemas.microsoft.com/office/powerpoint/2010/main" val="15688971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622D-E5C0-46AE-B40C-8F3562886E35}"/>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BE99AF09-B21E-47B5-A85C-F5915350421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E9202AB1-8CC5-41BF-AA2B-94E333EC16E8}"/>
              </a:ext>
            </a:extLst>
          </p:cNvPr>
          <p:cNvSpPr>
            <a:spLocks noGrp="1"/>
          </p:cNvSpPr>
          <p:nvPr>
            <p:ph type="sldNum" sz="quarter" idx="12"/>
          </p:nvPr>
        </p:nvSpPr>
        <p:spPr/>
        <p:txBody>
          <a:bodyPr/>
          <a:lstStyle/>
          <a:p>
            <a:fld id="{48BF32D8-1DE8-449E-9DAA-0E19DCA81A04}" type="slidenum">
              <a:rPr lang="en-US" altLang="en-US" smtClean="0"/>
              <a:pPr/>
              <a:t>278</a:t>
            </a:fld>
            <a:endParaRPr lang="en-US" altLang="en-US"/>
          </a:p>
        </p:txBody>
      </p:sp>
      <p:pic>
        <p:nvPicPr>
          <p:cNvPr id="7" name="Picture 2">
            <a:extLst>
              <a:ext uri="{FF2B5EF4-FFF2-40B4-BE49-F238E27FC236}">
                <a16:creationId xmlns:a16="http://schemas.microsoft.com/office/drawing/2014/main" id="{7124218C-FCC6-46EF-BF79-E5C85ACE6DE7}"/>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r="22305" b="19578"/>
          <a:stretch/>
        </p:blipFill>
        <p:spPr bwMode="auto">
          <a:xfrm>
            <a:off x="-245399" y="1843320"/>
            <a:ext cx="4713704" cy="369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6031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622D-E5C0-46AE-B40C-8F3562886E35}"/>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BE99AF09-B21E-47B5-A85C-F5915350421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E9202AB1-8CC5-41BF-AA2B-94E333EC16E8}"/>
              </a:ext>
            </a:extLst>
          </p:cNvPr>
          <p:cNvSpPr>
            <a:spLocks noGrp="1"/>
          </p:cNvSpPr>
          <p:nvPr>
            <p:ph type="sldNum" sz="quarter" idx="12"/>
          </p:nvPr>
        </p:nvSpPr>
        <p:spPr/>
        <p:txBody>
          <a:bodyPr/>
          <a:lstStyle/>
          <a:p>
            <a:fld id="{48BF32D8-1DE8-449E-9DAA-0E19DCA81A04}" type="slidenum">
              <a:rPr lang="en-US" altLang="en-US" smtClean="0"/>
              <a:pPr/>
              <a:t>279</a:t>
            </a:fld>
            <a:endParaRPr lang="en-US" altLang="en-US"/>
          </a:p>
        </p:txBody>
      </p:sp>
      <p:pic>
        <p:nvPicPr>
          <p:cNvPr id="7" name="Picture 2">
            <a:extLst>
              <a:ext uri="{FF2B5EF4-FFF2-40B4-BE49-F238E27FC236}">
                <a16:creationId xmlns:a16="http://schemas.microsoft.com/office/drawing/2014/main" id="{7124218C-FCC6-46EF-BF79-E5C85ACE6DE7}"/>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r="22305" b="19578"/>
          <a:stretch/>
        </p:blipFill>
        <p:spPr bwMode="auto">
          <a:xfrm>
            <a:off x="-245399" y="1843320"/>
            <a:ext cx="4713704" cy="369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0A85BF87-A9E6-4CD8-8E84-7F0C113535E4}"/>
              </a:ext>
            </a:extLst>
          </p:cNvPr>
          <p:cNvSpPr/>
          <p:nvPr/>
        </p:nvSpPr>
        <p:spPr>
          <a:xfrm>
            <a:off x="4590854" y="3855563"/>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1" name="Content Placeholder 10">
            <a:extLst>
              <a:ext uri="{FF2B5EF4-FFF2-40B4-BE49-F238E27FC236}">
                <a16:creationId xmlns:a16="http://schemas.microsoft.com/office/drawing/2014/main" id="{0D2B72B4-AFC3-4C94-918B-2D2E0B1A498E}"/>
              </a:ext>
            </a:extLst>
          </p:cNvPr>
          <p:cNvSpPr>
            <a:spLocks noGrp="1"/>
          </p:cNvSpPr>
          <p:nvPr>
            <p:ph sz="half" idx="2"/>
          </p:nvPr>
        </p:nvSpPr>
        <p:spPr/>
        <p:txBody>
          <a:bodyPr/>
          <a:lstStyle/>
          <a:p>
            <a:endParaRPr lang="pt-BR"/>
          </a:p>
        </p:txBody>
      </p:sp>
    </p:spTree>
    <p:extLst>
      <p:ext uri="{BB962C8B-B14F-4D97-AF65-F5344CB8AC3E}">
        <p14:creationId xmlns:p14="http://schemas.microsoft.com/office/powerpoint/2010/main" val="366043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3AEB622-2DCC-4011-A40A-96FD1A0115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57" b="56102"/>
          <a:stretch/>
        </p:blipFill>
        <p:spPr bwMode="auto">
          <a:xfrm>
            <a:off x="5274215" y="1027906"/>
            <a:ext cx="3807494" cy="3127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descr="Resultado de imagem para transistor bipolar junction">
            <a:extLst>
              <a:ext uri="{FF2B5EF4-FFF2-40B4-BE49-F238E27FC236}">
                <a16:creationId xmlns:a16="http://schemas.microsoft.com/office/drawing/2014/main" id="{5A34AAE1-7A8E-423F-A425-0FC96F965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667"/>
          <a:stretch/>
        </p:blipFill>
        <p:spPr bwMode="auto">
          <a:xfrm>
            <a:off x="9528604" y="1199355"/>
            <a:ext cx="1767298" cy="2824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DA1EF68-9BE3-41EA-848A-97E560410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17" t="2673" r="8527" b="63745"/>
          <a:stretch/>
        </p:blipFill>
        <p:spPr bwMode="auto">
          <a:xfrm>
            <a:off x="6040353" y="4386471"/>
            <a:ext cx="2646448"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28</a:t>
            </a:fld>
            <a:endParaRPr lang="en-US" altLang="en-US"/>
          </a:p>
        </p:txBody>
      </p:sp>
      <p:pic>
        <p:nvPicPr>
          <p:cNvPr id="7172" name="Picture 4" descr="Resultado de imagem para transistor bipolar junction">
            <a:extLst>
              <a:ext uri="{FF2B5EF4-FFF2-40B4-BE49-F238E27FC236}">
                <a16:creationId xmlns:a16="http://schemas.microsoft.com/office/drawing/2014/main" id="{F50C1FDC-E895-45A1-B7A7-81055FD26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2" r="-166"/>
          <a:stretch/>
        </p:blipFill>
        <p:spPr bwMode="auto">
          <a:xfrm>
            <a:off x="9348702" y="4001294"/>
            <a:ext cx="1612901" cy="2824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AF86B5-2996-45B3-A0B4-5FB963182ADE}"/>
              </a:ext>
            </a:extLst>
          </p:cNvPr>
          <p:cNvSpPr txBox="1"/>
          <p:nvPr/>
        </p:nvSpPr>
        <p:spPr>
          <a:xfrm>
            <a:off x="5814391" y="2753139"/>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3" name="TextBox 12">
            <a:extLst>
              <a:ext uri="{FF2B5EF4-FFF2-40B4-BE49-F238E27FC236}">
                <a16:creationId xmlns:a16="http://schemas.microsoft.com/office/drawing/2014/main" id="{B03376DE-7CDC-475B-8C0A-935BD7E2FAF0}"/>
              </a:ext>
            </a:extLst>
          </p:cNvPr>
          <p:cNvSpPr txBox="1"/>
          <p:nvPr/>
        </p:nvSpPr>
        <p:spPr>
          <a:xfrm>
            <a:off x="9286993" y="2124808"/>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4" name="TextBox 13">
            <a:extLst>
              <a:ext uri="{FF2B5EF4-FFF2-40B4-BE49-F238E27FC236}">
                <a16:creationId xmlns:a16="http://schemas.microsoft.com/office/drawing/2014/main" id="{71BA6210-A002-461C-9081-67FE8FBD3A43}"/>
              </a:ext>
            </a:extLst>
          </p:cNvPr>
          <p:cNvSpPr txBox="1"/>
          <p:nvPr/>
        </p:nvSpPr>
        <p:spPr>
          <a:xfrm>
            <a:off x="5829477" y="5605478"/>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5" name="TextBox 14">
            <a:extLst>
              <a:ext uri="{FF2B5EF4-FFF2-40B4-BE49-F238E27FC236}">
                <a16:creationId xmlns:a16="http://schemas.microsoft.com/office/drawing/2014/main" id="{5A2247BD-105D-467C-AA64-C25F6EF1506F}"/>
              </a:ext>
            </a:extLst>
          </p:cNvPr>
          <p:cNvSpPr txBox="1"/>
          <p:nvPr/>
        </p:nvSpPr>
        <p:spPr>
          <a:xfrm>
            <a:off x="9085488" y="4963652"/>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Tree>
    <p:extLst>
      <p:ext uri="{BB962C8B-B14F-4D97-AF65-F5344CB8AC3E}">
        <p14:creationId xmlns:p14="http://schemas.microsoft.com/office/powerpoint/2010/main" val="16622188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622D-E5C0-46AE-B40C-8F3562886E35}"/>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BE99AF09-B21E-47B5-A85C-F5915350421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E9202AB1-8CC5-41BF-AA2B-94E333EC16E8}"/>
              </a:ext>
            </a:extLst>
          </p:cNvPr>
          <p:cNvSpPr>
            <a:spLocks noGrp="1"/>
          </p:cNvSpPr>
          <p:nvPr>
            <p:ph type="sldNum" sz="quarter" idx="12"/>
          </p:nvPr>
        </p:nvSpPr>
        <p:spPr/>
        <p:txBody>
          <a:bodyPr/>
          <a:lstStyle/>
          <a:p>
            <a:fld id="{48BF32D8-1DE8-449E-9DAA-0E19DCA81A04}" type="slidenum">
              <a:rPr lang="en-US" altLang="en-US" smtClean="0"/>
              <a:pPr/>
              <a:t>280</a:t>
            </a:fld>
            <a:endParaRPr lang="en-US" altLang="en-US"/>
          </a:p>
        </p:txBody>
      </p:sp>
      <p:pic>
        <p:nvPicPr>
          <p:cNvPr id="8" name="Picture 2">
            <a:extLst>
              <a:ext uri="{FF2B5EF4-FFF2-40B4-BE49-F238E27FC236}">
                <a16:creationId xmlns:a16="http://schemas.microsoft.com/office/drawing/2014/main" id="{E77EDAEC-C103-4D32-881B-FAAAA9FBAE7B}"/>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4920792" y="2309526"/>
            <a:ext cx="7271208" cy="341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7124218C-FCC6-46EF-BF79-E5C85ACE6DE7}"/>
              </a:ext>
            </a:extLst>
          </p:cNvPr>
          <p:cNvPicPr>
            <a:picLocks noGrp="1" noChangeAspect="1" noChangeArrowheads="1"/>
          </p:cNvPicPr>
          <p:nvPr>
            <p:ph sz="half" idx="1"/>
          </p:nvPr>
        </p:nvPicPr>
        <p:blipFill rotWithShape="1">
          <a:blip r:embed="rId3" cstate="print">
            <a:extLst>
              <a:ext uri="{28A0092B-C50C-407E-A947-70E740481C1C}">
                <a14:useLocalDpi xmlns:a14="http://schemas.microsoft.com/office/drawing/2010/main" val="0"/>
              </a:ext>
            </a:extLst>
          </a:blip>
          <a:srcRect r="22305" b="19578"/>
          <a:stretch/>
        </p:blipFill>
        <p:spPr bwMode="auto">
          <a:xfrm>
            <a:off x="-245399" y="1843320"/>
            <a:ext cx="4713704" cy="369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0A85BF87-A9E6-4CD8-8E84-7F0C113535E4}"/>
              </a:ext>
            </a:extLst>
          </p:cNvPr>
          <p:cNvSpPr/>
          <p:nvPr/>
        </p:nvSpPr>
        <p:spPr>
          <a:xfrm>
            <a:off x="4590854" y="3855563"/>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127476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6B1A750-8FB2-41C5-AAA6-F11704B412B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4920792" y="2309526"/>
            <a:ext cx="7271208" cy="341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D567488-BC92-4F2E-BD25-7943351A8196}"/>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0A4027-8A39-4AF4-9CCB-DD51D726FCCB}"/>
                  </a:ext>
                </a:extLst>
              </p:cNvPr>
              <p:cNvSpPr>
                <a:spLocks noGrp="1"/>
              </p:cNvSpPr>
              <p:nvPr>
                <p:ph sz="half" idx="1"/>
              </p:nvPr>
            </p:nvSpPr>
            <p:spPr>
              <a:xfrm>
                <a:off x="838200" y="1825624"/>
                <a:ext cx="4469091" cy="4829699"/>
              </a:xfrm>
            </p:spPr>
            <p:txBody>
              <a:bodyPr>
                <a:normAutofit/>
              </a:bodyPr>
              <a:lstStyle/>
              <a:p>
                <a:r>
                  <a:rPr lang="pt-BR" sz="2400" dirty="0"/>
                  <a:t>Os capacitores possuem </a:t>
                </a:r>
                <a:r>
                  <a:rPr lang="pt-BR" sz="2400" dirty="0" err="1"/>
                  <a:t>curto-circuitos</a:t>
                </a:r>
                <a:r>
                  <a:rPr lang="pt-BR" sz="2400" dirty="0"/>
                  <a:t> equivalentes porque sua reatância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𝑋</m:t>
                        </m:r>
                      </m:e>
                      <m:sub>
                        <m:r>
                          <a:rPr lang="pt-BR" sz="2400" b="0" i="1" smtClean="0">
                            <a:latin typeface="Cambria Math" panose="02040503050406030204" pitchFamily="18" charset="0"/>
                          </a:rPr>
                          <m:t>𝑐</m:t>
                        </m:r>
                      </m:sub>
                    </m:sSub>
                    <m:r>
                      <a:rPr lang="pt-BR" sz="2400" b="0" i="1" smtClean="0">
                        <a:latin typeface="Cambria Math" panose="02040503050406030204" pitchFamily="18" charset="0"/>
                      </a:rPr>
                      <m:t>=1/(2</m:t>
                    </m:r>
                    <m:r>
                      <a:rPr lang="pt-BR" sz="2400" b="0" i="1" smtClean="0">
                        <a:latin typeface="Cambria Math" panose="02040503050406030204" pitchFamily="18" charset="0"/>
                        <a:ea typeface="Cambria Math" panose="02040503050406030204" pitchFamily="18" charset="0"/>
                      </a:rPr>
                      <m:t>𝜋</m:t>
                    </m:r>
                    <m:r>
                      <a:rPr lang="pt-BR" sz="2400" b="0" i="1" smtClean="0">
                        <a:latin typeface="Cambria Math" panose="02040503050406030204" pitchFamily="18" charset="0"/>
                        <a:ea typeface="Cambria Math" panose="02040503050406030204" pitchFamily="18" charset="0"/>
                      </a:rPr>
                      <m:t>𝑓𝐶</m:t>
                    </m:r>
                    <m:r>
                      <a:rPr lang="pt-BR" sz="2400" b="0" i="1" smtClean="0">
                        <a:latin typeface="Cambria Math" panose="02040503050406030204" pitchFamily="18" charset="0"/>
                        <a:ea typeface="Cambria Math" panose="02040503050406030204" pitchFamily="18" charset="0"/>
                      </a:rPr>
                      <m:t>)</m:t>
                    </m:r>
                  </m:oMath>
                </a14:m>
                <a:r>
                  <a:rPr lang="pt-BR" sz="2400" dirty="0"/>
                  <a:t> é muito pequena se comparado com a impedância do circuito.</a:t>
                </a:r>
              </a:p>
              <a:p>
                <a:endParaRPr lang="pt-BR" sz="2400" dirty="0"/>
              </a:p>
              <a:p>
                <a:r>
                  <a:rPr lang="pt-BR" sz="2400" dirty="0"/>
                  <a:t>Fontes CC (</a:t>
                </a:r>
                <a14:m>
                  <m:oMath xmlns:m="http://schemas.openxmlformats.org/officeDocument/2006/math">
                    <m:sSub>
                      <m:sSubPr>
                        <m:ctrlPr>
                          <a:rPr lang="pt-BR" sz="2400" i="1">
                            <a:latin typeface="Cambria Math" panose="02040503050406030204" pitchFamily="18" charset="0"/>
                          </a:rPr>
                        </m:ctrlPr>
                      </m:sSubPr>
                      <m:e>
                        <m:r>
                          <a:rPr lang="pt-BR" sz="2400" b="0" i="1" smtClean="0">
                            <a:latin typeface="Cambria Math" panose="02040503050406030204" pitchFamily="18" charset="0"/>
                          </a:rPr>
                          <m:t>𝑉</m:t>
                        </m:r>
                      </m:e>
                      <m:sub>
                        <m:r>
                          <a:rPr lang="pt-BR" sz="2400" b="0" i="1" smtClean="0">
                            <a:latin typeface="Cambria Math" panose="02040503050406030204" pitchFamily="18" charset="0"/>
                          </a:rPr>
                          <m:t>𝐺𝐺</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a:rPr lang="pt-BR" sz="2400" b="0" i="1" smtClean="0">
                            <a:latin typeface="Cambria Math" panose="02040503050406030204" pitchFamily="18" charset="0"/>
                          </a:rPr>
                          <m:t>𝑉</m:t>
                        </m:r>
                      </m:e>
                      <m:sub>
                        <m:r>
                          <a:rPr lang="pt-BR" sz="2400" b="0" i="1" smtClean="0">
                            <a:latin typeface="Cambria Math" panose="02040503050406030204" pitchFamily="18" charset="0"/>
                          </a:rPr>
                          <m:t>𝐷𝐷</m:t>
                        </m:r>
                      </m:sub>
                    </m:sSub>
                  </m:oMath>
                </a14:m>
                <a:r>
                  <a:rPr lang="pt-BR" sz="2400" dirty="0"/>
                  <a:t>) são colocadas em 0V por um curto-circuito equivalente.</a:t>
                </a:r>
              </a:p>
              <a:p>
                <a:endParaRPr lang="pt-BR" sz="2400" dirty="0"/>
              </a:p>
              <a:p>
                <a:r>
                  <a:rPr lang="pt-BR" sz="2400" dirty="0"/>
                  <a:t>Redesenhando a figura ao lado, teremos,</a:t>
                </a:r>
              </a:p>
              <a:p>
                <a:endParaRPr lang="pt-BR" sz="2400" dirty="0"/>
              </a:p>
            </p:txBody>
          </p:sp>
        </mc:Choice>
        <mc:Fallback xmlns="">
          <p:sp>
            <p:nvSpPr>
              <p:cNvPr id="3" name="Content Placeholder 2">
                <a:extLst>
                  <a:ext uri="{FF2B5EF4-FFF2-40B4-BE49-F238E27FC236}">
                    <a16:creationId xmlns:a16="http://schemas.microsoft.com/office/drawing/2014/main" id="{3F0A4027-8A39-4AF4-9CCB-DD51D726FCCB}"/>
                  </a:ext>
                </a:extLst>
              </p:cNvPr>
              <p:cNvSpPr>
                <a:spLocks noGrp="1" noRot="1" noChangeAspect="1" noMove="1" noResize="1" noEditPoints="1" noAdjustHandles="1" noChangeArrowheads="1" noChangeShapeType="1" noTextEdit="1"/>
              </p:cNvSpPr>
              <p:nvPr>
                <p:ph sz="half" idx="1"/>
              </p:nvPr>
            </p:nvSpPr>
            <p:spPr>
              <a:xfrm>
                <a:off x="838200" y="1825624"/>
                <a:ext cx="4469091" cy="4829699"/>
              </a:xfrm>
              <a:blipFill>
                <a:blip r:embed="rId3"/>
                <a:stretch>
                  <a:fillRect l="-1910" t="-1765" r="-819"/>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0FB6840-B9F9-4DC1-BF4D-3AAE5C74D1D8}"/>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AC36621-2363-4199-96BD-61B8CAE12247}"/>
              </a:ext>
            </a:extLst>
          </p:cNvPr>
          <p:cNvSpPr>
            <a:spLocks noGrp="1"/>
          </p:cNvSpPr>
          <p:nvPr>
            <p:ph type="sldNum" sz="quarter" idx="12"/>
          </p:nvPr>
        </p:nvSpPr>
        <p:spPr/>
        <p:txBody>
          <a:bodyPr/>
          <a:lstStyle/>
          <a:p>
            <a:fld id="{48BF32D8-1DE8-449E-9DAA-0E19DCA81A04}" type="slidenum">
              <a:rPr lang="en-US" altLang="en-US" smtClean="0"/>
              <a:pPr/>
              <a:t>281</a:t>
            </a:fld>
            <a:endParaRPr lang="en-US" altLang="en-US"/>
          </a:p>
        </p:txBody>
      </p:sp>
    </p:spTree>
    <p:extLst>
      <p:ext uri="{BB962C8B-B14F-4D97-AF65-F5344CB8AC3E}">
        <p14:creationId xmlns:p14="http://schemas.microsoft.com/office/powerpoint/2010/main" val="172979824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282</a:t>
            </a:fld>
            <a:endParaRPr lang="en-US" altLang="en-US"/>
          </a:p>
        </p:txBody>
      </p:sp>
      <p:pic>
        <p:nvPicPr>
          <p:cNvPr id="7" name="Picture 2">
            <a:extLst>
              <a:ext uri="{FF2B5EF4-FFF2-40B4-BE49-F238E27FC236}">
                <a16:creationId xmlns:a16="http://schemas.microsoft.com/office/drawing/2014/main" id="{1BFB9B9E-DD83-4EBE-8F76-A53E39932FF9}"/>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3632" y="2477633"/>
            <a:ext cx="5670506"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5120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283</a:t>
            </a:fld>
            <a:endParaRPr lang="en-US" altLang="en-US"/>
          </a:p>
        </p:txBody>
      </p:sp>
      <p:pic>
        <p:nvPicPr>
          <p:cNvPr id="7" name="Picture 2">
            <a:extLst>
              <a:ext uri="{FF2B5EF4-FFF2-40B4-BE49-F238E27FC236}">
                <a16:creationId xmlns:a16="http://schemas.microsoft.com/office/drawing/2014/main" id="{1BFB9B9E-DD83-4EBE-8F76-A53E39932FF9}"/>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3632" y="2477633"/>
            <a:ext cx="5670506"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5718D279-180E-406C-BAEE-D980E78FEB39}"/>
              </a:ext>
            </a:extLst>
          </p:cNvPr>
          <p:cNvSpPr/>
          <p:nvPr/>
        </p:nvSpPr>
        <p:spPr>
          <a:xfrm>
            <a:off x="5761348" y="3571951"/>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501560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284</a:t>
            </a:fld>
            <a:endParaRPr lang="en-US" altLang="en-US"/>
          </a:p>
        </p:txBody>
      </p:sp>
      <p:pic>
        <p:nvPicPr>
          <p:cNvPr id="7" name="Picture 2">
            <a:extLst>
              <a:ext uri="{FF2B5EF4-FFF2-40B4-BE49-F238E27FC236}">
                <a16:creationId xmlns:a16="http://schemas.microsoft.com/office/drawing/2014/main" id="{1BFB9B9E-DD83-4EBE-8F76-A53E39932FF9}"/>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3632" y="2477633"/>
            <a:ext cx="5670506"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8D7A852F-7ECF-4DE8-90D5-7E2F26C0F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756136" y="2561262"/>
            <a:ext cx="5435864"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5718D279-180E-406C-BAEE-D980E78FEB39}"/>
              </a:ext>
            </a:extLst>
          </p:cNvPr>
          <p:cNvSpPr/>
          <p:nvPr/>
        </p:nvSpPr>
        <p:spPr>
          <a:xfrm>
            <a:off x="5761348" y="3571951"/>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749729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C4F63967-C86E-46B2-BC20-32C74EE526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3"/>
                <a:stretch>
                  <a:fillRect l="-1237" t="-15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285</a:t>
            </a:fld>
            <a:endParaRPr lang="en-US" altLang="en-US"/>
          </a:p>
        </p:txBody>
      </p:sp>
    </p:spTree>
    <p:extLst>
      <p:ext uri="{BB962C8B-B14F-4D97-AF65-F5344CB8AC3E}">
        <p14:creationId xmlns:p14="http://schemas.microsoft.com/office/powerpoint/2010/main" val="39611380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EF034-08B7-4D04-81CF-6CE2710CD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4"/>
                <a:stretch>
                  <a:fillRect l="-1237" t="-1541"/>
                </a:stretch>
              </a:blipFill>
            </p:spPr>
            <p:txBody>
              <a:bodyPr/>
              <a:lstStyle/>
              <a:p>
                <a:r>
                  <a:rPr lang="pt-BR">
                    <a:noFill/>
                  </a:rPr>
                  <a:t> </a:t>
                </a:r>
              </a:p>
            </p:txBody>
          </p:sp>
        </mc:Fallback>
      </mc:AlternateContent>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286</a:t>
            </a:fld>
            <a:endParaRPr lang="en-US" altLang="en-US"/>
          </a:p>
        </p:txBody>
      </p:sp>
      <p:grpSp>
        <p:nvGrpSpPr>
          <p:cNvPr id="9" name="Group 24">
            <a:extLst>
              <a:ext uri="{FF2B5EF4-FFF2-40B4-BE49-F238E27FC236}">
                <a16:creationId xmlns:a16="http://schemas.microsoft.com/office/drawing/2014/main" id="{1FB4B1CD-50BE-41E0-9A8F-C793FF0DABFA}"/>
              </a:ext>
            </a:extLst>
          </p:cNvPr>
          <p:cNvGrpSpPr>
            <a:grpSpLocks/>
          </p:cNvGrpSpPr>
          <p:nvPr/>
        </p:nvGrpSpPr>
        <p:grpSpPr bwMode="auto">
          <a:xfrm>
            <a:off x="5259420" y="2778702"/>
            <a:ext cx="1255680" cy="626899"/>
            <a:chOff x="1104" y="1344"/>
            <a:chExt cx="720" cy="336"/>
          </a:xfrm>
          <a:noFill/>
        </p:grpSpPr>
        <p:sp>
          <p:nvSpPr>
            <p:cNvPr id="10" name="AutoShape 18">
              <a:extLst>
                <a:ext uri="{FF2B5EF4-FFF2-40B4-BE49-F238E27FC236}">
                  <a16:creationId xmlns:a16="http://schemas.microsoft.com/office/drawing/2014/main" id="{65045463-64BB-498A-9F65-69A89EB5DC91}"/>
                </a:ext>
              </a:extLst>
            </p:cNvPr>
            <p:cNvSpPr>
              <a:spLocks noChangeArrowheads="1"/>
            </p:cNvSpPr>
            <p:nvPr/>
          </p:nvSpPr>
          <p:spPr bwMode="auto">
            <a:xfrm>
              <a:off x="1104" y="1344"/>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1" name="Object 11">
              <a:extLst>
                <a:ext uri="{FF2B5EF4-FFF2-40B4-BE49-F238E27FC236}">
                  <a16:creationId xmlns:a16="http://schemas.microsoft.com/office/drawing/2014/main" id="{2B225904-15DF-4C70-B5E4-90EDE8FCCC12}"/>
                </a:ext>
              </a:extLst>
            </p:cNvPr>
            <p:cNvGraphicFramePr>
              <a:graphicFrameLocks noChangeAspect="1"/>
            </p:cNvGraphicFramePr>
            <p:nvPr/>
          </p:nvGraphicFramePr>
          <p:xfrm>
            <a:off x="1198" y="1395"/>
            <a:ext cx="533" cy="233"/>
          </p:xfrm>
          <a:graphic>
            <a:graphicData uri="http://schemas.openxmlformats.org/presentationml/2006/ole">
              <mc:AlternateContent xmlns:mc="http://schemas.openxmlformats.org/markup-compatibility/2006">
                <mc:Choice xmlns:v="urn:schemas-microsoft-com:vml" Requires="v">
                  <p:oleObj spid="_x0000_s10280" name="Equation" r:id="rId5" imgW="520700" imgH="228600" progId="Equation.3">
                    <p:embed/>
                  </p:oleObj>
                </mc:Choice>
                <mc:Fallback>
                  <p:oleObj name="Equation" r:id="rId5" imgW="520700" imgH="228600" progId="Equation.3">
                    <p:embed/>
                    <p:pic>
                      <p:nvPicPr>
                        <p:cNvPr id="11" name="Object 11">
                          <a:extLst>
                            <a:ext uri="{FF2B5EF4-FFF2-40B4-BE49-F238E27FC236}">
                              <a16:creationId xmlns:a16="http://schemas.microsoft.com/office/drawing/2014/main" id="{2B225904-15DF-4C70-B5E4-90EDE8FC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 y="1395"/>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7" name="Text Box 14">
            <a:extLst>
              <a:ext uri="{FF2B5EF4-FFF2-40B4-BE49-F238E27FC236}">
                <a16:creationId xmlns:a16="http://schemas.microsoft.com/office/drawing/2014/main" id="{98A832F4-01CC-41BA-B31C-81AB822F595A}"/>
              </a:ext>
            </a:extLst>
          </p:cNvPr>
          <p:cNvSpPr txBox="1">
            <a:spLocks noChangeArrowheads="1"/>
          </p:cNvSpPr>
          <p:nvPr/>
        </p:nvSpPr>
        <p:spPr bwMode="auto">
          <a:xfrm>
            <a:off x="1004887" y="2845814"/>
            <a:ext cx="379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entrada:</a:t>
            </a:r>
          </a:p>
        </p:txBody>
      </p:sp>
    </p:spTree>
    <p:extLst>
      <p:ext uri="{BB962C8B-B14F-4D97-AF65-F5344CB8AC3E}">
        <p14:creationId xmlns:p14="http://schemas.microsoft.com/office/powerpoint/2010/main" val="837509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EF034-08B7-4D04-81CF-6CE2710CD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4"/>
                <a:stretch>
                  <a:fillRect l="-1237" t="-1541"/>
                </a:stretch>
              </a:blipFill>
            </p:spPr>
            <p:txBody>
              <a:bodyPr/>
              <a:lstStyle/>
              <a:p>
                <a:r>
                  <a:rPr lang="pt-BR">
                    <a:noFill/>
                  </a:rPr>
                  <a:t> </a:t>
                </a:r>
              </a:p>
            </p:txBody>
          </p:sp>
        </mc:Fallback>
      </mc:AlternateContent>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287</a:t>
            </a:fld>
            <a:endParaRPr lang="en-US" altLang="en-US"/>
          </a:p>
        </p:txBody>
      </p:sp>
      <p:grpSp>
        <p:nvGrpSpPr>
          <p:cNvPr id="9" name="Group 24">
            <a:extLst>
              <a:ext uri="{FF2B5EF4-FFF2-40B4-BE49-F238E27FC236}">
                <a16:creationId xmlns:a16="http://schemas.microsoft.com/office/drawing/2014/main" id="{1FB4B1CD-50BE-41E0-9A8F-C793FF0DABFA}"/>
              </a:ext>
            </a:extLst>
          </p:cNvPr>
          <p:cNvGrpSpPr>
            <a:grpSpLocks/>
          </p:cNvGrpSpPr>
          <p:nvPr/>
        </p:nvGrpSpPr>
        <p:grpSpPr bwMode="auto">
          <a:xfrm>
            <a:off x="5259420" y="2778702"/>
            <a:ext cx="1255680" cy="626899"/>
            <a:chOff x="1104" y="1344"/>
            <a:chExt cx="720" cy="336"/>
          </a:xfrm>
          <a:noFill/>
        </p:grpSpPr>
        <p:sp>
          <p:nvSpPr>
            <p:cNvPr id="10" name="AutoShape 18">
              <a:extLst>
                <a:ext uri="{FF2B5EF4-FFF2-40B4-BE49-F238E27FC236}">
                  <a16:creationId xmlns:a16="http://schemas.microsoft.com/office/drawing/2014/main" id="{65045463-64BB-498A-9F65-69A89EB5DC91}"/>
                </a:ext>
              </a:extLst>
            </p:cNvPr>
            <p:cNvSpPr>
              <a:spLocks noChangeArrowheads="1"/>
            </p:cNvSpPr>
            <p:nvPr/>
          </p:nvSpPr>
          <p:spPr bwMode="auto">
            <a:xfrm>
              <a:off x="1104" y="1344"/>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1" name="Object 11">
              <a:extLst>
                <a:ext uri="{FF2B5EF4-FFF2-40B4-BE49-F238E27FC236}">
                  <a16:creationId xmlns:a16="http://schemas.microsoft.com/office/drawing/2014/main" id="{2B225904-15DF-4C70-B5E4-90EDE8FCCC12}"/>
                </a:ext>
              </a:extLst>
            </p:cNvPr>
            <p:cNvGraphicFramePr>
              <a:graphicFrameLocks noChangeAspect="1"/>
            </p:cNvGraphicFramePr>
            <p:nvPr/>
          </p:nvGraphicFramePr>
          <p:xfrm>
            <a:off x="1198" y="1395"/>
            <a:ext cx="533" cy="233"/>
          </p:xfrm>
          <a:graphic>
            <a:graphicData uri="http://schemas.openxmlformats.org/presentationml/2006/ole">
              <mc:AlternateContent xmlns:mc="http://schemas.openxmlformats.org/markup-compatibility/2006">
                <mc:Choice xmlns:v="urn:schemas-microsoft-com:vml" Requires="v">
                  <p:oleObj spid="_x0000_s11380" name="Equation" r:id="rId5" imgW="520700" imgH="228600" progId="Equation.3">
                    <p:embed/>
                  </p:oleObj>
                </mc:Choice>
                <mc:Fallback>
                  <p:oleObj name="Equation" r:id="rId5" imgW="520700" imgH="228600" progId="Equation.3">
                    <p:embed/>
                    <p:pic>
                      <p:nvPicPr>
                        <p:cNvPr id="11" name="Object 11">
                          <a:extLst>
                            <a:ext uri="{FF2B5EF4-FFF2-40B4-BE49-F238E27FC236}">
                              <a16:creationId xmlns:a16="http://schemas.microsoft.com/office/drawing/2014/main" id="{2B225904-15DF-4C70-B5E4-90EDE8FC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 y="1395"/>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Group 23">
            <a:extLst>
              <a:ext uri="{FF2B5EF4-FFF2-40B4-BE49-F238E27FC236}">
                <a16:creationId xmlns:a16="http://schemas.microsoft.com/office/drawing/2014/main" id="{588A6588-4FB0-4E07-88D6-3682442730C3}"/>
              </a:ext>
            </a:extLst>
          </p:cNvPr>
          <p:cNvGrpSpPr>
            <a:grpSpLocks/>
          </p:cNvGrpSpPr>
          <p:nvPr/>
        </p:nvGrpSpPr>
        <p:grpSpPr bwMode="auto">
          <a:xfrm>
            <a:off x="4673436" y="3481988"/>
            <a:ext cx="1841664" cy="1253797"/>
            <a:chOff x="895" y="2064"/>
            <a:chExt cx="1056" cy="672"/>
          </a:xfrm>
          <a:noFill/>
        </p:grpSpPr>
        <p:sp>
          <p:nvSpPr>
            <p:cNvPr id="13" name="AutoShape 19">
              <a:extLst>
                <a:ext uri="{FF2B5EF4-FFF2-40B4-BE49-F238E27FC236}">
                  <a16:creationId xmlns:a16="http://schemas.microsoft.com/office/drawing/2014/main" id="{2D622BD6-56EB-48F6-AEA9-13B362822FFC}"/>
                </a:ext>
              </a:extLst>
            </p:cNvPr>
            <p:cNvSpPr>
              <a:spLocks noChangeArrowheads="1"/>
            </p:cNvSpPr>
            <p:nvPr/>
          </p:nvSpPr>
          <p:spPr bwMode="auto">
            <a:xfrm>
              <a:off x="895" y="2064"/>
              <a:ext cx="1056"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14" name="Group 22">
              <a:extLst>
                <a:ext uri="{FF2B5EF4-FFF2-40B4-BE49-F238E27FC236}">
                  <a16:creationId xmlns:a16="http://schemas.microsoft.com/office/drawing/2014/main" id="{EECAA773-76FA-4861-B9A3-F87CFABC9EBA}"/>
                </a:ext>
              </a:extLst>
            </p:cNvPr>
            <p:cNvGrpSpPr>
              <a:grpSpLocks/>
            </p:cNvGrpSpPr>
            <p:nvPr/>
          </p:nvGrpSpPr>
          <p:grpSpPr bwMode="auto">
            <a:xfrm>
              <a:off x="909" y="2098"/>
              <a:ext cx="1030" cy="604"/>
              <a:chOff x="953" y="2125"/>
              <a:chExt cx="1030" cy="604"/>
            </a:xfrm>
            <a:grpFill/>
          </p:grpSpPr>
          <p:graphicFrame>
            <p:nvGraphicFramePr>
              <p:cNvPr id="15" name="Object 12">
                <a:extLst>
                  <a:ext uri="{FF2B5EF4-FFF2-40B4-BE49-F238E27FC236}">
                    <a16:creationId xmlns:a16="http://schemas.microsoft.com/office/drawing/2014/main" id="{28283753-B881-449E-A166-94A686833081}"/>
                  </a:ext>
                </a:extLst>
              </p:cNvPr>
              <p:cNvGraphicFramePr>
                <a:graphicFrameLocks noChangeAspect="1"/>
              </p:cNvGraphicFramePr>
              <p:nvPr/>
            </p:nvGraphicFramePr>
            <p:xfrm>
              <a:off x="1135" y="2125"/>
              <a:ext cx="667" cy="206"/>
            </p:xfrm>
            <a:graphic>
              <a:graphicData uri="http://schemas.openxmlformats.org/presentationml/2006/ole">
                <mc:AlternateContent xmlns:mc="http://schemas.openxmlformats.org/markup-compatibility/2006">
                  <mc:Choice xmlns:v="urn:schemas-microsoft-com:vml" Requires="v">
                    <p:oleObj spid="_x0000_s11381" name="Equation" r:id="rId7" imgW="736600" imgH="228600" progId="Equation.3">
                      <p:embed/>
                    </p:oleObj>
                  </mc:Choice>
                  <mc:Fallback>
                    <p:oleObj name="Equation" r:id="rId7" imgW="736600" imgH="228600" progId="Equation.3">
                      <p:embed/>
                      <p:pic>
                        <p:nvPicPr>
                          <p:cNvPr id="15" name="Object 12">
                            <a:extLst>
                              <a:ext uri="{FF2B5EF4-FFF2-40B4-BE49-F238E27FC236}">
                                <a16:creationId xmlns:a16="http://schemas.microsoft.com/office/drawing/2014/main" id="{28283753-B881-449E-A166-94A686833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 y="2125"/>
                            <a:ext cx="66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3">
                <a:extLst>
                  <a:ext uri="{FF2B5EF4-FFF2-40B4-BE49-F238E27FC236}">
                    <a16:creationId xmlns:a16="http://schemas.microsoft.com/office/drawing/2014/main" id="{720E11E7-6231-47E9-BC13-D945C6C5CFAD}"/>
                  </a:ext>
                </a:extLst>
              </p:cNvPr>
              <p:cNvGraphicFramePr>
                <a:graphicFrameLocks noChangeAspect="1"/>
              </p:cNvGraphicFramePr>
              <p:nvPr/>
            </p:nvGraphicFramePr>
            <p:xfrm>
              <a:off x="953" y="2382"/>
              <a:ext cx="1030" cy="347"/>
            </p:xfrm>
            <a:graphic>
              <a:graphicData uri="http://schemas.openxmlformats.org/presentationml/2006/ole">
                <mc:AlternateContent xmlns:mc="http://schemas.openxmlformats.org/markup-compatibility/2006">
                  <mc:Choice xmlns:v="urn:schemas-microsoft-com:vml" Requires="v">
                    <p:oleObj spid="_x0000_s11382" name="Equation" r:id="rId9" imgW="1129810" imgH="380835" progId="Equation.3">
                      <p:embed/>
                    </p:oleObj>
                  </mc:Choice>
                  <mc:Fallback>
                    <p:oleObj name="Equation" r:id="rId9" imgW="1129810" imgH="380835" progId="Equation.3">
                      <p:embed/>
                      <p:pic>
                        <p:nvPicPr>
                          <p:cNvPr id="16" name="Object 13">
                            <a:extLst>
                              <a:ext uri="{FF2B5EF4-FFF2-40B4-BE49-F238E27FC236}">
                                <a16:creationId xmlns:a16="http://schemas.microsoft.com/office/drawing/2014/main" id="{720E11E7-6231-47E9-BC13-D945C6C5CF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 y="2382"/>
                            <a:ext cx="103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7" name="Text Box 14">
            <a:extLst>
              <a:ext uri="{FF2B5EF4-FFF2-40B4-BE49-F238E27FC236}">
                <a16:creationId xmlns:a16="http://schemas.microsoft.com/office/drawing/2014/main" id="{98A832F4-01CC-41BA-B31C-81AB822F595A}"/>
              </a:ext>
            </a:extLst>
          </p:cNvPr>
          <p:cNvSpPr txBox="1">
            <a:spLocks noChangeArrowheads="1"/>
          </p:cNvSpPr>
          <p:nvPr/>
        </p:nvSpPr>
        <p:spPr bwMode="auto">
          <a:xfrm>
            <a:off x="1004887" y="2845814"/>
            <a:ext cx="379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entrada:</a:t>
            </a:r>
          </a:p>
        </p:txBody>
      </p:sp>
      <p:sp>
        <p:nvSpPr>
          <p:cNvPr id="18" name="Text Box 15">
            <a:extLst>
              <a:ext uri="{FF2B5EF4-FFF2-40B4-BE49-F238E27FC236}">
                <a16:creationId xmlns:a16="http://schemas.microsoft.com/office/drawing/2014/main" id="{DF9ED48D-6E7A-4A8C-9A1B-3DAC9EA78418}"/>
              </a:ext>
            </a:extLst>
          </p:cNvPr>
          <p:cNvSpPr txBox="1">
            <a:spLocks noChangeArrowheads="1"/>
          </p:cNvSpPr>
          <p:nvPr/>
        </p:nvSpPr>
        <p:spPr bwMode="auto">
          <a:xfrm>
            <a:off x="1004887" y="3754780"/>
            <a:ext cx="3414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a:t>
            </a:r>
            <a:r>
              <a:rPr lang="en-US" altLang="pt-BR" sz="2400" b="1" dirty="0" err="1">
                <a:latin typeface="Times New Roman" panose="02020603050405020304" pitchFamily="18" charset="0"/>
                <a:cs typeface="Times New Roman" panose="02020603050405020304" pitchFamily="18" charset="0"/>
              </a:rPr>
              <a:t>saída</a:t>
            </a:r>
            <a:r>
              <a:rPr lang="en-US" altLang="pt-BR" sz="2400" b="1" dirty="0">
                <a:latin typeface="Times New Roman" panose="02020603050405020304" pitchFamily="18" charset="0"/>
                <a:cs typeface="Times New Roman" panose="02020603050405020304" pitchFamily="18" charset="0"/>
              </a:rPr>
              <a:t>:</a:t>
            </a:r>
          </a:p>
        </p:txBody>
      </p:sp>
      <p:sp>
        <p:nvSpPr>
          <p:cNvPr id="24" name="Footer Placeholder 4">
            <a:extLst>
              <a:ext uri="{FF2B5EF4-FFF2-40B4-BE49-F238E27FC236}">
                <a16:creationId xmlns:a16="http://schemas.microsoft.com/office/drawing/2014/main" id="{63E7F1A5-9BF7-4386-9CE1-FEB4976FFC76}"/>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9173549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EF034-08B7-4D04-81CF-6CE2710CD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4"/>
                <a:stretch>
                  <a:fillRect l="-1237" t="-15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dirty="0"/>
              <a:t>Prof. Elyr Teixeira</a:t>
            </a:r>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288</a:t>
            </a:fld>
            <a:endParaRPr lang="en-US" altLang="en-US"/>
          </a:p>
        </p:txBody>
      </p:sp>
      <p:grpSp>
        <p:nvGrpSpPr>
          <p:cNvPr id="9" name="Group 24">
            <a:extLst>
              <a:ext uri="{FF2B5EF4-FFF2-40B4-BE49-F238E27FC236}">
                <a16:creationId xmlns:a16="http://schemas.microsoft.com/office/drawing/2014/main" id="{1FB4B1CD-50BE-41E0-9A8F-C793FF0DABFA}"/>
              </a:ext>
            </a:extLst>
          </p:cNvPr>
          <p:cNvGrpSpPr>
            <a:grpSpLocks/>
          </p:cNvGrpSpPr>
          <p:nvPr/>
        </p:nvGrpSpPr>
        <p:grpSpPr bwMode="auto">
          <a:xfrm>
            <a:off x="5259420" y="2778702"/>
            <a:ext cx="1255680" cy="626899"/>
            <a:chOff x="1104" y="1344"/>
            <a:chExt cx="720" cy="336"/>
          </a:xfrm>
          <a:noFill/>
        </p:grpSpPr>
        <p:sp>
          <p:nvSpPr>
            <p:cNvPr id="10" name="AutoShape 18">
              <a:extLst>
                <a:ext uri="{FF2B5EF4-FFF2-40B4-BE49-F238E27FC236}">
                  <a16:creationId xmlns:a16="http://schemas.microsoft.com/office/drawing/2014/main" id="{65045463-64BB-498A-9F65-69A89EB5DC91}"/>
                </a:ext>
              </a:extLst>
            </p:cNvPr>
            <p:cNvSpPr>
              <a:spLocks noChangeArrowheads="1"/>
            </p:cNvSpPr>
            <p:nvPr/>
          </p:nvSpPr>
          <p:spPr bwMode="auto">
            <a:xfrm>
              <a:off x="1104" y="1344"/>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1" name="Object 11">
              <a:extLst>
                <a:ext uri="{FF2B5EF4-FFF2-40B4-BE49-F238E27FC236}">
                  <a16:creationId xmlns:a16="http://schemas.microsoft.com/office/drawing/2014/main" id="{2B225904-15DF-4C70-B5E4-90EDE8FCCC12}"/>
                </a:ext>
              </a:extLst>
            </p:cNvPr>
            <p:cNvGraphicFramePr>
              <a:graphicFrameLocks noChangeAspect="1"/>
            </p:cNvGraphicFramePr>
            <p:nvPr/>
          </p:nvGraphicFramePr>
          <p:xfrm>
            <a:off x="1198" y="1395"/>
            <a:ext cx="533" cy="233"/>
          </p:xfrm>
          <a:graphic>
            <a:graphicData uri="http://schemas.openxmlformats.org/presentationml/2006/ole">
              <mc:AlternateContent xmlns:mc="http://schemas.openxmlformats.org/markup-compatibility/2006">
                <mc:Choice xmlns:v="urn:schemas-microsoft-com:vml" Requires="v">
                  <p:oleObj spid="_x0000_s12480" name="Equation" r:id="rId5" imgW="520700" imgH="228600" progId="Equation.3">
                    <p:embed/>
                  </p:oleObj>
                </mc:Choice>
                <mc:Fallback>
                  <p:oleObj name="Equation" r:id="rId5" imgW="520700" imgH="228600" progId="Equation.3">
                    <p:embed/>
                    <p:pic>
                      <p:nvPicPr>
                        <p:cNvPr id="11" name="Object 11">
                          <a:extLst>
                            <a:ext uri="{FF2B5EF4-FFF2-40B4-BE49-F238E27FC236}">
                              <a16:creationId xmlns:a16="http://schemas.microsoft.com/office/drawing/2014/main" id="{2B225904-15DF-4C70-B5E4-90EDE8FC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 y="1395"/>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Group 23">
            <a:extLst>
              <a:ext uri="{FF2B5EF4-FFF2-40B4-BE49-F238E27FC236}">
                <a16:creationId xmlns:a16="http://schemas.microsoft.com/office/drawing/2014/main" id="{588A6588-4FB0-4E07-88D6-3682442730C3}"/>
              </a:ext>
            </a:extLst>
          </p:cNvPr>
          <p:cNvGrpSpPr>
            <a:grpSpLocks/>
          </p:cNvGrpSpPr>
          <p:nvPr/>
        </p:nvGrpSpPr>
        <p:grpSpPr bwMode="auto">
          <a:xfrm>
            <a:off x="4673436" y="3481988"/>
            <a:ext cx="1841664" cy="1253797"/>
            <a:chOff x="895" y="2064"/>
            <a:chExt cx="1056" cy="672"/>
          </a:xfrm>
          <a:noFill/>
        </p:grpSpPr>
        <p:sp>
          <p:nvSpPr>
            <p:cNvPr id="13" name="AutoShape 19">
              <a:extLst>
                <a:ext uri="{FF2B5EF4-FFF2-40B4-BE49-F238E27FC236}">
                  <a16:creationId xmlns:a16="http://schemas.microsoft.com/office/drawing/2014/main" id="{2D622BD6-56EB-48F6-AEA9-13B362822FFC}"/>
                </a:ext>
              </a:extLst>
            </p:cNvPr>
            <p:cNvSpPr>
              <a:spLocks noChangeArrowheads="1"/>
            </p:cNvSpPr>
            <p:nvPr/>
          </p:nvSpPr>
          <p:spPr bwMode="auto">
            <a:xfrm>
              <a:off x="895" y="2064"/>
              <a:ext cx="1056"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14" name="Group 22">
              <a:extLst>
                <a:ext uri="{FF2B5EF4-FFF2-40B4-BE49-F238E27FC236}">
                  <a16:creationId xmlns:a16="http://schemas.microsoft.com/office/drawing/2014/main" id="{EECAA773-76FA-4861-B9A3-F87CFABC9EBA}"/>
                </a:ext>
              </a:extLst>
            </p:cNvPr>
            <p:cNvGrpSpPr>
              <a:grpSpLocks/>
            </p:cNvGrpSpPr>
            <p:nvPr/>
          </p:nvGrpSpPr>
          <p:grpSpPr bwMode="auto">
            <a:xfrm>
              <a:off x="909" y="2098"/>
              <a:ext cx="1030" cy="604"/>
              <a:chOff x="953" y="2125"/>
              <a:chExt cx="1030" cy="604"/>
            </a:xfrm>
            <a:grpFill/>
          </p:grpSpPr>
          <p:graphicFrame>
            <p:nvGraphicFramePr>
              <p:cNvPr id="15" name="Object 12">
                <a:extLst>
                  <a:ext uri="{FF2B5EF4-FFF2-40B4-BE49-F238E27FC236}">
                    <a16:creationId xmlns:a16="http://schemas.microsoft.com/office/drawing/2014/main" id="{28283753-B881-449E-A166-94A686833081}"/>
                  </a:ext>
                </a:extLst>
              </p:cNvPr>
              <p:cNvGraphicFramePr>
                <a:graphicFrameLocks noChangeAspect="1"/>
              </p:cNvGraphicFramePr>
              <p:nvPr/>
            </p:nvGraphicFramePr>
            <p:xfrm>
              <a:off x="1135" y="2125"/>
              <a:ext cx="667" cy="206"/>
            </p:xfrm>
            <a:graphic>
              <a:graphicData uri="http://schemas.openxmlformats.org/presentationml/2006/ole">
                <mc:AlternateContent xmlns:mc="http://schemas.openxmlformats.org/markup-compatibility/2006">
                  <mc:Choice xmlns:v="urn:schemas-microsoft-com:vml" Requires="v">
                    <p:oleObj spid="_x0000_s12481" name="Equation" r:id="rId7" imgW="736600" imgH="228600" progId="Equation.3">
                      <p:embed/>
                    </p:oleObj>
                  </mc:Choice>
                  <mc:Fallback>
                    <p:oleObj name="Equation" r:id="rId7" imgW="736600" imgH="228600" progId="Equation.3">
                      <p:embed/>
                      <p:pic>
                        <p:nvPicPr>
                          <p:cNvPr id="15" name="Object 12">
                            <a:extLst>
                              <a:ext uri="{FF2B5EF4-FFF2-40B4-BE49-F238E27FC236}">
                                <a16:creationId xmlns:a16="http://schemas.microsoft.com/office/drawing/2014/main" id="{28283753-B881-449E-A166-94A686833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 y="2125"/>
                            <a:ext cx="66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3">
                <a:extLst>
                  <a:ext uri="{FF2B5EF4-FFF2-40B4-BE49-F238E27FC236}">
                    <a16:creationId xmlns:a16="http://schemas.microsoft.com/office/drawing/2014/main" id="{720E11E7-6231-47E9-BC13-D945C6C5CFAD}"/>
                  </a:ext>
                </a:extLst>
              </p:cNvPr>
              <p:cNvGraphicFramePr>
                <a:graphicFrameLocks noChangeAspect="1"/>
              </p:cNvGraphicFramePr>
              <p:nvPr/>
            </p:nvGraphicFramePr>
            <p:xfrm>
              <a:off x="953" y="2382"/>
              <a:ext cx="1030" cy="347"/>
            </p:xfrm>
            <a:graphic>
              <a:graphicData uri="http://schemas.openxmlformats.org/presentationml/2006/ole">
                <mc:AlternateContent xmlns:mc="http://schemas.openxmlformats.org/markup-compatibility/2006">
                  <mc:Choice xmlns:v="urn:schemas-microsoft-com:vml" Requires="v">
                    <p:oleObj spid="_x0000_s12482" name="Equation" r:id="rId9" imgW="1129810" imgH="380835" progId="Equation.3">
                      <p:embed/>
                    </p:oleObj>
                  </mc:Choice>
                  <mc:Fallback>
                    <p:oleObj name="Equation" r:id="rId9" imgW="1129810" imgH="380835" progId="Equation.3">
                      <p:embed/>
                      <p:pic>
                        <p:nvPicPr>
                          <p:cNvPr id="16" name="Object 13">
                            <a:extLst>
                              <a:ext uri="{FF2B5EF4-FFF2-40B4-BE49-F238E27FC236}">
                                <a16:creationId xmlns:a16="http://schemas.microsoft.com/office/drawing/2014/main" id="{720E11E7-6231-47E9-BC13-D945C6C5CF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 y="2382"/>
                            <a:ext cx="103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7" name="Text Box 14">
            <a:extLst>
              <a:ext uri="{FF2B5EF4-FFF2-40B4-BE49-F238E27FC236}">
                <a16:creationId xmlns:a16="http://schemas.microsoft.com/office/drawing/2014/main" id="{98A832F4-01CC-41BA-B31C-81AB822F595A}"/>
              </a:ext>
            </a:extLst>
          </p:cNvPr>
          <p:cNvSpPr txBox="1">
            <a:spLocks noChangeArrowheads="1"/>
          </p:cNvSpPr>
          <p:nvPr/>
        </p:nvSpPr>
        <p:spPr bwMode="auto">
          <a:xfrm>
            <a:off x="1004887" y="2845814"/>
            <a:ext cx="379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entrada:</a:t>
            </a:r>
          </a:p>
        </p:txBody>
      </p:sp>
      <p:sp>
        <p:nvSpPr>
          <p:cNvPr id="18" name="Text Box 15">
            <a:extLst>
              <a:ext uri="{FF2B5EF4-FFF2-40B4-BE49-F238E27FC236}">
                <a16:creationId xmlns:a16="http://schemas.microsoft.com/office/drawing/2014/main" id="{DF9ED48D-6E7A-4A8C-9A1B-3DAC9EA78418}"/>
              </a:ext>
            </a:extLst>
          </p:cNvPr>
          <p:cNvSpPr txBox="1">
            <a:spLocks noChangeArrowheads="1"/>
          </p:cNvSpPr>
          <p:nvPr/>
        </p:nvSpPr>
        <p:spPr bwMode="auto">
          <a:xfrm>
            <a:off x="1004887" y="3754780"/>
            <a:ext cx="3414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a:t>
            </a:r>
            <a:r>
              <a:rPr lang="en-US" altLang="pt-BR" sz="2400" b="1" dirty="0" err="1">
                <a:latin typeface="Times New Roman" panose="02020603050405020304" pitchFamily="18" charset="0"/>
                <a:cs typeface="Times New Roman" panose="02020603050405020304" pitchFamily="18" charset="0"/>
              </a:rPr>
              <a:t>saída</a:t>
            </a:r>
            <a:r>
              <a:rPr lang="en-US" altLang="pt-BR" sz="2400" b="1" dirty="0">
                <a:latin typeface="Times New Roman" panose="02020603050405020304" pitchFamily="18" charset="0"/>
                <a:cs typeface="Times New Roman" panose="02020603050405020304" pitchFamily="18" charset="0"/>
              </a:rPr>
              <a:t>:</a:t>
            </a:r>
          </a:p>
        </p:txBody>
      </p:sp>
      <p:grpSp>
        <p:nvGrpSpPr>
          <p:cNvPr id="19" name="Group 21">
            <a:extLst>
              <a:ext uri="{FF2B5EF4-FFF2-40B4-BE49-F238E27FC236}">
                <a16:creationId xmlns:a16="http://schemas.microsoft.com/office/drawing/2014/main" id="{D6090C9C-87C6-4855-BDB5-937670BC0F1A}"/>
              </a:ext>
            </a:extLst>
          </p:cNvPr>
          <p:cNvGrpSpPr>
            <a:grpSpLocks/>
          </p:cNvGrpSpPr>
          <p:nvPr/>
        </p:nvGrpSpPr>
        <p:grpSpPr bwMode="auto">
          <a:xfrm>
            <a:off x="3573894" y="4833609"/>
            <a:ext cx="2931737" cy="1572870"/>
            <a:chOff x="672" y="3216"/>
            <a:chExt cx="1536" cy="720"/>
          </a:xfrm>
          <a:noFill/>
        </p:grpSpPr>
        <p:sp>
          <p:nvSpPr>
            <p:cNvPr id="20" name="AutoShape 20">
              <a:extLst>
                <a:ext uri="{FF2B5EF4-FFF2-40B4-BE49-F238E27FC236}">
                  <a16:creationId xmlns:a16="http://schemas.microsoft.com/office/drawing/2014/main" id="{07A88BC1-A59F-48D6-93D1-ADAC20CC6CFB}"/>
                </a:ext>
              </a:extLst>
            </p:cNvPr>
            <p:cNvSpPr>
              <a:spLocks noChangeArrowheads="1"/>
            </p:cNvSpPr>
            <p:nvPr/>
          </p:nvSpPr>
          <p:spPr bwMode="auto">
            <a:xfrm>
              <a:off x="672" y="3216"/>
              <a:ext cx="1536" cy="720"/>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21" name="Object 17">
              <a:extLst>
                <a:ext uri="{FF2B5EF4-FFF2-40B4-BE49-F238E27FC236}">
                  <a16:creationId xmlns:a16="http://schemas.microsoft.com/office/drawing/2014/main" id="{1D2B454B-58A1-4F7E-97A4-8FA77AABF557}"/>
                </a:ext>
              </a:extLst>
            </p:cNvPr>
            <p:cNvGraphicFramePr>
              <a:graphicFrameLocks noChangeAspect="1"/>
            </p:cNvGraphicFramePr>
            <p:nvPr/>
          </p:nvGraphicFramePr>
          <p:xfrm>
            <a:off x="838" y="3235"/>
            <a:ext cx="1260" cy="387"/>
          </p:xfrm>
          <a:graphic>
            <a:graphicData uri="http://schemas.openxmlformats.org/presentationml/2006/ole">
              <mc:AlternateContent xmlns:mc="http://schemas.openxmlformats.org/markup-compatibility/2006">
                <mc:Choice xmlns:v="urn:schemas-microsoft-com:vml" Requires="v">
                  <p:oleObj spid="_x0000_s12483" name="Equação" r:id="rId11" imgW="1396800" imgH="431640" progId="Equation.3">
                    <p:embed/>
                  </p:oleObj>
                </mc:Choice>
                <mc:Fallback>
                  <p:oleObj name="Equação" r:id="rId11" imgW="1396800" imgH="431640" progId="Equation.3">
                    <p:embed/>
                    <p:pic>
                      <p:nvPicPr>
                        <p:cNvPr id="21" name="Object 17">
                          <a:extLst>
                            <a:ext uri="{FF2B5EF4-FFF2-40B4-BE49-F238E27FC236}">
                              <a16:creationId xmlns:a16="http://schemas.microsoft.com/office/drawing/2014/main" id="{1D2B454B-58A1-4F7E-97A4-8FA77AABF5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 y="3235"/>
                          <a:ext cx="1260"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8">
              <a:extLst>
                <a:ext uri="{FF2B5EF4-FFF2-40B4-BE49-F238E27FC236}">
                  <a16:creationId xmlns:a16="http://schemas.microsoft.com/office/drawing/2014/main" id="{7707D75C-6D0C-4A3C-B794-430E48626BD9}"/>
                </a:ext>
              </a:extLst>
            </p:cNvPr>
            <p:cNvGraphicFramePr>
              <a:graphicFrameLocks noChangeAspect="1"/>
            </p:cNvGraphicFramePr>
            <p:nvPr/>
          </p:nvGraphicFramePr>
          <p:xfrm>
            <a:off x="800" y="3570"/>
            <a:ext cx="1337" cy="348"/>
          </p:xfrm>
          <a:graphic>
            <a:graphicData uri="http://schemas.openxmlformats.org/presentationml/2006/ole">
              <mc:AlternateContent xmlns:mc="http://schemas.openxmlformats.org/markup-compatibility/2006">
                <mc:Choice xmlns:v="urn:schemas-microsoft-com:vml" Requires="v">
                  <p:oleObj spid="_x0000_s12484" name="Equation" r:id="rId13" imgW="1651000" imgH="431800" progId="Equation.3">
                    <p:embed/>
                  </p:oleObj>
                </mc:Choice>
                <mc:Fallback>
                  <p:oleObj name="Equation" r:id="rId13" imgW="1651000" imgH="431800" progId="Equation.3">
                    <p:embed/>
                    <p:pic>
                      <p:nvPicPr>
                        <p:cNvPr id="22" name="Object 18">
                          <a:extLst>
                            <a:ext uri="{FF2B5EF4-FFF2-40B4-BE49-F238E27FC236}">
                              <a16:creationId xmlns:a16="http://schemas.microsoft.com/office/drawing/2014/main" id="{7707D75C-6D0C-4A3C-B794-430E48626B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 y="3570"/>
                          <a:ext cx="1337"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 name="Text Box 19">
            <a:extLst>
              <a:ext uri="{FF2B5EF4-FFF2-40B4-BE49-F238E27FC236}">
                <a16:creationId xmlns:a16="http://schemas.microsoft.com/office/drawing/2014/main" id="{0EB50380-A61B-4D19-9D8B-FA2627CAE95F}"/>
              </a:ext>
            </a:extLst>
          </p:cNvPr>
          <p:cNvSpPr txBox="1">
            <a:spLocks noChangeArrowheads="1"/>
          </p:cNvSpPr>
          <p:nvPr/>
        </p:nvSpPr>
        <p:spPr bwMode="auto">
          <a:xfrm>
            <a:off x="1004887" y="5352406"/>
            <a:ext cx="3567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a:t>
            </a:r>
            <a:r>
              <a:rPr lang="en-US" altLang="pt-BR" sz="2400" b="1" dirty="0" err="1">
                <a:latin typeface="Times New Roman" panose="02020603050405020304" pitchFamily="18" charset="0"/>
                <a:cs typeface="Times New Roman" panose="02020603050405020304" pitchFamily="18" charset="0"/>
              </a:rPr>
              <a:t>Ganho</a:t>
            </a:r>
            <a:r>
              <a:rPr lang="en-US" altLang="pt-BR" sz="2400" b="1" dirty="0">
                <a:latin typeface="Times New Roman" panose="02020603050405020304" pitchFamily="18" charset="0"/>
                <a:cs typeface="Times New Roman" panose="02020603050405020304" pitchFamily="18" charset="0"/>
              </a:rPr>
              <a:t> de </a:t>
            </a:r>
            <a:r>
              <a:rPr lang="en-US" altLang="pt-BR" sz="2400" b="1" dirty="0" err="1">
                <a:latin typeface="Times New Roman" panose="02020603050405020304" pitchFamily="18" charset="0"/>
                <a:cs typeface="Times New Roman" panose="02020603050405020304" pitchFamily="18" charset="0"/>
              </a:rPr>
              <a:t>tensão</a:t>
            </a:r>
            <a:r>
              <a:rPr lang="en-US" altLang="pt-BR"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829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7A0E6B9E-B823-47C8-B718-9B17856EAB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r>
                  <a:rPr lang="pt-BR" dirty="0"/>
                  <a:t>Exemplo 8_7: Sabendo-se do circuito ao lado com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𝐺𝑆𝑄</m:t>
                        </m:r>
                      </m:sub>
                    </m:sSub>
                    <m:r>
                      <a:rPr lang="pt-BR" b="0" i="1" smtClean="0">
                        <a:latin typeface="Cambria Math" panose="02040503050406030204" pitchFamily="18" charset="0"/>
                      </a:rPr>
                      <m:t>=−2</m:t>
                    </m:r>
                    <m:r>
                      <a:rPr lang="pt-BR" b="0" i="1" smtClean="0">
                        <a:latin typeface="Cambria Math" panose="02040503050406030204" pitchFamily="18" charset="0"/>
                      </a:rPr>
                      <m:t>𝑉</m:t>
                    </m:r>
                    <m:r>
                      <a:rPr lang="pt-BR" b="0" i="0" smtClean="0">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𝐷𝑄</m:t>
                        </m:r>
                      </m:sub>
                    </m:sSub>
                    <m:r>
                      <a:rPr lang="pt-BR" i="1">
                        <a:latin typeface="Cambria Math" panose="02040503050406030204" pitchFamily="18" charset="0"/>
                      </a:rPr>
                      <m:t>=</m:t>
                    </m:r>
                    <m:r>
                      <a:rPr lang="pt-BR" b="0" i="1" smtClean="0">
                        <a:latin typeface="Cambria Math" panose="02040503050406030204" pitchFamily="18" charset="0"/>
                      </a:rPr>
                      <m:t>5,625</m:t>
                    </m:r>
                    <m:r>
                      <a:rPr lang="pt-BR" b="0" i="1" smtClean="0">
                        <a:latin typeface="Cambria Math" panose="02040503050406030204" pitchFamily="18" charset="0"/>
                      </a:rPr>
                      <m:t>𝑚𝐴</m:t>
                    </m:r>
                  </m:oMath>
                </a14:m>
                <a:r>
                  <a:rPr lang="pt-BR" dirty="0"/>
                  <a:t> e </a:t>
                </a:r>
                <a:br>
                  <a:rPr lang="pt-BR" i="1" dirty="0">
                    <a:latin typeface="Cambria Math" panose="02040503050406030204" pitchFamily="18" charset="0"/>
                  </a:rPr>
                </a:b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𝑜𝑠</m:t>
                        </m:r>
                      </m:sub>
                    </m:sSub>
                    <m:r>
                      <a:rPr lang="pt-BR" i="1">
                        <a:latin typeface="Cambria Math" panose="02040503050406030204" pitchFamily="18" charset="0"/>
                      </a:rPr>
                      <m:t>=</m:t>
                    </m:r>
                    <m:r>
                      <a:rPr lang="pt-BR" b="0" i="1" smtClean="0">
                        <a:latin typeface="Cambria Math" panose="02040503050406030204" pitchFamily="18" charset="0"/>
                      </a:rPr>
                      <m:t>40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Determine:</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𝑚</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𝑖</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𝑜</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𝑣</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𝑣</m:t>
                        </m:r>
                      </m:sub>
                    </m:sSub>
                  </m:oMath>
                </a14:m>
                <a:r>
                  <a:rPr lang="pt-BR" dirty="0"/>
                  <a:t> ignorando os efeitos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r>
                  <a:rPr lang="pt-BR" dirty="0"/>
                  <a:t> </a:t>
                </a: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382"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289</a:t>
            </a:fld>
            <a:endParaRPr lang="en-US" altLang="en-US"/>
          </a:p>
        </p:txBody>
      </p:sp>
    </p:spTree>
    <p:extLst>
      <p:ext uri="{BB962C8B-B14F-4D97-AF65-F5344CB8AC3E}">
        <p14:creationId xmlns:p14="http://schemas.microsoft.com/office/powerpoint/2010/main" val="187289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t>Tipos?</a:t>
            </a:r>
          </a:p>
          <a:p>
            <a:r>
              <a:rPr lang="pt-BR" dirty="0">
                <a:solidFill>
                  <a:srgbClr val="FF0000"/>
                </a:solidFill>
              </a:rPr>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29</a:t>
            </a:fld>
            <a:endParaRPr lang="en-US" altLang="en-US"/>
          </a:p>
        </p:txBody>
      </p:sp>
      <p:pic>
        <p:nvPicPr>
          <p:cNvPr id="4098" name="Picture 2" descr="Resultado de imagem para fet">
            <a:extLst>
              <a:ext uri="{FF2B5EF4-FFF2-40B4-BE49-F238E27FC236}">
                <a16:creationId xmlns:a16="http://schemas.microsoft.com/office/drawing/2014/main" id="{779D919B-09D5-4976-A5DF-1E9CB57C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360" y="2000064"/>
            <a:ext cx="4290261" cy="3432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19285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290</a:t>
            </a:fld>
            <a:endParaRPr lang="en-US" altLang="en-US"/>
          </a:p>
        </p:txBody>
      </p:sp>
    </p:spTree>
    <p:extLst>
      <p:ext uri="{BB962C8B-B14F-4D97-AF65-F5344CB8AC3E}">
        <p14:creationId xmlns:p14="http://schemas.microsoft.com/office/powerpoint/2010/main" val="645526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291</a:t>
            </a:fld>
            <a:endParaRPr lang="en-US" altLang="en-US"/>
          </a:p>
        </p:txBody>
      </p:sp>
    </p:spTree>
    <p:extLst>
      <p:ext uri="{BB962C8B-B14F-4D97-AF65-F5344CB8AC3E}">
        <p14:creationId xmlns:p14="http://schemas.microsoft.com/office/powerpoint/2010/main" val="35171397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4</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292</a:t>
            </a:fld>
            <a:endParaRPr lang="en-US" altLang="en-US"/>
          </a:p>
        </p:txBody>
      </p:sp>
    </p:spTree>
    <p:extLst>
      <p:ext uri="{BB962C8B-B14F-4D97-AF65-F5344CB8AC3E}">
        <p14:creationId xmlns:p14="http://schemas.microsoft.com/office/powerpoint/2010/main" val="13765558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4</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𝑍</m:t>
                        </m:r>
                      </m:e>
                      <m:sub>
                        <m:r>
                          <a:rPr lang="pt-BR" b="0" i="1" smtClean="0">
                            <a:solidFill>
                              <a:srgbClr val="FF0000"/>
                            </a:solidFill>
                            <a:latin typeface="Cambria Math" panose="02040503050406030204" pitchFamily="18" charset="0"/>
                          </a:rPr>
                          <m:t>𝑖</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𝑔</m:t>
                        </m:r>
                      </m:sub>
                    </m:sSub>
                    <m:r>
                      <a:rPr lang="pt-BR" b="0" i="1" smtClean="0">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𝑀</m:t>
                    </m:r>
                    <m:r>
                      <m:rPr>
                        <m:sty m:val="p"/>
                      </m:rPr>
                      <a:rPr lang="el-GR" b="0" i="1" smtClean="0">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a typeface="Cambria Math" panose="02040503050406030204" pitchFamily="18" charset="0"/>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293</a:t>
            </a:fld>
            <a:endParaRPr lang="en-US" altLang="en-US"/>
          </a:p>
        </p:txBody>
      </p:sp>
    </p:spTree>
    <p:extLst>
      <p:ext uri="{BB962C8B-B14F-4D97-AF65-F5344CB8AC3E}">
        <p14:creationId xmlns:p14="http://schemas.microsoft.com/office/powerpoint/2010/main" val="28509192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4</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𝑍</m:t>
                        </m:r>
                      </m:e>
                      <m:sub>
                        <m:r>
                          <a:rPr lang="pt-BR" b="0" i="1" smtClean="0">
                            <a:solidFill>
                              <a:srgbClr val="FF0000"/>
                            </a:solidFill>
                            <a:latin typeface="Cambria Math" panose="02040503050406030204" pitchFamily="18" charset="0"/>
                          </a:rPr>
                          <m:t>𝑖</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𝑔</m:t>
                        </m:r>
                      </m:sub>
                    </m:sSub>
                    <m:r>
                      <a:rPr lang="pt-BR" b="0" i="1" smtClean="0">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𝑀</m:t>
                    </m:r>
                    <m:r>
                      <m:rPr>
                        <m:sty m:val="p"/>
                      </m:rPr>
                      <a:rPr lang="el-GR" b="0" i="1" smtClean="0">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b="0" i="1" smtClean="0">
                            <a:solidFill>
                              <a:srgbClr val="FF0000"/>
                            </a:solidFill>
                            <a:latin typeface="Cambria Math" panose="02040503050406030204" pitchFamily="18" charset="0"/>
                          </a:rPr>
                          <m:t>𝑜</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oMath>
                </a14:m>
                <a:r>
                  <a:rPr lang="pt-BR" dirty="0">
                    <a:solidFill>
                      <a:srgbClr val="FF0000"/>
                    </a:solidFill>
                  </a:rPr>
                  <a:t>//25k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ea typeface="Cambria Math" panose="02040503050406030204" pitchFamily="18" charset="0"/>
                      </a:rPr>
                      <m:t>=1,85</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294</a:t>
            </a:fld>
            <a:endParaRPr lang="en-US" altLang="en-US"/>
          </a:p>
        </p:txBody>
      </p:sp>
    </p:spTree>
    <p:extLst>
      <p:ext uri="{BB962C8B-B14F-4D97-AF65-F5344CB8AC3E}">
        <p14:creationId xmlns:p14="http://schemas.microsoft.com/office/powerpoint/2010/main" val="3792367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514350" indent="-514350">
                  <a:buFont typeface="+mj-lt"/>
                  <a:buAutoNum type="alphaLcParenR" startAt="5"/>
                </a:pP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𝐴</m:t>
                        </m:r>
                      </m:e>
                      <m:sub>
                        <m:r>
                          <a:rPr lang="pt-BR" b="0" i="1" smtClean="0">
                            <a:solidFill>
                              <a:srgbClr val="FF0000"/>
                            </a:solidFill>
                            <a:latin typeface="Cambria Math" panose="02040503050406030204" pitchFamily="18" charset="0"/>
                          </a:rPr>
                          <m:t>𝑣</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)=−1,88</m:t>
                    </m:r>
                    <m:r>
                      <a:rPr lang="pt-BR" b="0" i="1" smtClean="0">
                        <a:solidFill>
                          <a:srgbClr val="FF0000"/>
                        </a:solidFill>
                        <a:latin typeface="Cambria Math" panose="02040503050406030204" pitchFamily="18" charset="0"/>
                      </a:rPr>
                      <m:t>𝑚𝑆</m:t>
                    </m:r>
                    <m:r>
                      <a:rPr lang="pt-BR" b="0" i="1" smtClean="0">
                        <a:solidFill>
                          <a:srgbClr val="FF0000"/>
                        </a:solidFill>
                        <a:latin typeface="Cambria Math" panose="02040503050406030204" pitchFamily="18" charset="0"/>
                      </a:rPr>
                      <m:t>∗1,85</m:t>
                    </m:r>
                    <m:r>
                      <a:rPr lang="pt-BR" b="0" i="1" smtClean="0">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r>
                      <a:rPr lang="pt-BR" b="0" i="1" smtClean="0">
                        <a:solidFill>
                          <a:srgbClr val="FF0000"/>
                        </a:solidFill>
                        <a:latin typeface="Cambria Math" panose="02040503050406030204" pitchFamily="18" charset="0"/>
                        <a:ea typeface="Cambria Math" panose="02040503050406030204" pitchFamily="18" charset="0"/>
                      </a:rPr>
                      <m:t>=−3,48</m:t>
                    </m:r>
                  </m:oMath>
                </a14:m>
                <a:endParaRPr lang="pt-BR" b="0" dirty="0">
                  <a:solidFill>
                    <a:srgbClr val="FF0000"/>
                  </a:solidFill>
                  <a:ea typeface="Cambria Math" panose="02040503050406030204" pitchFamily="18" charset="0"/>
                </a:endParaRPr>
              </a:p>
              <a:p>
                <a:pPr marL="0" indent="0">
                  <a:buNone/>
                </a:pPr>
                <a:endParaRPr lang="pt-BR" dirty="0">
                  <a:solidFill>
                    <a:srgbClr val="FF0000"/>
                  </a:solidFill>
                  <a:ea typeface="Cambria Math" panose="02040503050406030204" pitchFamily="18" charset="0"/>
                </a:endParaRPr>
              </a:p>
              <a:p>
                <a:pPr marL="0" indent="0">
                  <a:buNone/>
                </a:pPr>
                <a:endParaRPr lang="pt-BR" dirty="0">
                  <a:solidFill>
                    <a:srgbClr val="FF0000"/>
                  </a:solidFill>
                  <a:ea typeface="Cambria Math" panose="02040503050406030204" pitchFamily="18" charset="0"/>
                </a:endParaRPr>
              </a:p>
              <a:p>
                <a:pPr marL="514350" indent="-514350">
                  <a:buFont typeface="+mj-lt"/>
                  <a:buAutoNum type="alphaLcParenR" startAt="5"/>
                </a:pPr>
                <a:endParaRPr lang="pt-BR" b="0" dirty="0">
                  <a:solidFill>
                    <a:srgbClr val="FF0000"/>
                  </a:solidFill>
                  <a:ea typeface="Cambria Math" panose="02040503050406030204" pitchFamily="18" charset="0"/>
                </a:endParaRPr>
              </a:p>
              <a:p>
                <a:pPr marL="0" indent="0">
                  <a:buNone/>
                </a:pPr>
                <a:endParaRPr lang="pt-BR" dirty="0">
                  <a:solidFill>
                    <a:srgbClr val="FF0000"/>
                  </a:solidFill>
                </a:endParaRPr>
              </a:p>
              <a:p>
                <a:pPr marL="514350" indent="-514350">
                  <a:buAutoNum type="alphaLcParenR" startAt="5"/>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295</a:t>
            </a:fld>
            <a:endParaRPr lang="en-US" altLang="en-US"/>
          </a:p>
        </p:txBody>
      </p:sp>
    </p:spTree>
    <p:extLst>
      <p:ext uri="{BB962C8B-B14F-4D97-AF65-F5344CB8AC3E}">
        <p14:creationId xmlns:p14="http://schemas.microsoft.com/office/powerpoint/2010/main" val="60032696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514350" indent="-514350">
                  <a:buFont typeface="+mj-lt"/>
                  <a:buAutoNum type="alphaLcParenR" startAt="5"/>
                </a:pP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𝐴</m:t>
                        </m:r>
                      </m:e>
                      <m:sub>
                        <m:r>
                          <a:rPr lang="pt-BR" b="0" i="1" smtClean="0">
                            <a:solidFill>
                              <a:srgbClr val="FF0000"/>
                            </a:solidFill>
                            <a:latin typeface="Cambria Math" panose="02040503050406030204" pitchFamily="18" charset="0"/>
                          </a:rPr>
                          <m:t>𝑣</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)=−1,88</m:t>
                    </m:r>
                    <m:r>
                      <a:rPr lang="pt-BR" b="0" i="1" smtClean="0">
                        <a:solidFill>
                          <a:srgbClr val="FF0000"/>
                        </a:solidFill>
                        <a:latin typeface="Cambria Math" panose="02040503050406030204" pitchFamily="18" charset="0"/>
                      </a:rPr>
                      <m:t>𝑚𝑆</m:t>
                    </m:r>
                    <m:r>
                      <a:rPr lang="pt-BR" b="0" i="1" smtClean="0">
                        <a:solidFill>
                          <a:srgbClr val="FF0000"/>
                        </a:solidFill>
                        <a:latin typeface="Cambria Math" panose="02040503050406030204" pitchFamily="18" charset="0"/>
                      </a:rPr>
                      <m:t>∗1,85</m:t>
                    </m:r>
                    <m:r>
                      <a:rPr lang="pt-BR" b="0" i="1" smtClean="0">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r>
                      <a:rPr lang="pt-BR" b="0" i="1" smtClean="0">
                        <a:solidFill>
                          <a:srgbClr val="FF0000"/>
                        </a:solidFill>
                        <a:latin typeface="Cambria Math" panose="02040503050406030204" pitchFamily="18" charset="0"/>
                        <a:ea typeface="Cambria Math" panose="02040503050406030204" pitchFamily="18" charset="0"/>
                      </a:rPr>
                      <m:t>=−3,48</m:t>
                    </m:r>
                  </m:oMath>
                </a14:m>
                <a:endParaRPr lang="pt-BR" b="0" dirty="0">
                  <a:solidFill>
                    <a:srgbClr val="FF0000"/>
                  </a:solidFill>
                  <a:ea typeface="Cambria Math" panose="02040503050406030204" pitchFamily="18" charset="0"/>
                </a:endParaRPr>
              </a:p>
              <a:p>
                <a:pPr marL="514350" indent="-514350">
                  <a:buFont typeface="+mj-lt"/>
                  <a:buAutoNum type="alphaLcParenR" startAt="5"/>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𝐴</m:t>
                        </m:r>
                      </m:e>
                      <m:sub>
                        <m:r>
                          <a:rPr lang="pt-BR" i="1">
                            <a:solidFill>
                              <a:srgbClr val="FF0000"/>
                            </a:solidFill>
                            <a:latin typeface="Cambria Math" panose="02040503050406030204" pitchFamily="18" charset="0"/>
                          </a:rPr>
                          <m:t>𝑣</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=−1,88</m:t>
                    </m:r>
                    <m:r>
                      <a:rPr lang="pt-BR" i="1">
                        <a:solidFill>
                          <a:srgbClr val="FF0000"/>
                        </a:solidFill>
                        <a:latin typeface="Cambria Math" panose="02040503050406030204" pitchFamily="18" charset="0"/>
                      </a:rPr>
                      <m:t>𝑚𝑆</m:t>
                    </m:r>
                    <m:r>
                      <a:rPr lang="pt-BR" i="1">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r>
                      <a:rPr lang="pt-BR" i="1">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ea typeface="Cambria Math" panose="02040503050406030204" pitchFamily="18" charset="0"/>
                      </a:rPr>
                      <m:t>76</m:t>
                    </m:r>
                  </m:oMath>
                </a14:m>
                <a:endParaRPr lang="pt-BR" dirty="0">
                  <a:solidFill>
                    <a:srgbClr val="FF0000"/>
                  </a:solidFill>
                  <a:ea typeface="Cambria Math" panose="02040503050406030204" pitchFamily="18" charset="0"/>
                </a:endParaRPr>
              </a:p>
              <a:p>
                <a:pPr marL="514350" indent="-514350">
                  <a:buFont typeface="+mj-lt"/>
                  <a:buAutoNum type="alphaLcParenR" startAt="5"/>
                </a:pPr>
                <a:endParaRPr lang="pt-BR" dirty="0">
                  <a:solidFill>
                    <a:srgbClr val="FF0000"/>
                  </a:solidFill>
                  <a:ea typeface="Cambria Math" panose="02040503050406030204" pitchFamily="18" charset="0"/>
                </a:endParaRPr>
              </a:p>
              <a:p>
                <a:pPr marL="0" indent="0">
                  <a:buNone/>
                </a:pPr>
                <a:endParaRPr lang="pt-BR" dirty="0">
                  <a:solidFill>
                    <a:srgbClr val="FF0000"/>
                  </a:solidFill>
                  <a:ea typeface="Cambria Math" panose="02040503050406030204" pitchFamily="18" charset="0"/>
                </a:endParaRPr>
              </a:p>
              <a:p>
                <a:pPr marL="514350" indent="-514350">
                  <a:buFont typeface="+mj-lt"/>
                  <a:buAutoNum type="alphaLcParenR" startAt="5"/>
                </a:pPr>
                <a:endParaRPr lang="pt-BR" b="0" dirty="0">
                  <a:solidFill>
                    <a:srgbClr val="FF0000"/>
                  </a:solidFill>
                  <a:ea typeface="Cambria Math" panose="02040503050406030204" pitchFamily="18" charset="0"/>
                </a:endParaRPr>
              </a:p>
              <a:p>
                <a:pPr marL="0" indent="0">
                  <a:buNone/>
                </a:pPr>
                <a:endParaRPr lang="pt-BR" dirty="0">
                  <a:solidFill>
                    <a:srgbClr val="FF0000"/>
                  </a:solidFill>
                </a:endParaRPr>
              </a:p>
              <a:p>
                <a:pPr marL="514350" indent="-514350">
                  <a:buAutoNum type="alphaLcParenR" startAt="5"/>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296</a:t>
            </a:fld>
            <a:endParaRPr lang="en-US" altLang="en-US"/>
          </a:p>
        </p:txBody>
      </p:sp>
    </p:spTree>
    <p:extLst>
      <p:ext uri="{BB962C8B-B14F-4D97-AF65-F5344CB8AC3E}">
        <p14:creationId xmlns:p14="http://schemas.microsoft.com/office/powerpoint/2010/main" val="3942644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4BA6375-9813-4291-9256-C0E9263C194E}"/>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466215" y="1385740"/>
            <a:ext cx="6780537" cy="5472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5901965" cy="4351338"/>
              </a:xfrm>
            </p:spPr>
            <p:txBody>
              <a:bodyPr/>
              <a:lstStyle/>
              <a:p>
                <a:r>
                  <a:rPr lang="pt-BR" dirty="0"/>
                  <a:t>A configuração com polarização fixa apresenta a desvantagem de ter 2 fontes CC fixas. A conf. de autopolarização tem apenas 1 fonte requisitando apenas mais 1 resistor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𝑠</m:t>
                        </m:r>
                      </m:sub>
                    </m:sSub>
                  </m:oMath>
                </a14:m>
                <a:r>
                  <a:rPr lang="pt-BR" dirty="0"/>
                  <a:t>).</a:t>
                </a:r>
              </a:p>
              <a:p>
                <a:r>
                  <a:rPr lang="pt-BR" dirty="0"/>
                  <a:t>O capacitor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𝑠</m:t>
                        </m:r>
                      </m:sub>
                    </m:sSub>
                  </m:oMath>
                </a14:m>
                <a:r>
                  <a:rPr lang="pt-BR" dirty="0"/>
                  <a:t> em paralelo com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𝑠</m:t>
                        </m:r>
                      </m:sub>
                    </m:sSub>
                  </m:oMath>
                </a14:m>
                <a:r>
                  <a:rPr lang="pt-BR" dirty="0"/>
                  <a:t> representa um circuito aberto em CC.</a:t>
                </a:r>
              </a:p>
              <a:p>
                <a:r>
                  <a:rPr lang="pt-BR" dirty="0"/>
                  <a:t>Sob CA, este capacitor assume o estado de curto-circuito e aí “</a:t>
                </a:r>
                <a:r>
                  <a:rPr lang="pt-BR" dirty="0" err="1"/>
                  <a:t>curto-circuita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𝑠</m:t>
                        </m:r>
                      </m:sub>
                    </m:sSub>
                  </m:oMath>
                </a14:m>
                <a:r>
                  <a:rPr lang="pt-BR" dirty="0"/>
                  <a:t> </a:t>
                </a:r>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5901965" cy="4351338"/>
              </a:xfrm>
              <a:blipFill>
                <a:blip r:embed="rId3"/>
                <a:stretch>
                  <a:fillRect l="-1548" t="-2101" r="-278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297</a:t>
            </a:fld>
            <a:endParaRPr lang="en-US" altLang="en-US"/>
          </a:p>
        </p:txBody>
      </p:sp>
    </p:spTree>
    <p:extLst>
      <p:ext uri="{BB962C8B-B14F-4D97-AF65-F5344CB8AC3E}">
        <p14:creationId xmlns:p14="http://schemas.microsoft.com/office/powerpoint/2010/main" val="2692605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p:txBody>
          <a:bodyPr/>
          <a:lstStyle/>
          <a:p>
            <a:endParaRPr lang="pt-BR"/>
          </a:p>
        </p:txBody>
      </p:sp>
      <p:sp>
        <p:nvSpPr>
          <p:cNvPr id="4" name="Content Placeholder 3">
            <a:extLst>
              <a:ext uri="{FF2B5EF4-FFF2-40B4-BE49-F238E27FC236}">
                <a16:creationId xmlns:a16="http://schemas.microsoft.com/office/drawing/2014/main" id="{CEE293C1-D704-48AE-8C3A-5E20393AEC3C}"/>
              </a:ext>
            </a:extLst>
          </p:cNvPr>
          <p:cNvSpPr>
            <a:spLocks noGrp="1"/>
          </p:cNvSpPr>
          <p:nvPr>
            <p:ph sz="half" idx="2"/>
          </p:nvPr>
        </p:nvSpPr>
        <p:spPr/>
        <p:txBody>
          <a:bodyPr/>
          <a:lstStyle/>
          <a:p>
            <a:endParaRPr lang="pt-B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298</a:t>
            </a:fld>
            <a:endParaRPr lang="en-US" altLang="en-US"/>
          </a:p>
        </p:txBody>
      </p:sp>
      <p:pic>
        <p:nvPicPr>
          <p:cNvPr id="8" name="Picture 2">
            <a:extLst>
              <a:ext uri="{FF2B5EF4-FFF2-40B4-BE49-F238E27FC236}">
                <a16:creationId xmlns:a16="http://schemas.microsoft.com/office/drawing/2014/main" id="{B21FB82B-2F95-42F7-84AC-C48A9ABC39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01" y="1666237"/>
            <a:ext cx="5589126" cy="451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77420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299</a:t>
            </a:fld>
            <a:endParaRPr lang="en-US" altLang="en-US"/>
          </a:p>
        </p:txBody>
      </p:sp>
      <p:pic>
        <p:nvPicPr>
          <p:cNvPr id="7" name="Picture 2">
            <a:extLst>
              <a:ext uri="{FF2B5EF4-FFF2-40B4-BE49-F238E27FC236}">
                <a16:creationId xmlns:a16="http://schemas.microsoft.com/office/drawing/2014/main" id="{E2100664-92E3-42B9-83B7-8F0B4E9BDA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01" y="1666237"/>
            <a:ext cx="5589126" cy="451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303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DISCIPLINA?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Compreender o mundo analógico, especificar, projetar e executar projetos com componentes analógicos básicos</a:t>
            </a:r>
          </a:p>
          <a:p>
            <a:endParaRPr lang="pt-BR" dirty="0"/>
          </a:p>
        </p:txBody>
      </p:sp>
    </p:spTree>
    <p:extLst>
      <p:ext uri="{BB962C8B-B14F-4D97-AF65-F5344CB8AC3E}">
        <p14:creationId xmlns:p14="http://schemas.microsoft.com/office/powerpoint/2010/main" val="39262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199" y="365125"/>
            <a:ext cx="10790583" cy="1325563"/>
          </a:xfrm>
        </p:spPr>
        <p:txBody>
          <a:bodyPr/>
          <a:lstStyle/>
          <a:p>
            <a:r>
              <a:rPr lang="pt-BR" dirty="0"/>
              <a:t>Transistor de efeito de campo = </a:t>
            </a:r>
            <a:r>
              <a:rPr lang="pt-BR" dirty="0" err="1"/>
              <a:t>fet</a:t>
            </a:r>
            <a:endParaRPr lang="pt-BR" dirty="0"/>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30</a:t>
            </a:fld>
            <a:endParaRPr lang="en-US" altLang="en-US"/>
          </a:p>
        </p:txBody>
      </p:sp>
      <p:pic>
        <p:nvPicPr>
          <p:cNvPr id="4098" name="Picture 2" descr="Resultado de imagem para fet">
            <a:extLst>
              <a:ext uri="{FF2B5EF4-FFF2-40B4-BE49-F238E27FC236}">
                <a16:creationId xmlns:a16="http://schemas.microsoft.com/office/drawing/2014/main" id="{779D919B-09D5-4976-A5DF-1E9CB57C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1823830"/>
            <a:ext cx="5257801" cy="42062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fet">
            <a:extLst>
              <a:ext uri="{FF2B5EF4-FFF2-40B4-BE49-F238E27FC236}">
                <a16:creationId xmlns:a16="http://schemas.microsoft.com/office/drawing/2014/main" id="{B101E37F-777C-4E28-B19F-FDEB41438B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28576" y="2016967"/>
            <a:ext cx="3982423" cy="20907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fet encapsulamento">
            <a:extLst>
              <a:ext uri="{FF2B5EF4-FFF2-40B4-BE49-F238E27FC236}">
                <a16:creationId xmlns:a16="http://schemas.microsoft.com/office/drawing/2014/main" id="{CB10351A-AFCB-4735-9F4E-47E3FD20B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699" y="4323632"/>
            <a:ext cx="2251213" cy="160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05138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4" r="4778" b="16992"/>
          <a:stretch/>
        </p:blipFill>
        <p:spPr bwMode="auto">
          <a:xfrm>
            <a:off x="6304030" y="2638199"/>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300</a:t>
            </a:fld>
            <a:endParaRPr lang="en-US" altLang="en-US"/>
          </a:p>
        </p:txBody>
      </p:sp>
      <p:pic>
        <p:nvPicPr>
          <p:cNvPr id="7" name="Picture 2">
            <a:extLst>
              <a:ext uri="{FF2B5EF4-FFF2-40B4-BE49-F238E27FC236}">
                <a16:creationId xmlns:a16="http://schemas.microsoft.com/office/drawing/2014/main" id="{E2100664-92E3-42B9-83B7-8F0B4E9BDA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01" y="1666237"/>
            <a:ext cx="5589126" cy="451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243689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4" r="4778" b="16992"/>
          <a:stretch/>
        </p:blipFill>
        <p:spPr bwMode="auto">
          <a:xfrm>
            <a:off x="91767" y="2563063"/>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301</a:t>
            </a:fld>
            <a:endParaRPr lang="en-US" altLang="en-US"/>
          </a:p>
        </p:txBody>
      </p:sp>
    </p:spTree>
    <p:extLst>
      <p:ext uri="{BB962C8B-B14F-4D97-AF65-F5344CB8AC3E}">
        <p14:creationId xmlns:p14="http://schemas.microsoft.com/office/powerpoint/2010/main" val="3230673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4" r="4778" b="16992"/>
          <a:stretch/>
        </p:blipFill>
        <p:spPr bwMode="auto">
          <a:xfrm>
            <a:off x="91767" y="2563063"/>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302</a:t>
            </a:fld>
            <a:endParaRPr lang="en-US" altLang="en-US"/>
          </a:p>
        </p:txBody>
      </p:sp>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6674929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35BE549-B14A-40FF-BCAB-028D34AFDE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670"/>
          <a:stretch/>
        </p:blipFill>
        <p:spPr bwMode="auto">
          <a:xfrm>
            <a:off x="6141842" y="2434456"/>
            <a:ext cx="6050158" cy="3228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54" r="4778" b="16992"/>
          <a:stretch/>
        </p:blipFill>
        <p:spPr bwMode="auto">
          <a:xfrm>
            <a:off x="91767" y="2563063"/>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303</a:t>
            </a:fld>
            <a:endParaRPr lang="en-US" altLang="en-US"/>
          </a:p>
        </p:txBody>
      </p:sp>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087963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35BE549-B14A-40FF-BCAB-028D34AFDEE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670"/>
          <a:stretch/>
        </p:blipFill>
        <p:spPr bwMode="auto">
          <a:xfrm>
            <a:off x="6141842" y="2434456"/>
            <a:ext cx="6050158" cy="3228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304</a:t>
            </a:fld>
            <a:endParaRPr lang="en-US" altLang="en-US"/>
          </a:p>
        </p:txBody>
      </p:sp>
      <p:grpSp>
        <p:nvGrpSpPr>
          <p:cNvPr id="10" name="Group 23">
            <a:extLst>
              <a:ext uri="{FF2B5EF4-FFF2-40B4-BE49-F238E27FC236}">
                <a16:creationId xmlns:a16="http://schemas.microsoft.com/office/drawing/2014/main" id="{5CCD7D4A-F379-405C-A474-7825D8F72BF4}"/>
              </a:ext>
            </a:extLst>
          </p:cNvPr>
          <p:cNvGrpSpPr>
            <a:grpSpLocks/>
          </p:cNvGrpSpPr>
          <p:nvPr/>
        </p:nvGrpSpPr>
        <p:grpSpPr bwMode="auto">
          <a:xfrm>
            <a:off x="2059757" y="2347119"/>
            <a:ext cx="1143000" cy="533400"/>
            <a:chOff x="1008" y="1536"/>
            <a:chExt cx="720" cy="336"/>
          </a:xfrm>
          <a:noFill/>
        </p:grpSpPr>
        <p:sp>
          <p:nvSpPr>
            <p:cNvPr id="11" name="AutoShape 20">
              <a:extLst>
                <a:ext uri="{FF2B5EF4-FFF2-40B4-BE49-F238E27FC236}">
                  <a16:creationId xmlns:a16="http://schemas.microsoft.com/office/drawing/2014/main" id="{07883A41-79DC-4514-BB63-219720F0A42F}"/>
                </a:ext>
              </a:extLst>
            </p:cNvPr>
            <p:cNvSpPr>
              <a:spLocks noChangeArrowheads="1"/>
            </p:cNvSpPr>
            <p:nvPr/>
          </p:nvSpPr>
          <p:spPr bwMode="auto">
            <a:xfrm>
              <a:off x="1008" y="1536"/>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2" name="Object 10">
              <a:extLst>
                <a:ext uri="{FF2B5EF4-FFF2-40B4-BE49-F238E27FC236}">
                  <a16:creationId xmlns:a16="http://schemas.microsoft.com/office/drawing/2014/main" id="{F5333BCF-D479-464F-9ECA-588738C5C40D}"/>
                </a:ext>
              </a:extLst>
            </p:cNvPr>
            <p:cNvGraphicFramePr>
              <a:graphicFrameLocks noChangeAspect="1"/>
            </p:cNvGraphicFramePr>
            <p:nvPr/>
          </p:nvGraphicFramePr>
          <p:xfrm>
            <a:off x="1101" y="1591"/>
            <a:ext cx="533" cy="233"/>
          </p:xfrm>
          <a:graphic>
            <a:graphicData uri="http://schemas.openxmlformats.org/presentationml/2006/ole">
              <mc:AlternateContent xmlns:mc="http://schemas.openxmlformats.org/markup-compatibility/2006">
                <mc:Choice xmlns:v="urn:schemas-microsoft-com:vml" Requires="v">
                  <p:oleObj spid="_x0000_s13479" name="Equation" r:id="rId4" imgW="520700" imgH="228600" progId="Equation.3">
                    <p:embed/>
                  </p:oleObj>
                </mc:Choice>
                <mc:Fallback>
                  <p:oleObj name="Equation" r:id="rId4" imgW="520700" imgH="228600" progId="Equation.3">
                    <p:embed/>
                    <p:pic>
                      <p:nvPicPr>
                        <p:cNvPr id="9" name="Object 10">
                          <a:extLst>
                            <a:ext uri="{FF2B5EF4-FFF2-40B4-BE49-F238E27FC236}">
                              <a16:creationId xmlns:a16="http://schemas.microsoft.com/office/drawing/2014/main" id="{34B4914D-8A0B-43BC-9F52-6EA1B106D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 y="1591"/>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3" name="Group 25">
            <a:extLst>
              <a:ext uri="{FF2B5EF4-FFF2-40B4-BE49-F238E27FC236}">
                <a16:creationId xmlns:a16="http://schemas.microsoft.com/office/drawing/2014/main" id="{C6E3C114-7A65-443B-918B-3F38E8267BCE}"/>
              </a:ext>
            </a:extLst>
          </p:cNvPr>
          <p:cNvGrpSpPr>
            <a:grpSpLocks/>
          </p:cNvGrpSpPr>
          <p:nvPr/>
        </p:nvGrpSpPr>
        <p:grpSpPr bwMode="auto">
          <a:xfrm>
            <a:off x="2059757" y="3566319"/>
            <a:ext cx="1905000" cy="1066800"/>
            <a:chOff x="674" y="2256"/>
            <a:chExt cx="1200" cy="672"/>
          </a:xfrm>
          <a:noFill/>
        </p:grpSpPr>
        <p:sp>
          <p:nvSpPr>
            <p:cNvPr id="14" name="AutoShape 21">
              <a:extLst>
                <a:ext uri="{FF2B5EF4-FFF2-40B4-BE49-F238E27FC236}">
                  <a16:creationId xmlns:a16="http://schemas.microsoft.com/office/drawing/2014/main" id="{3ADF273A-19A5-4242-B7CB-D3F65AC5E177}"/>
                </a:ext>
              </a:extLst>
            </p:cNvPr>
            <p:cNvSpPr>
              <a:spLocks noChangeArrowheads="1"/>
            </p:cNvSpPr>
            <p:nvPr/>
          </p:nvSpPr>
          <p:spPr bwMode="auto">
            <a:xfrm>
              <a:off x="674" y="2256"/>
              <a:ext cx="1200"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15" name="Group 24">
              <a:extLst>
                <a:ext uri="{FF2B5EF4-FFF2-40B4-BE49-F238E27FC236}">
                  <a16:creationId xmlns:a16="http://schemas.microsoft.com/office/drawing/2014/main" id="{8AB8483E-51AD-4036-8DD8-FC54188609B1}"/>
                </a:ext>
              </a:extLst>
            </p:cNvPr>
            <p:cNvGrpSpPr>
              <a:grpSpLocks/>
            </p:cNvGrpSpPr>
            <p:nvPr/>
          </p:nvGrpSpPr>
          <p:grpSpPr bwMode="auto">
            <a:xfrm>
              <a:off x="782" y="2289"/>
              <a:ext cx="984" cy="605"/>
              <a:chOff x="869" y="2275"/>
              <a:chExt cx="984" cy="605"/>
            </a:xfrm>
            <a:grpFill/>
          </p:grpSpPr>
          <p:graphicFrame>
            <p:nvGraphicFramePr>
              <p:cNvPr id="16" name="Object 11">
                <a:extLst>
                  <a:ext uri="{FF2B5EF4-FFF2-40B4-BE49-F238E27FC236}">
                    <a16:creationId xmlns:a16="http://schemas.microsoft.com/office/drawing/2014/main" id="{F22057BB-5A38-49AE-BD5E-322E2604F8FB}"/>
                  </a:ext>
                </a:extLst>
              </p:cNvPr>
              <p:cNvGraphicFramePr>
                <a:graphicFrameLocks noChangeAspect="1"/>
              </p:cNvGraphicFramePr>
              <p:nvPr/>
            </p:nvGraphicFramePr>
            <p:xfrm>
              <a:off x="960" y="2275"/>
              <a:ext cx="706" cy="218"/>
            </p:xfrm>
            <a:graphic>
              <a:graphicData uri="http://schemas.openxmlformats.org/presentationml/2006/ole">
                <mc:AlternateContent xmlns:mc="http://schemas.openxmlformats.org/markup-compatibility/2006">
                  <mc:Choice xmlns:v="urn:schemas-microsoft-com:vml" Requires="v">
                    <p:oleObj spid="_x0000_s13480" name="Equation" r:id="rId6" imgW="736600" imgH="228600" progId="Equation.3">
                      <p:embed/>
                    </p:oleObj>
                  </mc:Choice>
                  <mc:Fallback>
                    <p:oleObj name="Equation" r:id="rId6" imgW="736600" imgH="228600" progId="Equation.3">
                      <p:embed/>
                      <p:pic>
                        <p:nvPicPr>
                          <p:cNvPr id="13" name="Object 11">
                            <a:extLst>
                              <a:ext uri="{FF2B5EF4-FFF2-40B4-BE49-F238E27FC236}">
                                <a16:creationId xmlns:a16="http://schemas.microsoft.com/office/drawing/2014/main" id="{05BDD64A-A736-4080-941C-1E794BCE23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2275"/>
                            <a:ext cx="706"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2">
                <a:extLst>
                  <a:ext uri="{FF2B5EF4-FFF2-40B4-BE49-F238E27FC236}">
                    <a16:creationId xmlns:a16="http://schemas.microsoft.com/office/drawing/2014/main" id="{EFE3B1D0-6081-47DF-92EA-C909A594DDC9}"/>
                  </a:ext>
                </a:extLst>
              </p:cNvPr>
              <p:cNvGraphicFramePr>
                <a:graphicFrameLocks noChangeAspect="1"/>
              </p:cNvGraphicFramePr>
              <p:nvPr/>
            </p:nvGraphicFramePr>
            <p:xfrm>
              <a:off x="869" y="2532"/>
              <a:ext cx="984" cy="348"/>
            </p:xfrm>
            <a:graphic>
              <a:graphicData uri="http://schemas.openxmlformats.org/presentationml/2006/ole">
                <mc:AlternateContent xmlns:mc="http://schemas.openxmlformats.org/markup-compatibility/2006">
                  <mc:Choice xmlns:v="urn:schemas-microsoft-com:vml" Requires="v">
                    <p:oleObj spid="_x0000_s13481" name="Equação" r:id="rId8" imgW="1079032" imgH="380835" progId="Equation.3">
                      <p:embed/>
                    </p:oleObj>
                  </mc:Choice>
                  <mc:Fallback>
                    <p:oleObj name="Equação" r:id="rId8" imgW="1079032" imgH="380835" progId="Equation.3">
                      <p:embed/>
                      <p:pic>
                        <p:nvPicPr>
                          <p:cNvPr id="14" name="Object 12">
                            <a:extLst>
                              <a:ext uri="{FF2B5EF4-FFF2-40B4-BE49-F238E27FC236}">
                                <a16:creationId xmlns:a16="http://schemas.microsoft.com/office/drawing/2014/main" id="{0D1D03D0-2801-4F90-83CF-8446DE1CE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 y="2532"/>
                            <a:ext cx="984"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8" name="Text Box 13">
            <a:extLst>
              <a:ext uri="{FF2B5EF4-FFF2-40B4-BE49-F238E27FC236}">
                <a16:creationId xmlns:a16="http://schemas.microsoft.com/office/drawing/2014/main" id="{B2AEB954-7CFD-4DFD-8017-BA22C8BD0A8F}"/>
              </a:ext>
            </a:extLst>
          </p:cNvPr>
          <p:cNvSpPr txBox="1">
            <a:spLocks noChangeArrowheads="1"/>
          </p:cNvSpPr>
          <p:nvPr/>
        </p:nvSpPr>
        <p:spPr bwMode="auto">
          <a:xfrm>
            <a:off x="992957" y="1813719"/>
            <a:ext cx="3722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entrada:</a:t>
            </a:r>
          </a:p>
        </p:txBody>
      </p:sp>
      <p:sp>
        <p:nvSpPr>
          <p:cNvPr id="19" name="Text Box 14">
            <a:extLst>
              <a:ext uri="{FF2B5EF4-FFF2-40B4-BE49-F238E27FC236}">
                <a16:creationId xmlns:a16="http://schemas.microsoft.com/office/drawing/2014/main" id="{4FFAC742-6900-44E7-9F0A-F85AF9B257A5}"/>
              </a:ext>
            </a:extLst>
          </p:cNvPr>
          <p:cNvSpPr txBox="1">
            <a:spLocks noChangeArrowheads="1"/>
          </p:cNvSpPr>
          <p:nvPr/>
        </p:nvSpPr>
        <p:spPr bwMode="auto">
          <a:xfrm>
            <a:off x="916757" y="3032919"/>
            <a:ext cx="3570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saída:</a:t>
            </a:r>
          </a:p>
        </p:txBody>
      </p:sp>
      <p:grpSp>
        <p:nvGrpSpPr>
          <p:cNvPr id="20" name="Group 26">
            <a:extLst>
              <a:ext uri="{FF2B5EF4-FFF2-40B4-BE49-F238E27FC236}">
                <a16:creationId xmlns:a16="http://schemas.microsoft.com/office/drawing/2014/main" id="{22EC264D-CA0A-4E75-8C01-30D02A38A0FE}"/>
              </a:ext>
            </a:extLst>
          </p:cNvPr>
          <p:cNvGrpSpPr>
            <a:grpSpLocks/>
          </p:cNvGrpSpPr>
          <p:nvPr/>
        </p:nvGrpSpPr>
        <p:grpSpPr bwMode="auto">
          <a:xfrm>
            <a:off x="2059757" y="5166519"/>
            <a:ext cx="2438400" cy="1066800"/>
            <a:chOff x="528" y="3264"/>
            <a:chExt cx="1536" cy="672"/>
          </a:xfrm>
          <a:noFill/>
        </p:grpSpPr>
        <p:sp>
          <p:nvSpPr>
            <p:cNvPr id="21" name="AutoShape 22">
              <a:extLst>
                <a:ext uri="{FF2B5EF4-FFF2-40B4-BE49-F238E27FC236}">
                  <a16:creationId xmlns:a16="http://schemas.microsoft.com/office/drawing/2014/main" id="{5542102B-B095-461E-9312-7A9CB11ADDA3}"/>
                </a:ext>
              </a:extLst>
            </p:cNvPr>
            <p:cNvSpPr>
              <a:spLocks noChangeArrowheads="1"/>
            </p:cNvSpPr>
            <p:nvPr/>
          </p:nvSpPr>
          <p:spPr bwMode="auto">
            <a:xfrm>
              <a:off x="528" y="3264"/>
              <a:ext cx="1536"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22" name="Group 19">
              <a:extLst>
                <a:ext uri="{FF2B5EF4-FFF2-40B4-BE49-F238E27FC236}">
                  <a16:creationId xmlns:a16="http://schemas.microsoft.com/office/drawing/2014/main" id="{550978D2-7994-4F9A-B529-C256BF899020}"/>
                </a:ext>
              </a:extLst>
            </p:cNvPr>
            <p:cNvGrpSpPr>
              <a:grpSpLocks/>
            </p:cNvGrpSpPr>
            <p:nvPr/>
          </p:nvGrpSpPr>
          <p:grpSpPr bwMode="auto">
            <a:xfrm>
              <a:off x="649" y="3307"/>
              <a:ext cx="1294" cy="586"/>
              <a:chOff x="714" y="3300"/>
              <a:chExt cx="1294" cy="586"/>
            </a:xfrm>
            <a:grpFill/>
          </p:grpSpPr>
          <p:graphicFrame>
            <p:nvGraphicFramePr>
              <p:cNvPr id="23" name="Object 17">
                <a:extLst>
                  <a:ext uri="{FF2B5EF4-FFF2-40B4-BE49-F238E27FC236}">
                    <a16:creationId xmlns:a16="http://schemas.microsoft.com/office/drawing/2014/main" id="{6A7F8BE1-A6EE-4ACE-86D5-AB3D1D9CDA4A}"/>
                  </a:ext>
                </a:extLst>
              </p:cNvPr>
              <p:cNvGraphicFramePr>
                <a:graphicFrameLocks noChangeAspect="1"/>
              </p:cNvGraphicFramePr>
              <p:nvPr/>
            </p:nvGraphicFramePr>
            <p:xfrm>
              <a:off x="822" y="3300"/>
              <a:ext cx="1078" cy="217"/>
            </p:xfrm>
            <a:graphic>
              <a:graphicData uri="http://schemas.openxmlformats.org/presentationml/2006/ole">
                <mc:AlternateContent xmlns:mc="http://schemas.openxmlformats.org/markup-compatibility/2006">
                  <mc:Choice xmlns:v="urn:schemas-microsoft-com:vml" Requires="v">
                    <p:oleObj spid="_x0000_s13482" name="Equation" r:id="rId10" imgW="1130300" imgH="228600" progId="Equation.3">
                      <p:embed/>
                    </p:oleObj>
                  </mc:Choice>
                  <mc:Fallback>
                    <p:oleObj name="Equation" r:id="rId10" imgW="1130300" imgH="228600" progId="Equation.3">
                      <p:embed/>
                      <p:pic>
                        <p:nvPicPr>
                          <p:cNvPr id="20" name="Object 17">
                            <a:extLst>
                              <a:ext uri="{FF2B5EF4-FFF2-40B4-BE49-F238E27FC236}">
                                <a16:creationId xmlns:a16="http://schemas.microsoft.com/office/drawing/2014/main" id="{2D0C869A-7BF4-4A31-85A5-7A43D7760C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 y="3300"/>
                            <a:ext cx="107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8">
                <a:extLst>
                  <a:ext uri="{FF2B5EF4-FFF2-40B4-BE49-F238E27FC236}">
                    <a16:creationId xmlns:a16="http://schemas.microsoft.com/office/drawing/2014/main" id="{12056F54-0BDD-4751-BB15-5A625FB60026}"/>
                  </a:ext>
                </a:extLst>
              </p:cNvPr>
              <p:cNvGraphicFramePr>
                <a:graphicFrameLocks noChangeAspect="1"/>
              </p:cNvGraphicFramePr>
              <p:nvPr/>
            </p:nvGraphicFramePr>
            <p:xfrm>
              <a:off x="714" y="3511"/>
              <a:ext cx="1294" cy="375"/>
            </p:xfrm>
            <a:graphic>
              <a:graphicData uri="http://schemas.openxmlformats.org/presentationml/2006/ole">
                <mc:AlternateContent xmlns:mc="http://schemas.openxmlformats.org/markup-compatibility/2006">
                  <mc:Choice xmlns:v="urn:schemas-microsoft-com:vml" Requires="v">
                    <p:oleObj spid="_x0000_s13483" name="Equation" r:id="rId12" imgW="1308100" imgH="381000" progId="Equation.3">
                      <p:embed/>
                    </p:oleObj>
                  </mc:Choice>
                  <mc:Fallback>
                    <p:oleObj name="Equation" r:id="rId12" imgW="1308100" imgH="381000" progId="Equation.3">
                      <p:embed/>
                      <p:pic>
                        <p:nvPicPr>
                          <p:cNvPr id="21" name="Object 18">
                            <a:extLst>
                              <a:ext uri="{FF2B5EF4-FFF2-40B4-BE49-F238E27FC236}">
                                <a16:creationId xmlns:a16="http://schemas.microsoft.com/office/drawing/2014/main" id="{D68AC4D4-9A65-40E5-BE3F-0B8E24675E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 y="3511"/>
                            <a:ext cx="1294"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5" name="Text Box 19">
            <a:extLst>
              <a:ext uri="{FF2B5EF4-FFF2-40B4-BE49-F238E27FC236}">
                <a16:creationId xmlns:a16="http://schemas.microsoft.com/office/drawing/2014/main" id="{EC4B8603-5B22-4B65-A51B-26E70460C00D}"/>
              </a:ext>
            </a:extLst>
          </p:cNvPr>
          <p:cNvSpPr txBox="1">
            <a:spLocks noChangeArrowheads="1"/>
          </p:cNvSpPr>
          <p:nvPr/>
        </p:nvSpPr>
        <p:spPr bwMode="auto">
          <a:xfrm>
            <a:off x="916757" y="4704557"/>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Ganho de tensão:</a:t>
            </a:r>
          </a:p>
        </p:txBody>
      </p:sp>
    </p:spTree>
    <p:extLst>
      <p:ext uri="{BB962C8B-B14F-4D97-AF65-F5344CB8AC3E}">
        <p14:creationId xmlns:p14="http://schemas.microsoft.com/office/powerpoint/2010/main" val="23747483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5C0102AD-67BD-48EE-9D0D-2A955CD85F36}"/>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27733" b="13411"/>
          <a:stretch/>
        </p:blipFill>
        <p:spPr bwMode="auto">
          <a:xfrm>
            <a:off x="5874862" y="1646238"/>
            <a:ext cx="6317138" cy="347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br>
              <a:rPr lang="pt-BR" dirty="0"/>
            </a:br>
            <a:r>
              <a:rPr lang="pt-BR" sz="3200" dirty="0" err="1">
                <a:solidFill>
                  <a:srgbClr val="FF0000"/>
                </a:solidFill>
              </a:rPr>
              <a:t>R</a:t>
            </a:r>
            <a:r>
              <a:rPr lang="pt-BR" sz="3200" baseline="-25000" dirty="0" err="1">
                <a:solidFill>
                  <a:srgbClr val="FF0000"/>
                </a:solidFill>
              </a:rPr>
              <a:t>s</a:t>
            </a:r>
            <a:r>
              <a:rPr lang="pt-BR" sz="3200" baseline="-25000" dirty="0">
                <a:solidFill>
                  <a:srgbClr val="FF0000"/>
                </a:solidFill>
              </a:rPr>
              <a:t> </a:t>
            </a:r>
            <a:r>
              <a:rPr lang="pt-BR" sz="3200" dirty="0">
                <a:solidFill>
                  <a:srgbClr val="FF0000"/>
                </a:solidFill>
              </a:rPr>
              <a:t>sem desvio</a:t>
            </a:r>
            <a:endParaRPr lang="pt-BR" dirty="0">
              <a:solidFill>
                <a:srgbClr val="FF0000"/>
              </a:solidFill>
            </a:endParaRP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FEB8A472-EDE4-4FE9-9DAB-28D908251C4B}"/>
                  </a:ext>
                </a:extLst>
              </p:cNvPr>
              <p:cNvSpPr>
                <a:spLocks noGrp="1"/>
              </p:cNvSpPr>
              <p:nvPr>
                <p:ph sz="half" idx="1"/>
              </p:nvPr>
            </p:nvSpPr>
            <p:spPr>
              <a:xfrm>
                <a:off x="838200" y="1825625"/>
                <a:ext cx="5392918" cy="4351338"/>
              </a:xfrm>
            </p:spPr>
            <p:txBody>
              <a:bodyPr/>
              <a:lstStyle/>
              <a:p>
                <a:r>
                  <a:rPr lang="pt-BR" dirty="0"/>
                  <a:t>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𝑠</m:t>
                        </m:r>
                      </m:sub>
                    </m:sSub>
                  </m:oMath>
                </a14:m>
                <a:r>
                  <a:rPr lang="pt-BR" dirty="0"/>
                  <a:t>for removido, o resistor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𝑠</m:t>
                        </m:r>
                      </m:sub>
                    </m:sSub>
                  </m:oMath>
                </a14:m>
                <a:r>
                  <a:rPr lang="pt-BR" dirty="0"/>
                  <a:t> será parte do circuito equivalente CA conforme a figura ao lado.</a:t>
                </a:r>
              </a:p>
              <a:p>
                <a:endParaRPr lang="pt-BR" dirty="0"/>
              </a:p>
              <a:p>
                <a:r>
                  <a:rPr lang="pt-BR" dirty="0"/>
                  <a:t>Não há uma forma óbvia de reduzir o circuito para diminuir sua complexidade.</a:t>
                </a:r>
              </a:p>
            </p:txBody>
          </p:sp>
        </mc:Choice>
        <mc:Fallback xmlns="">
          <p:sp>
            <p:nvSpPr>
              <p:cNvPr id="23" name="Content Placeholder 22">
                <a:extLst>
                  <a:ext uri="{FF2B5EF4-FFF2-40B4-BE49-F238E27FC236}">
                    <a16:creationId xmlns:a16="http://schemas.microsoft.com/office/drawing/2014/main" id="{FEB8A472-EDE4-4FE9-9DAB-28D908251C4B}"/>
                  </a:ext>
                </a:extLst>
              </p:cNvPr>
              <p:cNvSpPr>
                <a:spLocks noGrp="1" noRot="1" noChangeAspect="1" noMove="1" noResize="1" noEditPoints="1" noAdjustHandles="1" noChangeArrowheads="1" noChangeShapeType="1" noTextEdit="1"/>
              </p:cNvSpPr>
              <p:nvPr>
                <p:ph sz="half" idx="1"/>
              </p:nvPr>
            </p:nvSpPr>
            <p:spPr>
              <a:xfrm>
                <a:off x="838200" y="1825625"/>
                <a:ext cx="5392918" cy="4351338"/>
              </a:xfrm>
              <a:blipFill>
                <a:blip r:embed="rId3"/>
                <a:stretch>
                  <a:fillRect l="-1810" t="-2101" r="-2489"/>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305</a:t>
            </a:fld>
            <a:endParaRPr lang="en-US" altLang="en-US"/>
          </a:p>
        </p:txBody>
      </p:sp>
    </p:spTree>
    <p:extLst>
      <p:ext uri="{BB962C8B-B14F-4D97-AF65-F5344CB8AC3E}">
        <p14:creationId xmlns:p14="http://schemas.microsoft.com/office/powerpoint/2010/main" val="4126854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5C0102AD-67BD-48EE-9D0D-2A955CD85F36}"/>
              </a:ext>
            </a:extLst>
          </p:cNvPr>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27733" b="13411"/>
          <a:stretch/>
        </p:blipFill>
        <p:spPr bwMode="auto">
          <a:xfrm>
            <a:off x="5874862" y="1646238"/>
            <a:ext cx="6317138" cy="347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br>
              <a:rPr lang="pt-BR" dirty="0"/>
            </a:br>
            <a:r>
              <a:rPr lang="pt-BR" sz="3200" dirty="0" err="1">
                <a:solidFill>
                  <a:srgbClr val="FF0000"/>
                </a:solidFill>
              </a:rPr>
              <a:t>R</a:t>
            </a:r>
            <a:r>
              <a:rPr lang="pt-BR" sz="3200" baseline="-25000" dirty="0" err="1">
                <a:solidFill>
                  <a:srgbClr val="FF0000"/>
                </a:solidFill>
              </a:rPr>
              <a:t>s</a:t>
            </a:r>
            <a:r>
              <a:rPr lang="pt-BR" sz="3200" baseline="-25000" dirty="0">
                <a:solidFill>
                  <a:srgbClr val="FF0000"/>
                </a:solidFill>
              </a:rPr>
              <a:t> </a:t>
            </a:r>
            <a:r>
              <a:rPr lang="pt-BR" sz="3200" dirty="0">
                <a:solidFill>
                  <a:srgbClr val="FF0000"/>
                </a:solidFill>
              </a:rPr>
              <a:t>sem desvio</a:t>
            </a:r>
            <a:endParaRPr lang="pt-BR" dirty="0">
              <a:solidFill>
                <a:srgbClr val="FF0000"/>
              </a:solidFill>
            </a:endParaRP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306</a:t>
            </a:fld>
            <a:endParaRPr lang="en-US" altLang="en-US"/>
          </a:p>
        </p:txBody>
      </p:sp>
      <p:grpSp>
        <p:nvGrpSpPr>
          <p:cNvPr id="21" name="Group 21">
            <a:extLst>
              <a:ext uri="{FF2B5EF4-FFF2-40B4-BE49-F238E27FC236}">
                <a16:creationId xmlns:a16="http://schemas.microsoft.com/office/drawing/2014/main" id="{DA2BF1CE-21E5-4950-A43C-08648EEFF4C3}"/>
              </a:ext>
            </a:extLst>
          </p:cNvPr>
          <p:cNvGrpSpPr>
            <a:grpSpLocks/>
          </p:cNvGrpSpPr>
          <p:nvPr/>
        </p:nvGrpSpPr>
        <p:grpSpPr bwMode="auto">
          <a:xfrm>
            <a:off x="1981200" y="3430587"/>
            <a:ext cx="1905000" cy="609600"/>
            <a:chOff x="816" y="2146"/>
            <a:chExt cx="1200" cy="384"/>
          </a:xfrm>
          <a:noFill/>
        </p:grpSpPr>
        <p:sp>
          <p:nvSpPr>
            <p:cNvPr id="22" name="AutoShape 18">
              <a:extLst>
                <a:ext uri="{FF2B5EF4-FFF2-40B4-BE49-F238E27FC236}">
                  <a16:creationId xmlns:a16="http://schemas.microsoft.com/office/drawing/2014/main" id="{27B616B0-40C7-4D5B-848F-30225A212787}"/>
                </a:ext>
              </a:extLst>
            </p:cNvPr>
            <p:cNvSpPr>
              <a:spLocks noChangeArrowheads="1"/>
            </p:cNvSpPr>
            <p:nvPr/>
          </p:nvSpPr>
          <p:spPr bwMode="auto">
            <a:xfrm>
              <a:off x="816" y="2146"/>
              <a:ext cx="1200" cy="384"/>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24" name="Object 15">
              <a:extLst>
                <a:ext uri="{FF2B5EF4-FFF2-40B4-BE49-F238E27FC236}">
                  <a16:creationId xmlns:a16="http://schemas.microsoft.com/office/drawing/2014/main" id="{5DA6CF5C-2BB1-49B5-B9AC-9CCC61018B67}"/>
                </a:ext>
              </a:extLst>
            </p:cNvPr>
            <p:cNvGraphicFramePr>
              <a:graphicFrameLocks noChangeAspect="1"/>
            </p:cNvGraphicFramePr>
            <p:nvPr/>
          </p:nvGraphicFramePr>
          <p:xfrm>
            <a:off x="858" y="2149"/>
            <a:ext cx="1115" cy="376"/>
          </p:xfrm>
          <a:graphic>
            <a:graphicData uri="http://schemas.openxmlformats.org/presentationml/2006/ole">
              <mc:AlternateContent xmlns:mc="http://schemas.openxmlformats.org/markup-compatibility/2006">
                <mc:Choice xmlns:v="urn:schemas-microsoft-com:vml" Requires="v">
                  <p:oleObj spid="_x0000_s14470" name="Equation" r:id="rId4" imgW="1129810" imgH="380835" progId="Equation.3">
                    <p:embed/>
                  </p:oleObj>
                </mc:Choice>
                <mc:Fallback>
                  <p:oleObj name="Equation" r:id="rId4" imgW="1129810" imgH="380835" progId="Equation.3">
                    <p:embed/>
                    <p:pic>
                      <p:nvPicPr>
                        <p:cNvPr id="6149" name="Object 15">
                          <a:extLst>
                            <a:ext uri="{FF2B5EF4-FFF2-40B4-BE49-F238E27FC236}">
                              <a16:creationId xmlns:a16="http://schemas.microsoft.com/office/drawing/2014/main" id="{F22070C5-6440-4B8C-82E1-1D8695C1E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 y="2149"/>
                          <a:ext cx="1115"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6" name="Group 20">
            <a:extLst>
              <a:ext uri="{FF2B5EF4-FFF2-40B4-BE49-F238E27FC236}">
                <a16:creationId xmlns:a16="http://schemas.microsoft.com/office/drawing/2014/main" id="{E2F15A2C-64FE-4510-9EDC-6AC085BE7D21}"/>
              </a:ext>
            </a:extLst>
          </p:cNvPr>
          <p:cNvGrpSpPr>
            <a:grpSpLocks/>
          </p:cNvGrpSpPr>
          <p:nvPr/>
        </p:nvGrpSpPr>
        <p:grpSpPr bwMode="auto">
          <a:xfrm>
            <a:off x="1828800" y="2287587"/>
            <a:ext cx="1295400" cy="533400"/>
            <a:chOff x="1008" y="1536"/>
            <a:chExt cx="816" cy="336"/>
          </a:xfrm>
          <a:noFill/>
        </p:grpSpPr>
        <p:sp>
          <p:nvSpPr>
            <p:cNvPr id="27" name="AutoShape 17">
              <a:extLst>
                <a:ext uri="{FF2B5EF4-FFF2-40B4-BE49-F238E27FC236}">
                  <a16:creationId xmlns:a16="http://schemas.microsoft.com/office/drawing/2014/main" id="{E03549AB-1C64-4F56-BAAF-19859514BBF8}"/>
                </a:ext>
              </a:extLst>
            </p:cNvPr>
            <p:cNvSpPr>
              <a:spLocks noChangeArrowheads="1"/>
            </p:cNvSpPr>
            <p:nvPr/>
          </p:nvSpPr>
          <p:spPr bwMode="auto">
            <a:xfrm>
              <a:off x="1008" y="1536"/>
              <a:ext cx="816"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28" name="Object 13">
              <a:extLst>
                <a:ext uri="{FF2B5EF4-FFF2-40B4-BE49-F238E27FC236}">
                  <a16:creationId xmlns:a16="http://schemas.microsoft.com/office/drawing/2014/main" id="{2E25A110-11FD-4708-A6A3-5EA72C3F4375}"/>
                </a:ext>
              </a:extLst>
            </p:cNvPr>
            <p:cNvGraphicFramePr>
              <a:graphicFrameLocks noChangeAspect="1"/>
            </p:cNvGraphicFramePr>
            <p:nvPr/>
          </p:nvGraphicFramePr>
          <p:xfrm>
            <a:off x="1150" y="1588"/>
            <a:ext cx="533" cy="233"/>
          </p:xfrm>
          <a:graphic>
            <a:graphicData uri="http://schemas.openxmlformats.org/presentationml/2006/ole">
              <mc:AlternateContent xmlns:mc="http://schemas.openxmlformats.org/markup-compatibility/2006">
                <mc:Choice xmlns:v="urn:schemas-microsoft-com:vml" Requires="v">
                  <p:oleObj spid="_x0000_s14471" name="Equation" r:id="rId6" imgW="520700" imgH="228600" progId="Equation.3">
                    <p:embed/>
                  </p:oleObj>
                </mc:Choice>
                <mc:Fallback>
                  <p:oleObj name="Equation" r:id="rId6" imgW="520700" imgH="228600" progId="Equation.3">
                    <p:embed/>
                    <p:pic>
                      <p:nvPicPr>
                        <p:cNvPr id="6148" name="Object 13">
                          <a:extLst>
                            <a:ext uri="{FF2B5EF4-FFF2-40B4-BE49-F238E27FC236}">
                              <a16:creationId xmlns:a16="http://schemas.microsoft.com/office/drawing/2014/main" id="{39296316-7DAF-4966-939F-CB7B123833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 y="1588"/>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9" name="Text Box 17">
            <a:extLst>
              <a:ext uri="{FF2B5EF4-FFF2-40B4-BE49-F238E27FC236}">
                <a16:creationId xmlns:a16="http://schemas.microsoft.com/office/drawing/2014/main" id="{0A09C790-F230-4074-8577-6D2A0A072B2E}"/>
              </a:ext>
            </a:extLst>
          </p:cNvPr>
          <p:cNvSpPr txBox="1">
            <a:spLocks noChangeArrowheads="1"/>
          </p:cNvSpPr>
          <p:nvPr/>
        </p:nvSpPr>
        <p:spPr bwMode="auto">
          <a:xfrm>
            <a:off x="838200" y="2973387"/>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saída:</a:t>
            </a:r>
          </a:p>
        </p:txBody>
      </p:sp>
      <p:grpSp>
        <p:nvGrpSpPr>
          <p:cNvPr id="30" name="Group 23">
            <a:extLst>
              <a:ext uri="{FF2B5EF4-FFF2-40B4-BE49-F238E27FC236}">
                <a16:creationId xmlns:a16="http://schemas.microsoft.com/office/drawing/2014/main" id="{606B5C74-6FC3-4EC7-8431-DE744A2F053C}"/>
              </a:ext>
            </a:extLst>
          </p:cNvPr>
          <p:cNvGrpSpPr>
            <a:grpSpLocks/>
          </p:cNvGrpSpPr>
          <p:nvPr/>
        </p:nvGrpSpPr>
        <p:grpSpPr bwMode="auto">
          <a:xfrm>
            <a:off x="1828800" y="4649787"/>
            <a:ext cx="3657600" cy="1600200"/>
            <a:chOff x="768" y="2873"/>
            <a:chExt cx="2304" cy="1008"/>
          </a:xfrm>
          <a:noFill/>
        </p:grpSpPr>
        <p:sp>
          <p:nvSpPr>
            <p:cNvPr id="31" name="AutoShape 19">
              <a:extLst>
                <a:ext uri="{FF2B5EF4-FFF2-40B4-BE49-F238E27FC236}">
                  <a16:creationId xmlns:a16="http://schemas.microsoft.com/office/drawing/2014/main" id="{62A927D3-04F7-423A-AE6B-A756FA0575D7}"/>
                </a:ext>
              </a:extLst>
            </p:cNvPr>
            <p:cNvSpPr>
              <a:spLocks noChangeArrowheads="1"/>
            </p:cNvSpPr>
            <p:nvPr/>
          </p:nvSpPr>
          <p:spPr bwMode="auto">
            <a:xfrm>
              <a:off x="768" y="2873"/>
              <a:ext cx="2304" cy="1008"/>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32" name="Group 22">
              <a:extLst>
                <a:ext uri="{FF2B5EF4-FFF2-40B4-BE49-F238E27FC236}">
                  <a16:creationId xmlns:a16="http://schemas.microsoft.com/office/drawing/2014/main" id="{BF62D4DD-9442-4FFC-8F7B-D115B586E7A0}"/>
                </a:ext>
              </a:extLst>
            </p:cNvPr>
            <p:cNvGrpSpPr>
              <a:grpSpLocks/>
            </p:cNvGrpSpPr>
            <p:nvPr/>
          </p:nvGrpSpPr>
          <p:grpSpPr bwMode="auto">
            <a:xfrm>
              <a:off x="892" y="2877"/>
              <a:ext cx="2057" cy="1000"/>
              <a:chOff x="928" y="2866"/>
              <a:chExt cx="2057" cy="1000"/>
            </a:xfrm>
            <a:grpFill/>
          </p:grpSpPr>
          <p:graphicFrame>
            <p:nvGraphicFramePr>
              <p:cNvPr id="33" name="Object 19">
                <a:extLst>
                  <a:ext uri="{FF2B5EF4-FFF2-40B4-BE49-F238E27FC236}">
                    <a16:creationId xmlns:a16="http://schemas.microsoft.com/office/drawing/2014/main" id="{3C8A92C9-D94D-49D2-8CFC-8FF7C9BC793B}"/>
                  </a:ext>
                </a:extLst>
              </p:cNvPr>
              <p:cNvGraphicFramePr>
                <a:graphicFrameLocks noChangeAspect="1"/>
              </p:cNvGraphicFramePr>
              <p:nvPr/>
            </p:nvGraphicFramePr>
            <p:xfrm>
              <a:off x="944" y="2866"/>
              <a:ext cx="2023" cy="604"/>
            </p:xfrm>
            <a:graphic>
              <a:graphicData uri="http://schemas.openxmlformats.org/presentationml/2006/ole">
                <mc:AlternateContent xmlns:mc="http://schemas.openxmlformats.org/markup-compatibility/2006">
                  <mc:Choice xmlns:v="urn:schemas-microsoft-com:vml" Requires="v">
                    <p:oleObj spid="_x0000_s14472" name="Equation" r:id="rId8" imgW="2082800" imgH="622300" progId="Equation.3">
                      <p:embed/>
                    </p:oleObj>
                  </mc:Choice>
                  <mc:Fallback>
                    <p:oleObj name="Equation" r:id="rId8" imgW="2082800" imgH="622300" progId="Equation.3">
                      <p:embed/>
                      <p:pic>
                        <p:nvPicPr>
                          <p:cNvPr id="6146" name="Object 19">
                            <a:extLst>
                              <a:ext uri="{FF2B5EF4-FFF2-40B4-BE49-F238E27FC236}">
                                <a16:creationId xmlns:a16="http://schemas.microsoft.com/office/drawing/2014/main" id="{906B2D01-5EA6-4092-B27D-32103C44D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 y="2866"/>
                            <a:ext cx="2023" cy="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20">
                <a:extLst>
                  <a:ext uri="{FF2B5EF4-FFF2-40B4-BE49-F238E27FC236}">
                    <a16:creationId xmlns:a16="http://schemas.microsoft.com/office/drawing/2014/main" id="{5444ECD6-099C-46A9-9863-6F767CCF9681}"/>
                  </a:ext>
                </a:extLst>
              </p:cNvPr>
              <p:cNvGraphicFramePr>
                <a:graphicFrameLocks noChangeAspect="1"/>
              </p:cNvGraphicFramePr>
              <p:nvPr/>
            </p:nvGraphicFramePr>
            <p:xfrm>
              <a:off x="928" y="3437"/>
              <a:ext cx="2057" cy="429"/>
            </p:xfrm>
            <a:graphic>
              <a:graphicData uri="http://schemas.openxmlformats.org/presentationml/2006/ole">
                <mc:AlternateContent xmlns:mc="http://schemas.openxmlformats.org/markup-compatibility/2006">
                  <mc:Choice xmlns:v="urn:schemas-microsoft-com:vml" Requires="v">
                    <p:oleObj spid="_x0000_s14473" name="Equation" r:id="rId10" imgW="2070100" imgH="431800" progId="Equation.3">
                      <p:embed/>
                    </p:oleObj>
                  </mc:Choice>
                  <mc:Fallback>
                    <p:oleObj name="Equation" r:id="rId10" imgW="2070100" imgH="431800" progId="Equation.3">
                      <p:embed/>
                      <p:pic>
                        <p:nvPicPr>
                          <p:cNvPr id="6147" name="Object 20">
                            <a:extLst>
                              <a:ext uri="{FF2B5EF4-FFF2-40B4-BE49-F238E27FC236}">
                                <a16:creationId xmlns:a16="http://schemas.microsoft.com/office/drawing/2014/main" id="{19EBFF78-0585-41CF-8110-E52BF14E88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 y="3437"/>
                            <a:ext cx="2057"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35" name="Text Box 21">
            <a:extLst>
              <a:ext uri="{FF2B5EF4-FFF2-40B4-BE49-F238E27FC236}">
                <a16:creationId xmlns:a16="http://schemas.microsoft.com/office/drawing/2014/main" id="{500BBAFD-DA8A-4CB4-B969-DD02A51CEC82}"/>
              </a:ext>
            </a:extLst>
          </p:cNvPr>
          <p:cNvSpPr txBox="1">
            <a:spLocks noChangeArrowheads="1"/>
          </p:cNvSpPr>
          <p:nvPr/>
        </p:nvSpPr>
        <p:spPr bwMode="auto">
          <a:xfrm>
            <a:off x="838200" y="4111625"/>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Ganho de tensão:</a:t>
            </a:r>
          </a:p>
        </p:txBody>
      </p:sp>
      <p:sp>
        <p:nvSpPr>
          <p:cNvPr id="36" name="Text Box 17">
            <a:extLst>
              <a:ext uri="{FF2B5EF4-FFF2-40B4-BE49-F238E27FC236}">
                <a16:creationId xmlns:a16="http://schemas.microsoft.com/office/drawing/2014/main" id="{16FCAE7B-8538-4DA0-B40A-2FE81D020C27}"/>
              </a:ext>
            </a:extLst>
          </p:cNvPr>
          <p:cNvSpPr txBox="1">
            <a:spLocks noChangeArrowheads="1"/>
          </p:cNvSpPr>
          <p:nvPr/>
        </p:nvSpPr>
        <p:spPr bwMode="auto">
          <a:xfrm>
            <a:off x="838200" y="1825625"/>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entrada:</a:t>
            </a:r>
          </a:p>
        </p:txBody>
      </p:sp>
    </p:spTree>
    <p:extLst>
      <p:ext uri="{BB962C8B-B14F-4D97-AF65-F5344CB8AC3E}">
        <p14:creationId xmlns:p14="http://schemas.microsoft.com/office/powerpoint/2010/main" val="64751488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7E8573-A1FB-43F3-8CF9-1AAC24CEB9CD}"/>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8362E54-331F-41D0-9472-5F74C313C97B}"/>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E0722-0437-4957-90D4-5D236203548C}"/>
                  </a:ext>
                </a:extLst>
              </p:cNvPr>
              <p:cNvSpPr>
                <a:spLocks noGrp="1"/>
              </p:cNvSpPr>
              <p:nvPr>
                <p:ph sz="half" idx="1"/>
              </p:nvPr>
            </p:nvSpPr>
            <p:spPr>
              <a:xfrm>
                <a:off x="838199" y="1825625"/>
                <a:ext cx="6439293" cy="4351338"/>
              </a:xfrm>
            </p:spPr>
            <p:txBody>
              <a:bodyPr>
                <a:normAutofit/>
              </a:bodyPr>
              <a:lstStyle/>
              <a:p>
                <a:r>
                  <a:rPr lang="pt-BR" dirty="0"/>
                  <a:t>Ex_8_8: A configuração com autopolarização ao lado possui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𝐺𝑆𝑄</m:t>
                        </m:r>
                      </m:sub>
                    </m:sSub>
                    <m:r>
                      <a:rPr lang="pt-BR" i="1">
                        <a:latin typeface="Cambria Math" panose="02040503050406030204" pitchFamily="18" charset="0"/>
                      </a:rPr>
                      <m:t>=−</m:t>
                    </m:r>
                    <m:r>
                      <a:rPr lang="pt-BR" b="0" i="1" smtClean="0">
                        <a:latin typeface="Cambria Math" panose="02040503050406030204" pitchFamily="18" charset="0"/>
                      </a:rPr>
                      <m:t>2,6</m:t>
                    </m:r>
                    <m:r>
                      <a:rPr lang="pt-BR" i="1">
                        <a:latin typeface="Cambria Math" panose="02040503050406030204" pitchFamily="18" charset="0"/>
                      </a:rPr>
                      <m:t>𝑉</m:t>
                    </m:r>
                    <m:r>
                      <a:rPr lang="pt-BR">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𝐷𝑄</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,6</m:t>
                    </m:r>
                    <m:r>
                      <a:rPr lang="pt-BR" i="1">
                        <a:latin typeface="Cambria Math" panose="02040503050406030204" pitchFamily="18" charset="0"/>
                      </a:rPr>
                      <m:t>𝑚𝐴</m:t>
                    </m:r>
                  </m:oMath>
                </a14:m>
                <a:r>
                  <a:rPr lang="pt-BR" dirty="0"/>
                  <a:t> 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𝑦</m:t>
                        </m:r>
                      </m:e>
                      <m:sub>
                        <m:r>
                          <a:rPr lang="pt-BR" i="1">
                            <a:latin typeface="Cambria Math" panose="02040503050406030204" pitchFamily="18" charset="0"/>
                          </a:rPr>
                          <m:t>𝑜𝑠</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𝜇</m:t>
                    </m:r>
                    <m:r>
                      <a:rPr lang="pt-BR" i="1">
                        <a:latin typeface="Cambria Math" panose="02040503050406030204" pitchFamily="18" charset="0"/>
                        <a:ea typeface="Cambria Math" panose="02040503050406030204" pitchFamily="18" charset="0"/>
                      </a:rPr>
                      <m:t>𝑆</m:t>
                    </m:r>
                  </m:oMath>
                </a14:m>
                <a:r>
                  <a:rPr lang="pt-BR" dirty="0"/>
                  <a:t>. Determine:</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𝑖</m:t>
                        </m:r>
                      </m:sub>
                    </m:sSub>
                  </m:oMath>
                </a14:m>
                <a:endParaRPr lang="pt-BR" dirty="0"/>
              </a:p>
              <a:p>
                <a:pPr marL="514350" indent="-514350">
                  <a:buFont typeface="Wingdings" panose="05000000000000000000" pitchFamily="2" charset="2"/>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𝑜</m:t>
                        </m:r>
                      </m:sub>
                    </m:sSub>
                  </m:oMath>
                </a14:m>
                <a:r>
                  <a:rPr lang="pt-BR" dirty="0"/>
                  <a:t> com e sem efeito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r>
                  <a:rPr lang="pt-BR" dirty="0"/>
                  <a:t>. Compare os resultados</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𝐴</m:t>
                        </m:r>
                      </m:e>
                      <m:sub>
                        <m:r>
                          <a:rPr lang="pt-BR" i="1">
                            <a:latin typeface="Cambria Math" panose="02040503050406030204" pitchFamily="18" charset="0"/>
                          </a:rPr>
                          <m:t>𝑣</m:t>
                        </m:r>
                      </m:sub>
                    </m:sSub>
                  </m:oMath>
                </a14:m>
                <a:r>
                  <a:rPr lang="pt-BR" dirty="0"/>
                  <a:t> com e sem efeito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r>
                  <a:rPr lang="pt-BR" dirty="0"/>
                  <a:t>. Compare os resultados</a:t>
                </a:r>
              </a:p>
            </p:txBody>
          </p:sp>
        </mc:Choice>
        <mc:Fallback xmlns="">
          <p:sp>
            <p:nvSpPr>
              <p:cNvPr id="3" name="Content Placeholder 2">
                <a:extLst>
                  <a:ext uri="{FF2B5EF4-FFF2-40B4-BE49-F238E27FC236}">
                    <a16:creationId xmlns:a16="http://schemas.microsoft.com/office/drawing/2014/main" id="{F84E0722-0437-4957-90D4-5D236203548C}"/>
                  </a:ext>
                </a:extLst>
              </p:cNvPr>
              <p:cNvSpPr>
                <a:spLocks noGrp="1" noRot="1" noChangeAspect="1" noMove="1" noResize="1" noEditPoints="1" noAdjustHandles="1" noChangeArrowheads="1" noChangeShapeType="1" noTextEdit="1"/>
              </p:cNvSpPr>
              <p:nvPr>
                <p:ph sz="half" idx="1"/>
              </p:nvPr>
            </p:nvSpPr>
            <p:spPr>
              <a:xfrm>
                <a:off x="838199" y="1825625"/>
                <a:ext cx="6439293" cy="4351338"/>
              </a:xfrm>
              <a:blipFill>
                <a:blip r:embed="rId3"/>
                <a:stretch>
                  <a:fillRect l="-1419" t="-2101" r="-2744" b="-29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41E40F15-7EA0-48E9-BD44-DFFBD60447D2}"/>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A0CEC289-5A86-4CC6-85BB-0A91F7C5DDD0}"/>
              </a:ext>
            </a:extLst>
          </p:cNvPr>
          <p:cNvSpPr>
            <a:spLocks noGrp="1"/>
          </p:cNvSpPr>
          <p:nvPr>
            <p:ph type="sldNum" sz="quarter" idx="12"/>
          </p:nvPr>
        </p:nvSpPr>
        <p:spPr/>
        <p:txBody>
          <a:bodyPr/>
          <a:lstStyle/>
          <a:p>
            <a:fld id="{48BF32D8-1DE8-449E-9DAA-0E19DCA81A04}" type="slidenum">
              <a:rPr lang="en-US" altLang="en-US" smtClean="0"/>
              <a:pPr/>
              <a:t>307</a:t>
            </a:fld>
            <a:endParaRPr lang="en-US" altLang="en-US"/>
          </a:p>
        </p:txBody>
      </p:sp>
    </p:spTree>
    <p:extLst>
      <p:ext uri="{BB962C8B-B14F-4D97-AF65-F5344CB8AC3E}">
        <p14:creationId xmlns:p14="http://schemas.microsoft.com/office/powerpoint/2010/main" val="33407890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308</a:t>
            </a:fld>
            <a:endParaRPr lang="en-US" altLang="en-US"/>
          </a:p>
        </p:txBody>
      </p:sp>
    </p:spTree>
    <p:extLst>
      <p:ext uri="{BB962C8B-B14F-4D97-AF65-F5344CB8AC3E}">
        <p14:creationId xmlns:p14="http://schemas.microsoft.com/office/powerpoint/2010/main" val="2106838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den>
                          </m:f>
                        </m:e>
                      </m:d>
                      <m:r>
                        <a:rPr lang="pt-BR" i="1">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51</m:t>
                      </m:r>
                      <m:r>
                        <a:rPr lang="pt-BR" i="1">
                          <a:solidFill>
                            <a:srgbClr val="FF0000"/>
                          </a:solidFill>
                          <a:latin typeface="Cambria Math" panose="02040503050406030204" pitchFamily="18" charset="0"/>
                        </a:rPr>
                        <m:t>𝑚𝑆</m:t>
                      </m:r>
                    </m:oMath>
                  </m:oMathPara>
                </a14:m>
                <a:endParaRPr lang="pt-BR" i="1" dirty="0">
                  <a:solidFill>
                    <a:srgbClr val="FF0000"/>
                  </a:solidFill>
                  <a:latin typeface="Cambria Math" panose="02040503050406030204" pitchFamily="18" charset="0"/>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309</a:t>
            </a:fld>
            <a:endParaRPr lang="en-US" altLang="en-US"/>
          </a:p>
        </p:txBody>
      </p:sp>
    </p:spTree>
    <p:extLst>
      <p:ext uri="{BB962C8B-B14F-4D97-AF65-F5344CB8AC3E}">
        <p14:creationId xmlns:p14="http://schemas.microsoft.com/office/powerpoint/2010/main" val="649408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Exemplo rápido</a:t>
            </a:r>
          </a:p>
        </p:txBody>
      </p:sp>
      <p:sp>
        <p:nvSpPr>
          <p:cNvPr id="5" name="Content Placeholder 4">
            <a:extLst>
              <a:ext uri="{FF2B5EF4-FFF2-40B4-BE49-F238E27FC236}">
                <a16:creationId xmlns:a16="http://schemas.microsoft.com/office/drawing/2014/main" id="{7247843B-3483-4F38-8979-45BDADBB1759}"/>
              </a:ext>
            </a:extLst>
          </p:cNvPr>
          <p:cNvSpPr>
            <a:spLocks noGrp="1"/>
          </p:cNvSpPr>
          <p:nvPr>
            <p:ph sz="half" idx="1"/>
          </p:nvPr>
        </p:nvSpPr>
        <p:spPr/>
        <p:txBody>
          <a:bodyPr>
            <a:normAutofit/>
          </a:bodyPr>
          <a:lstStyle/>
          <a:p>
            <a:r>
              <a:rPr lang="pt-BR" dirty="0"/>
              <a:t> Canal n</a:t>
            </a:r>
          </a:p>
          <a:p>
            <a:r>
              <a:rPr lang="pt-BR" dirty="0"/>
              <a:t> Gate é o terminal que habilita</a:t>
            </a:r>
          </a:p>
          <a:p>
            <a:r>
              <a:rPr lang="pt-BR" dirty="0"/>
              <a:t> A carga fica no Dreno</a:t>
            </a:r>
          </a:p>
          <a:p>
            <a:endParaRPr lang="pt-BR" dirty="0"/>
          </a:p>
          <a:p>
            <a:pPr>
              <a:buFont typeface="Wingdings" panose="05000000000000000000" pitchFamily="2" charset="2"/>
              <a:buChar char="§"/>
            </a:pPr>
            <a:r>
              <a:rPr lang="pt-BR" dirty="0"/>
              <a:t>Chave aberta fica (–) no Gate (resistor de </a:t>
            </a:r>
            <a:r>
              <a:rPr lang="pt-BR" dirty="0" err="1"/>
              <a:t>pull</a:t>
            </a:r>
            <a:r>
              <a:rPr lang="pt-BR" dirty="0"/>
              <a:t> </a:t>
            </a:r>
            <a:r>
              <a:rPr lang="pt-BR" dirty="0" err="1"/>
              <a:t>down</a:t>
            </a:r>
            <a:r>
              <a:rPr lang="pt-BR" dirty="0"/>
              <a:t>). Carga desligada.</a:t>
            </a:r>
          </a:p>
          <a:p>
            <a:pPr>
              <a:buFont typeface="Wingdings" panose="05000000000000000000" pitchFamily="2" charset="2"/>
              <a:buChar char="§"/>
            </a:pPr>
            <a:r>
              <a:rPr lang="pt-BR" dirty="0"/>
              <a:t>Chave fechada fica (+) no Gate. Gate é positivo em relação ao </a:t>
            </a:r>
            <a:r>
              <a:rPr lang="pt-BR" dirty="0" err="1"/>
              <a:t>Source</a:t>
            </a:r>
            <a:r>
              <a:rPr lang="pt-BR" dirty="0"/>
              <a:t>? SIM. Motor ligado!</a:t>
            </a:r>
          </a:p>
          <a:p>
            <a:endParaRPr lang="pt-BR" dirty="0"/>
          </a:p>
        </p:txBody>
      </p:sp>
      <p:pic>
        <p:nvPicPr>
          <p:cNvPr id="7" name="Picture 6">
            <a:extLst>
              <a:ext uri="{FF2B5EF4-FFF2-40B4-BE49-F238E27FC236}">
                <a16:creationId xmlns:a16="http://schemas.microsoft.com/office/drawing/2014/main" id="{8121C75B-2486-4483-9CC4-A4F3C7119A75}"/>
              </a:ext>
            </a:extLst>
          </p:cNvPr>
          <p:cNvPicPr>
            <a:picLocks noChangeAspect="1"/>
          </p:cNvPicPr>
          <p:nvPr/>
        </p:nvPicPr>
        <p:blipFill>
          <a:blip r:embed="rId2"/>
          <a:stretch>
            <a:fillRect/>
          </a:stretch>
        </p:blipFill>
        <p:spPr>
          <a:xfrm>
            <a:off x="5779168" y="513347"/>
            <a:ext cx="6358807" cy="5979528"/>
          </a:xfrm>
          <a:prstGeom prst="rect">
            <a:avLst/>
          </a:prstGeom>
        </p:spPr>
      </p:pic>
    </p:spTree>
    <p:extLst>
      <p:ext uri="{BB962C8B-B14F-4D97-AF65-F5344CB8AC3E}">
        <p14:creationId xmlns:p14="http://schemas.microsoft.com/office/powerpoint/2010/main" val="350710413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den>
                          </m:f>
                        </m:e>
                      </m:d>
                      <m:r>
                        <a:rPr lang="pt-BR" i="1">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51</m:t>
                      </m:r>
                      <m:r>
                        <a:rPr lang="pt-BR" i="1">
                          <a:solidFill>
                            <a:srgbClr val="FF0000"/>
                          </a:solidFill>
                          <a:latin typeface="Cambria Math" panose="02040503050406030204" pitchFamily="18" charset="0"/>
                        </a:rPr>
                        <m:t>𝑚𝑆</m:t>
                      </m:r>
                    </m:oMath>
                  </m:oMathPara>
                </a14:m>
                <a:endParaRPr lang="pt-BR"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310</a:t>
            </a:fld>
            <a:endParaRPr lang="en-US" altLang="en-US"/>
          </a:p>
        </p:txBody>
      </p:sp>
    </p:spTree>
    <p:extLst>
      <p:ext uri="{BB962C8B-B14F-4D97-AF65-F5344CB8AC3E}">
        <p14:creationId xmlns:p14="http://schemas.microsoft.com/office/powerpoint/2010/main" val="31783954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den>
                          </m:f>
                        </m:e>
                      </m:d>
                      <m:r>
                        <a:rPr lang="pt-BR" i="1">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51</m:t>
                      </m:r>
                      <m:r>
                        <a:rPr lang="pt-BR" i="1">
                          <a:solidFill>
                            <a:srgbClr val="FF0000"/>
                          </a:solidFill>
                          <a:latin typeface="Cambria Math" panose="02040503050406030204" pitchFamily="18" charset="0"/>
                        </a:rPr>
                        <m:t>𝑚𝑆</m:t>
                      </m:r>
                    </m:oMath>
                  </m:oMathPara>
                </a14:m>
                <a:endParaRPr lang="pt-BR"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𝑖</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𝑔</m:t>
                        </m:r>
                      </m:sub>
                    </m:sSub>
                    <m:r>
                      <a:rPr lang="pt-BR" i="1">
                        <a:solidFill>
                          <a:srgbClr val="FF0000"/>
                        </a:solidFill>
                        <a:latin typeface="Cambria Math" panose="02040503050406030204" pitchFamily="18" charset="0"/>
                      </a:rPr>
                      <m:t>=1</m:t>
                    </m:r>
                    <m:r>
                      <a:rPr lang="pt-BR" i="1">
                        <a:solidFill>
                          <a:srgbClr val="FF0000"/>
                        </a:solidFill>
                        <a:latin typeface="Cambria Math" panose="02040503050406030204" pitchFamily="18" charset="0"/>
                      </a:rPr>
                      <m:t>𝑀</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311</a:t>
            </a:fld>
            <a:endParaRPr lang="en-US" altLang="en-US"/>
          </a:p>
        </p:txBody>
      </p:sp>
    </p:spTree>
    <p:extLst>
      <p:ext uri="{BB962C8B-B14F-4D97-AF65-F5344CB8AC3E}">
        <p14:creationId xmlns:p14="http://schemas.microsoft.com/office/powerpoint/2010/main" val="34144217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4"/>
                <a:ext cx="6712670" cy="5032375"/>
              </a:xfrm>
            </p:spPr>
            <p:txBody>
              <a:bodyPr>
                <a:normAutofit/>
              </a:bodyPr>
              <a:lstStyle/>
              <a:p>
                <a:pPr marL="514350" indent="-514350">
                  <a:buFont typeface="+mj-lt"/>
                  <a:buAutoNum type="alphaLcParenR" startAt="4"/>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b="0" i="0" smtClean="0">
                        <a:solidFill>
                          <a:srgbClr val="FF0000"/>
                        </a:solidFill>
                        <a:latin typeface="Cambria Math" panose="02040503050406030204" pitchFamily="18" charset="0"/>
                      </a:rPr>
                      <m:t>=50</m:t>
                    </m:r>
                    <m:r>
                      <m:rPr>
                        <m:sty m:val="p"/>
                      </m:rPr>
                      <a:rPr lang="pt-BR" b="0" i="0" smtClean="0">
                        <a:solidFill>
                          <a:srgbClr val="FF0000"/>
                        </a:solidFill>
                        <a:latin typeface="Cambria Math" panose="02040503050406030204" pitchFamily="18" charset="0"/>
                      </a:rPr>
                      <m:t>k</m:t>
                    </m:r>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rPr>
                      <m:t>&gt;10</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oMath>
                </a14:m>
                <a:r>
                  <a:rPr lang="pt-BR" b="0" dirty="0">
                    <a:solidFill>
                      <a:srgbClr val="FF0000"/>
                    </a:solidFill>
                  </a:rPr>
                  <a:t> = 33k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ndParaRPr>
              </a:p>
              <a:p>
                <a:pPr marL="0" indent="0">
                  <a:buNone/>
                </a:pPr>
                <a:r>
                  <a:rPr lang="pt-BR" dirty="0">
                    <a:solidFill>
                      <a:srgbClr val="FF0000"/>
                    </a:solidFill>
                  </a:rPr>
                  <a:t>Portanto,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smtClean="0">
                        <a:solidFill>
                          <a:srgbClr val="FF0000"/>
                        </a:solidFill>
                        <a:latin typeface="Cambria Math" panose="02040503050406030204" pitchFamily="18" charset="0"/>
                      </a:rPr>
                      <m:t>=</m:t>
                    </m:r>
                    <m:r>
                      <m:rPr>
                        <m:nor/>
                      </m:rPr>
                      <a:rPr lang="pt-BR" dirty="0">
                        <a:solidFill>
                          <a:srgbClr val="FF0000"/>
                        </a:solidFill>
                      </a:rPr>
                      <m:t>3</m:t>
                    </m:r>
                    <m:r>
                      <m:rPr>
                        <m:nor/>
                      </m:rPr>
                      <a:rPr lang="pt-BR" b="0" i="0" dirty="0" smtClean="0">
                        <a:solidFill>
                          <a:srgbClr val="FF0000"/>
                        </a:solidFill>
                      </a:rPr>
                      <m:t>,</m:t>
                    </m:r>
                    <m:r>
                      <m:rPr>
                        <m:nor/>
                      </m:rPr>
                      <a:rPr lang="pt-BR" dirty="0">
                        <a:solidFill>
                          <a:srgbClr val="FF0000"/>
                        </a:solidFill>
                      </a:rPr>
                      <m:t>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4"/>
                <a:ext cx="6712670" cy="5032375"/>
              </a:xfrm>
              <a:blipFill>
                <a:blip r:embed="rId3"/>
                <a:stretch>
                  <a:fillRect l="-1726" t="-193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312</a:t>
            </a:fld>
            <a:endParaRPr lang="en-US" altLang="en-US"/>
          </a:p>
        </p:txBody>
      </p:sp>
    </p:spTree>
    <p:extLst>
      <p:ext uri="{BB962C8B-B14F-4D97-AF65-F5344CB8AC3E}">
        <p14:creationId xmlns:p14="http://schemas.microsoft.com/office/powerpoint/2010/main" val="9415679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4"/>
                <a:ext cx="6712670" cy="5032375"/>
              </a:xfrm>
            </p:spPr>
            <p:txBody>
              <a:bodyPr>
                <a:normAutofit/>
              </a:bodyPr>
              <a:lstStyle/>
              <a:p>
                <a:pPr marL="514350" indent="-514350">
                  <a:buFont typeface="+mj-lt"/>
                  <a:buAutoNum type="alphaLcParenR" startAt="4"/>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b="0" i="0" smtClean="0">
                        <a:solidFill>
                          <a:srgbClr val="FF0000"/>
                        </a:solidFill>
                        <a:latin typeface="Cambria Math" panose="02040503050406030204" pitchFamily="18" charset="0"/>
                      </a:rPr>
                      <m:t>=50</m:t>
                    </m:r>
                    <m:r>
                      <m:rPr>
                        <m:sty m:val="p"/>
                      </m:rPr>
                      <a:rPr lang="pt-BR" b="0" i="0" smtClean="0">
                        <a:solidFill>
                          <a:srgbClr val="FF0000"/>
                        </a:solidFill>
                        <a:latin typeface="Cambria Math" panose="02040503050406030204" pitchFamily="18" charset="0"/>
                      </a:rPr>
                      <m:t>k</m:t>
                    </m:r>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rPr>
                      <m:t>&gt;10</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oMath>
                </a14:m>
                <a:r>
                  <a:rPr lang="pt-BR" b="0" dirty="0">
                    <a:solidFill>
                      <a:srgbClr val="FF0000"/>
                    </a:solidFill>
                  </a:rPr>
                  <a:t> = 33k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ndParaRPr>
              </a:p>
              <a:p>
                <a:pPr marL="0" indent="0">
                  <a:buNone/>
                </a:pPr>
                <a:r>
                  <a:rPr lang="pt-BR" dirty="0">
                    <a:solidFill>
                      <a:srgbClr val="FF0000"/>
                    </a:solidFill>
                  </a:rPr>
                  <a:t>Portanto,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smtClean="0">
                        <a:solidFill>
                          <a:srgbClr val="FF0000"/>
                        </a:solidFill>
                        <a:latin typeface="Cambria Math" panose="02040503050406030204" pitchFamily="18" charset="0"/>
                      </a:rPr>
                      <m:t>=</m:t>
                    </m:r>
                    <m:r>
                      <m:rPr>
                        <m:nor/>
                      </m:rPr>
                      <a:rPr lang="pt-BR" dirty="0">
                        <a:solidFill>
                          <a:srgbClr val="FF0000"/>
                        </a:solidFill>
                      </a:rPr>
                      <m:t>3</m:t>
                    </m:r>
                    <m:r>
                      <m:rPr>
                        <m:nor/>
                      </m:rPr>
                      <a:rPr lang="pt-BR" b="0" i="0" dirty="0" smtClean="0">
                        <a:solidFill>
                          <a:srgbClr val="FF0000"/>
                        </a:solidFill>
                      </a:rPr>
                      <m:t>,</m:t>
                    </m:r>
                    <m:r>
                      <m:rPr>
                        <m:nor/>
                      </m:rPr>
                      <a:rPr lang="pt-BR" dirty="0">
                        <a:solidFill>
                          <a:srgbClr val="FF0000"/>
                        </a:solidFill>
                      </a:rPr>
                      <m:t>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a:p>
                <a:pPr marL="0" indent="0">
                  <a:buNone/>
                </a:pPr>
                <a:r>
                  <a:rPr lang="pt-BR"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a:solidFill>
                          <a:srgbClr val="FF0000"/>
                        </a:solidFill>
                        <a:latin typeface="Cambria Math" panose="02040503050406030204" pitchFamily="18" charset="0"/>
                      </a:rPr>
                      <m:t>=</m:t>
                    </m:r>
                    <m:r>
                      <a:rPr lang="pt-BR" i="1" smtClean="0">
                        <a:solidFill>
                          <a:srgbClr val="FF0000"/>
                        </a:solidFill>
                        <a:latin typeface="Cambria Math" panose="02040503050406030204" pitchFamily="18" charset="0"/>
                        <a:ea typeface="Cambria Math" panose="02040503050406030204" pitchFamily="18" charset="0"/>
                      </a:rPr>
                      <m:t>∞</m:t>
                    </m:r>
                    <m:r>
                      <m:rPr>
                        <m:sty m:val="p"/>
                      </m:rPr>
                      <a:rPr lang="el-GR" i="1">
                        <a:solidFill>
                          <a:srgbClr val="FF0000"/>
                        </a:solidFill>
                        <a:latin typeface="Cambria Math" panose="02040503050406030204" pitchFamily="18" charset="0"/>
                        <a:ea typeface="Cambria Math" panose="02040503050406030204" pitchFamily="18" charset="0"/>
                      </a:rPr>
                      <m:t>Ω</m:t>
                    </m:r>
                  </m:oMath>
                </a14:m>
                <a:r>
                  <a:rPr lang="pt-BR"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r>
                      <m:rPr>
                        <m:nor/>
                      </m:rPr>
                      <a:rPr lang="pt-BR" dirty="0">
                        <a:solidFill>
                          <a:srgbClr val="FF0000"/>
                        </a:solidFill>
                      </a:rPr>
                      <m:t>3,3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4"/>
                <a:ext cx="6712670" cy="5032375"/>
              </a:xfrm>
              <a:blipFill>
                <a:blip r:embed="rId3"/>
                <a:stretch>
                  <a:fillRect l="-1726" t="-193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313</a:t>
            </a:fld>
            <a:endParaRPr lang="en-US" altLang="en-US"/>
          </a:p>
        </p:txBody>
      </p:sp>
    </p:spTree>
    <p:extLst>
      <p:ext uri="{BB962C8B-B14F-4D97-AF65-F5344CB8AC3E}">
        <p14:creationId xmlns:p14="http://schemas.microsoft.com/office/powerpoint/2010/main" val="227726909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4"/>
                <a:ext cx="6712670" cy="5032375"/>
              </a:xfrm>
            </p:spPr>
            <p:txBody>
              <a:bodyPr>
                <a:normAutofit/>
              </a:bodyPr>
              <a:lstStyle/>
              <a:p>
                <a:pPr marL="514350" indent="-514350">
                  <a:buFont typeface="+mj-lt"/>
                  <a:buAutoNum type="alphaLcParenR" startAt="4"/>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b="0" i="0" smtClean="0">
                        <a:solidFill>
                          <a:srgbClr val="FF0000"/>
                        </a:solidFill>
                        <a:latin typeface="Cambria Math" panose="02040503050406030204" pitchFamily="18" charset="0"/>
                      </a:rPr>
                      <m:t>=50</m:t>
                    </m:r>
                    <m:r>
                      <m:rPr>
                        <m:sty m:val="p"/>
                      </m:rPr>
                      <a:rPr lang="pt-BR" b="0" i="0" smtClean="0">
                        <a:solidFill>
                          <a:srgbClr val="FF0000"/>
                        </a:solidFill>
                        <a:latin typeface="Cambria Math" panose="02040503050406030204" pitchFamily="18" charset="0"/>
                      </a:rPr>
                      <m:t>k</m:t>
                    </m:r>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rPr>
                      <m:t>&gt;10</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oMath>
                </a14:m>
                <a:r>
                  <a:rPr lang="pt-BR" b="0" dirty="0">
                    <a:solidFill>
                      <a:srgbClr val="FF0000"/>
                    </a:solidFill>
                  </a:rPr>
                  <a:t> = 33k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ndParaRPr>
              </a:p>
              <a:p>
                <a:pPr marL="0" indent="0">
                  <a:buNone/>
                </a:pPr>
                <a:r>
                  <a:rPr lang="pt-BR" dirty="0">
                    <a:solidFill>
                      <a:srgbClr val="FF0000"/>
                    </a:solidFill>
                  </a:rPr>
                  <a:t>Portanto,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smtClean="0">
                        <a:solidFill>
                          <a:srgbClr val="FF0000"/>
                        </a:solidFill>
                        <a:latin typeface="Cambria Math" panose="02040503050406030204" pitchFamily="18" charset="0"/>
                      </a:rPr>
                      <m:t>=</m:t>
                    </m:r>
                    <m:r>
                      <m:rPr>
                        <m:nor/>
                      </m:rPr>
                      <a:rPr lang="pt-BR" dirty="0">
                        <a:solidFill>
                          <a:srgbClr val="FF0000"/>
                        </a:solidFill>
                      </a:rPr>
                      <m:t>3</m:t>
                    </m:r>
                    <m:r>
                      <m:rPr>
                        <m:nor/>
                      </m:rPr>
                      <a:rPr lang="pt-BR" b="0" i="0" dirty="0" smtClean="0">
                        <a:solidFill>
                          <a:srgbClr val="FF0000"/>
                        </a:solidFill>
                      </a:rPr>
                      <m:t>,</m:t>
                    </m:r>
                    <m:r>
                      <m:rPr>
                        <m:nor/>
                      </m:rPr>
                      <a:rPr lang="pt-BR" dirty="0">
                        <a:solidFill>
                          <a:srgbClr val="FF0000"/>
                        </a:solidFill>
                      </a:rPr>
                      <m:t>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a:p>
                <a:pPr marL="0" indent="0">
                  <a:buNone/>
                </a:pPr>
                <a:r>
                  <a:rPr lang="pt-BR"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a:solidFill>
                          <a:srgbClr val="FF0000"/>
                        </a:solidFill>
                        <a:latin typeface="Cambria Math" panose="02040503050406030204" pitchFamily="18" charset="0"/>
                      </a:rPr>
                      <m:t>=</m:t>
                    </m:r>
                    <m:r>
                      <a:rPr lang="pt-BR" i="1" smtClean="0">
                        <a:solidFill>
                          <a:srgbClr val="FF0000"/>
                        </a:solidFill>
                        <a:latin typeface="Cambria Math" panose="02040503050406030204" pitchFamily="18" charset="0"/>
                        <a:ea typeface="Cambria Math" panose="02040503050406030204" pitchFamily="18" charset="0"/>
                      </a:rPr>
                      <m:t>∞</m:t>
                    </m:r>
                    <m:r>
                      <m:rPr>
                        <m:sty m:val="p"/>
                      </m:rPr>
                      <a:rPr lang="el-GR" i="1">
                        <a:solidFill>
                          <a:srgbClr val="FF0000"/>
                        </a:solidFill>
                        <a:latin typeface="Cambria Math" panose="02040503050406030204" pitchFamily="18" charset="0"/>
                        <a:ea typeface="Cambria Math" panose="02040503050406030204" pitchFamily="18" charset="0"/>
                      </a:rPr>
                      <m:t>Ω</m:t>
                    </m:r>
                  </m:oMath>
                </a14:m>
                <a:r>
                  <a:rPr lang="pt-BR"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r>
                      <m:rPr>
                        <m:nor/>
                      </m:rPr>
                      <a:rPr lang="pt-BR" dirty="0">
                        <a:solidFill>
                          <a:srgbClr val="FF0000"/>
                        </a:solidFill>
                      </a:rPr>
                      <m:t>3,3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dirty="0">
                  <a:solidFill>
                    <a:srgbClr val="FF0000"/>
                  </a:solidFill>
                </a:endParaRPr>
              </a:p>
              <a:p>
                <a:pPr marL="514350" indent="-514350">
                  <a:buFont typeface="+mj-lt"/>
                  <a:buAutoNum type="alphaLcParenR" startAt="5"/>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𝐴</m:t>
                        </m:r>
                      </m:e>
                      <m:sub>
                        <m:r>
                          <a:rPr lang="pt-BR" b="0" i="1" smtClean="0">
                            <a:solidFill>
                              <a:srgbClr val="FF0000"/>
                            </a:solidFill>
                            <a:latin typeface="Cambria Math" panose="02040503050406030204" pitchFamily="18" charset="0"/>
                          </a:rPr>
                          <m:t>𝑣</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num>
                      <m:den>
                        <m:r>
                          <a:rPr lang="pt-BR" b="0" i="1" smtClean="0">
                            <a:solidFill>
                              <a:srgbClr val="FF0000"/>
                            </a:solidFill>
                            <a:latin typeface="Cambria Math" panose="02040503050406030204" pitchFamily="18" charset="0"/>
                          </a:rPr>
                          <m:t>1+</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r>
                              <a:rPr lang="pt-BR" b="0" i="1" smtClean="0">
                                <a:solidFill>
                                  <a:srgbClr val="FF0000"/>
                                </a:solidFill>
                                <a:latin typeface="Cambria Math" panose="02040503050406030204" pitchFamily="18" charset="0"/>
                              </a:rPr>
                              <m:t>+</m:t>
                            </m:r>
                          </m:sub>
                        </m:sSub>
                        <m:f>
                          <m:fPr>
                            <m:ctrlPr>
                              <a:rPr lang="pt-BR" i="1" smtClean="0">
                                <a:solidFill>
                                  <a:srgbClr val="FF0000"/>
                                </a:solidFill>
                                <a:latin typeface="Cambria Math" panose="02040503050406030204" pitchFamily="18" charset="0"/>
                              </a:rPr>
                            </m:ctrlPr>
                          </m:fPr>
                          <m:num>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den>
                        </m:f>
                      </m:den>
                    </m:f>
                    <m:r>
                      <a:rPr lang="pt-BR" b="0" i="1" smtClean="0">
                        <a:solidFill>
                          <a:srgbClr val="FF0000"/>
                        </a:solidFill>
                        <a:latin typeface="Cambria Math" panose="02040503050406030204" pitchFamily="18" charset="0"/>
                      </a:rPr>
                      <m:t>=</m:t>
                    </m:r>
                  </m:oMath>
                </a14:m>
                <a:endParaRPr lang="pt-BR" b="0" i="0" dirty="0">
                  <a:solidFill>
                    <a:srgbClr val="FF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4"/>
                <a:ext cx="6712670" cy="5032375"/>
              </a:xfrm>
              <a:blipFill>
                <a:blip r:embed="rId3"/>
                <a:stretch>
                  <a:fillRect l="-1726" t="-193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314</a:t>
            </a:fld>
            <a:endParaRPr lang="en-US" altLang="en-US"/>
          </a:p>
        </p:txBody>
      </p:sp>
    </p:spTree>
    <p:extLst>
      <p:ext uri="{BB962C8B-B14F-4D97-AF65-F5344CB8AC3E}">
        <p14:creationId xmlns:p14="http://schemas.microsoft.com/office/powerpoint/2010/main" val="21928211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315</a:t>
            </a:fld>
            <a:endParaRPr lang="en-US" alt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B5C20FA-9D80-4912-BD32-B2ABFE43E5AF}"/>
                  </a:ext>
                </a:extLst>
              </p:cNvPr>
              <p:cNvSpPr txBox="1">
                <a:spLocks/>
              </p:cNvSpPr>
              <p:nvPr/>
            </p:nvSpPr>
            <p:spPr>
              <a:xfrm>
                <a:off x="838199" y="1825624"/>
                <a:ext cx="7455195" cy="5032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lphaLcParenR" startAt="4"/>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smtClean="0">
                        <a:solidFill>
                          <a:srgbClr val="FF0000"/>
                        </a:solidFill>
                        <a:latin typeface="Cambria Math" panose="02040503050406030204" pitchFamily="18" charset="0"/>
                      </a:rPr>
                      <m:t>=50</m:t>
                    </m:r>
                    <m:r>
                      <m:rPr>
                        <m:sty m:val="p"/>
                      </m:rPr>
                      <a:rPr lang="pt-BR" sz="2200" smtClean="0">
                        <a:solidFill>
                          <a:srgbClr val="FF0000"/>
                        </a:solidFill>
                        <a:latin typeface="Cambria Math" panose="02040503050406030204" pitchFamily="18" charset="0"/>
                      </a:rPr>
                      <m:t>k</m:t>
                    </m:r>
                    <m:r>
                      <m:rPr>
                        <m:sty m:val="p"/>
                      </m:rPr>
                      <a:rPr lang="el-GR" sz="2200" i="1">
                        <a:solidFill>
                          <a:srgbClr val="FF0000"/>
                        </a:solidFill>
                        <a:latin typeface="Cambria Math" panose="02040503050406030204" pitchFamily="18" charset="0"/>
                        <a:ea typeface="Cambria Math" panose="02040503050406030204" pitchFamily="18" charset="0"/>
                      </a:rPr>
                      <m:t>Ω</m:t>
                    </m:r>
                    <m:r>
                      <a:rPr lang="pt-BR" sz="2200" smtClean="0">
                        <a:solidFill>
                          <a:srgbClr val="FF0000"/>
                        </a:solidFill>
                        <a:latin typeface="Cambria Math" panose="02040503050406030204" pitchFamily="18" charset="0"/>
                      </a:rPr>
                      <m:t>&gt;10</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oMath>
                </a14:m>
                <a:r>
                  <a:rPr lang="pt-BR" sz="2200" dirty="0">
                    <a:solidFill>
                      <a:srgbClr val="FF0000"/>
                    </a:solidFill>
                  </a:rPr>
                  <a:t> = 33k</a:t>
                </a:r>
                <a14:m>
                  <m:oMath xmlns:m="http://schemas.openxmlformats.org/officeDocument/2006/math">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dirty="0">
                  <a:solidFill>
                    <a:srgbClr val="FF0000"/>
                  </a:solidFill>
                </a:endParaRPr>
              </a:p>
              <a:p>
                <a:pPr marL="0" indent="0">
                  <a:buFont typeface="Wingdings" panose="05000000000000000000" pitchFamily="2" charset="2"/>
                  <a:buNone/>
                </a:pPr>
                <a:r>
                  <a:rPr lang="pt-BR" sz="2200" dirty="0">
                    <a:solidFill>
                      <a:srgbClr val="FF0000"/>
                    </a:solidFill>
                  </a:rPr>
                  <a:t>Portanto,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smtClean="0">
                        <a:solidFill>
                          <a:srgbClr val="FF0000"/>
                        </a:solidFill>
                        <a:latin typeface="Cambria Math" panose="02040503050406030204" pitchFamily="18" charset="0"/>
                      </a:rPr>
                      <m:t>=</m:t>
                    </m:r>
                    <m:r>
                      <m:rPr>
                        <m:nor/>
                      </m:rPr>
                      <a:rPr lang="pt-BR" sz="2200" dirty="0">
                        <a:solidFill>
                          <a:srgbClr val="FF0000"/>
                        </a:solidFill>
                      </a:rPr>
                      <m:t>3</m:t>
                    </m:r>
                    <m:r>
                      <m:rPr>
                        <m:nor/>
                      </m:rPr>
                      <a:rPr lang="pt-BR" sz="2200" dirty="0" smtClean="0">
                        <a:solidFill>
                          <a:srgbClr val="FF0000"/>
                        </a:solidFill>
                      </a:rPr>
                      <m:t>,</m:t>
                    </m:r>
                    <m:r>
                      <m:rPr>
                        <m:nor/>
                      </m:rPr>
                      <a:rPr lang="pt-BR" sz="2200" dirty="0">
                        <a:solidFill>
                          <a:srgbClr val="FF0000"/>
                        </a:solidFill>
                      </a:rPr>
                      <m:t>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dirty="0">
                  <a:solidFill>
                    <a:srgbClr val="FF0000"/>
                  </a:solidFill>
                  <a:ea typeface="Cambria Math" panose="02040503050406030204" pitchFamily="18" charset="0"/>
                </a:endParaRPr>
              </a:p>
              <a:p>
                <a:pPr marL="0" indent="0">
                  <a:buFont typeface="Wingdings" panose="05000000000000000000" pitchFamily="2" charset="2"/>
                  <a:buNone/>
                </a:pPr>
                <a:r>
                  <a:rPr lang="pt-BR" sz="2200"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a:solidFill>
                          <a:srgbClr val="FF0000"/>
                        </a:solidFill>
                        <a:latin typeface="Cambria Math" panose="02040503050406030204" pitchFamily="18" charset="0"/>
                      </a:rPr>
                      <m:t>=</m:t>
                    </m:r>
                    <m:r>
                      <a:rPr lang="pt-BR" sz="2200" i="1" smtClean="0">
                        <a:solidFill>
                          <a:srgbClr val="FF0000"/>
                        </a:solidFill>
                        <a:latin typeface="Cambria Math" panose="02040503050406030204" pitchFamily="18" charset="0"/>
                        <a:ea typeface="Cambria Math" panose="02040503050406030204" pitchFamily="18" charset="0"/>
                      </a:rPr>
                      <m:t>∞</m:t>
                    </m:r>
                    <m:r>
                      <m:rPr>
                        <m:sty m:val="p"/>
                      </m:rPr>
                      <a:rPr lang="el-GR" sz="2200" i="1">
                        <a:solidFill>
                          <a:srgbClr val="FF0000"/>
                        </a:solidFill>
                        <a:latin typeface="Cambria Math" panose="02040503050406030204" pitchFamily="18" charset="0"/>
                        <a:ea typeface="Cambria Math" panose="02040503050406030204" pitchFamily="18" charset="0"/>
                      </a:rPr>
                      <m:t>Ω</m:t>
                    </m:r>
                  </m:oMath>
                </a14:m>
                <a:r>
                  <a:rPr lang="pt-BR" sz="22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a:solidFill>
                          <a:srgbClr val="FF0000"/>
                        </a:solidFill>
                        <a:latin typeface="Cambria Math" panose="02040503050406030204" pitchFamily="18" charset="0"/>
                      </a:rPr>
                      <m:t>=</m:t>
                    </m:r>
                    <m:r>
                      <m:rPr>
                        <m:nor/>
                      </m:rPr>
                      <a:rPr lang="pt-BR" sz="2200" dirty="0">
                        <a:solidFill>
                          <a:srgbClr val="FF0000"/>
                        </a:solidFill>
                      </a:rPr>
                      <m:t>3,3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sz="2200" dirty="0">
                  <a:solidFill>
                    <a:srgbClr val="FF0000"/>
                  </a:solidFill>
                </a:endParaRPr>
              </a:p>
              <a:p>
                <a:pPr marL="514350" indent="-514350">
                  <a:buFont typeface="+mj-lt"/>
                  <a:buAutoNum type="alphaLcParenR" startAt="5"/>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𝐴</m:t>
                          </m:r>
                        </m:e>
                        <m:sub>
                          <m:r>
                            <a:rPr lang="pt-BR" sz="2200" i="1" smtClean="0">
                              <a:solidFill>
                                <a:srgbClr val="FF0000"/>
                              </a:solidFill>
                              <a:latin typeface="Cambria Math" panose="02040503050406030204" pitchFamily="18" charset="0"/>
                            </a:rPr>
                            <m:t>𝑣</m:t>
                          </m:r>
                        </m:sub>
                      </m:sSub>
                      <m:r>
                        <a:rPr lang="pt-BR" sz="2200" i="1" smtClean="0">
                          <a:solidFill>
                            <a:srgbClr val="FF0000"/>
                          </a:solidFill>
                          <a:latin typeface="Cambria Math" panose="02040503050406030204" pitchFamily="18" charset="0"/>
                        </a:rPr>
                        <m:t>=</m:t>
                      </m:r>
                      <m:f>
                        <m:fPr>
                          <m:ctrlPr>
                            <a:rPr lang="pt-BR" sz="2200" i="1" smtClean="0">
                              <a:solidFill>
                                <a:srgbClr val="FF0000"/>
                              </a:solidFill>
                              <a:latin typeface="Cambria Math" panose="02040503050406030204" pitchFamily="18" charset="0"/>
                            </a:rPr>
                          </m:ctrlPr>
                        </m:fPr>
                        <m:num>
                          <m:r>
                            <a:rPr lang="pt-BR" sz="2200" i="1" smtClean="0">
                              <a:solidFill>
                                <a:srgbClr val="FF0000"/>
                              </a:solidFill>
                              <a:latin typeface="Cambria Math" panose="02040503050406030204" pitchFamily="18" charset="0"/>
                            </a:rPr>
                            <m:t>−</m:t>
                          </m:r>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𝑔</m:t>
                              </m:r>
                            </m:e>
                            <m:sub>
                              <m:r>
                                <a:rPr lang="pt-BR" sz="2200" i="1" smtClean="0">
                                  <a:solidFill>
                                    <a:srgbClr val="FF0000"/>
                                  </a:solidFill>
                                  <a:latin typeface="Cambria Math" panose="02040503050406030204" pitchFamily="18" charset="0"/>
                                </a:rPr>
                                <m:t>𝑚</m:t>
                              </m:r>
                            </m:sub>
                          </m:sSub>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𝐷</m:t>
                              </m:r>
                            </m:sub>
                          </m:sSub>
                        </m:num>
                        <m:den>
                          <m:r>
                            <a:rPr lang="pt-BR" sz="2200" i="1" smtClean="0">
                              <a:solidFill>
                                <a:srgbClr val="FF0000"/>
                              </a:solidFill>
                              <a:latin typeface="Cambria Math" panose="02040503050406030204" pitchFamily="18" charset="0"/>
                            </a:rPr>
                            <m:t>1+</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𝑆</m:t>
                              </m:r>
                              <m:r>
                                <a:rPr lang="pt-BR" sz="2200" i="1" smtClean="0">
                                  <a:solidFill>
                                    <a:srgbClr val="FF0000"/>
                                  </a:solidFill>
                                  <a:latin typeface="Cambria Math" panose="02040503050406030204" pitchFamily="18" charset="0"/>
                                </a:rPr>
                                <m:t>+</m:t>
                              </m:r>
                            </m:sub>
                          </m:sSub>
                          <m:f>
                            <m:fPr>
                              <m:ctrlPr>
                                <a:rPr lang="pt-BR" sz="2200" i="1" smtClean="0">
                                  <a:solidFill>
                                    <a:srgbClr val="FF0000"/>
                                  </a:solidFill>
                                  <a:latin typeface="Cambria Math" panose="02040503050406030204" pitchFamily="18" charset="0"/>
                                </a:rPr>
                              </m:ctrlPr>
                            </m:fPr>
                            <m:num>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𝐷</m:t>
                                  </m:r>
                                </m:sub>
                              </m:sSub>
                              <m:r>
                                <a:rPr lang="pt-BR" sz="2200" i="1" smtClean="0">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𝑆</m:t>
                                  </m:r>
                                </m:sub>
                              </m:sSub>
                            </m:num>
                            <m:den>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𝑟</m:t>
                                  </m:r>
                                </m:e>
                                <m:sub>
                                  <m:r>
                                    <a:rPr lang="pt-BR" sz="2200" i="1" smtClean="0">
                                      <a:solidFill>
                                        <a:srgbClr val="FF0000"/>
                                      </a:solidFill>
                                      <a:latin typeface="Cambria Math" panose="02040503050406030204" pitchFamily="18" charset="0"/>
                                    </a:rPr>
                                    <m:t>𝑑</m:t>
                                  </m:r>
                                </m:sub>
                              </m:sSub>
                            </m:den>
                          </m:f>
                        </m:den>
                      </m:f>
                      <m:r>
                        <a:rPr lang="pt-BR" sz="2200" i="1" smtClean="0">
                          <a:solidFill>
                            <a:srgbClr val="FF0000"/>
                          </a:solidFill>
                          <a:latin typeface="Cambria Math" panose="02040503050406030204" pitchFamily="18" charset="0"/>
                        </a:rPr>
                        <m:t>=</m:t>
                      </m:r>
                      <m:f>
                        <m:fPr>
                          <m:ctrlPr>
                            <a:rPr lang="pt-BR" sz="2200" i="1" smtClean="0">
                              <a:solidFill>
                                <a:srgbClr val="FF0000"/>
                              </a:solidFill>
                              <a:latin typeface="Cambria Math" panose="02040503050406030204" pitchFamily="18" charset="0"/>
                            </a:rPr>
                          </m:ctrlPr>
                        </m:fPr>
                        <m:num>
                          <m:r>
                            <a:rPr lang="pt-BR" sz="2200" i="1" smtClean="0">
                              <a:solidFill>
                                <a:srgbClr val="FF0000"/>
                              </a:solidFill>
                              <a:latin typeface="Cambria Math" panose="02040503050406030204" pitchFamily="18" charset="0"/>
                            </a:rPr>
                            <m:t>1,51</m:t>
                          </m:r>
                          <m:r>
                            <a:rPr lang="pt-BR" sz="2200" i="1" smtClean="0">
                              <a:solidFill>
                                <a:srgbClr val="FF0000"/>
                              </a:solidFill>
                              <a:latin typeface="Cambria Math" panose="02040503050406030204" pitchFamily="18" charset="0"/>
                            </a:rPr>
                            <m:t>𝑚</m:t>
                          </m:r>
                          <m:r>
                            <a:rPr lang="pt-BR" sz="2200" i="1" smtClean="0">
                              <a:solidFill>
                                <a:srgbClr val="FF0000"/>
                              </a:solidFill>
                              <a:latin typeface="Cambria Math" panose="02040503050406030204" pitchFamily="18" charset="0"/>
                            </a:rPr>
                            <m:t>∗3,3</m:t>
                          </m:r>
                          <m:r>
                            <a:rPr lang="pt-BR" sz="2200" i="1" smtClean="0">
                              <a:solidFill>
                                <a:srgbClr val="FF0000"/>
                              </a:solidFill>
                              <a:latin typeface="Cambria Math" panose="02040503050406030204" pitchFamily="18" charset="0"/>
                            </a:rPr>
                            <m:t>𝑘</m:t>
                          </m:r>
                        </m:num>
                        <m:den>
                          <m:r>
                            <a:rPr lang="pt-BR" sz="2200" i="1" smtClean="0">
                              <a:solidFill>
                                <a:srgbClr val="FF0000"/>
                              </a:solidFill>
                              <a:latin typeface="Cambria Math" panose="02040503050406030204" pitchFamily="18" charset="0"/>
                            </a:rPr>
                            <m:t>1+1,51</m:t>
                          </m:r>
                          <m:r>
                            <a:rPr lang="pt-BR" sz="2200" i="1" smtClean="0">
                              <a:solidFill>
                                <a:srgbClr val="FF0000"/>
                              </a:solidFill>
                              <a:latin typeface="Cambria Math" panose="02040503050406030204" pitchFamily="18" charset="0"/>
                            </a:rPr>
                            <m:t>𝑚</m:t>
                          </m:r>
                          <m:r>
                            <a:rPr lang="pt-BR" sz="2200" i="1" smtClean="0">
                              <a:solidFill>
                                <a:srgbClr val="FF0000"/>
                              </a:solidFill>
                              <a:latin typeface="Cambria Math" panose="02040503050406030204" pitchFamily="18" charset="0"/>
                            </a:rPr>
                            <m:t>∗1</m:t>
                          </m:r>
                          <m:r>
                            <a:rPr lang="pt-BR" sz="2200" i="1" smtClean="0">
                              <a:solidFill>
                                <a:srgbClr val="FF0000"/>
                              </a:solidFill>
                              <a:latin typeface="Cambria Math" panose="02040503050406030204" pitchFamily="18" charset="0"/>
                            </a:rPr>
                            <m:t>𝑘</m:t>
                          </m:r>
                          <m:r>
                            <a:rPr lang="pt-BR" sz="2200" i="1" smtClean="0">
                              <a:solidFill>
                                <a:srgbClr val="FF0000"/>
                              </a:solidFill>
                              <a:latin typeface="Cambria Math" panose="02040503050406030204" pitchFamily="18" charset="0"/>
                            </a:rPr>
                            <m:t>+</m:t>
                          </m:r>
                          <m:f>
                            <m:fPr>
                              <m:ctrlPr>
                                <a:rPr lang="pt-BR" sz="2200" i="1" smtClean="0">
                                  <a:solidFill>
                                    <a:srgbClr val="FF0000"/>
                                  </a:solidFill>
                                  <a:latin typeface="Cambria Math" panose="02040503050406030204" pitchFamily="18" charset="0"/>
                                </a:rPr>
                              </m:ctrlPr>
                            </m:fPr>
                            <m:num>
                              <m:r>
                                <a:rPr lang="pt-BR" sz="2200" i="1" smtClean="0">
                                  <a:solidFill>
                                    <a:srgbClr val="FF0000"/>
                                  </a:solidFill>
                                  <a:latin typeface="Cambria Math" panose="02040503050406030204" pitchFamily="18" charset="0"/>
                                </a:rPr>
                                <m:t>3,3</m:t>
                              </m:r>
                              <m:r>
                                <a:rPr lang="pt-BR" sz="2200" i="1" smtClean="0">
                                  <a:solidFill>
                                    <a:srgbClr val="FF0000"/>
                                  </a:solidFill>
                                  <a:latin typeface="Cambria Math" panose="02040503050406030204" pitchFamily="18" charset="0"/>
                                </a:rPr>
                                <m:t>𝑘</m:t>
                              </m:r>
                              <m:r>
                                <a:rPr lang="pt-BR" sz="2200" i="1" smtClean="0">
                                  <a:solidFill>
                                    <a:srgbClr val="FF0000"/>
                                  </a:solidFill>
                                  <a:latin typeface="Cambria Math" panose="02040503050406030204" pitchFamily="18" charset="0"/>
                                </a:rPr>
                                <m:t>+1</m:t>
                              </m:r>
                              <m:r>
                                <a:rPr lang="pt-BR" sz="2200" i="1" smtClean="0">
                                  <a:solidFill>
                                    <a:srgbClr val="FF0000"/>
                                  </a:solidFill>
                                  <a:latin typeface="Cambria Math" panose="02040503050406030204" pitchFamily="18" charset="0"/>
                                </a:rPr>
                                <m:t>𝑘</m:t>
                              </m:r>
                            </m:num>
                            <m:den>
                              <m:r>
                                <a:rPr lang="pt-BR" sz="2200" i="1" smtClean="0">
                                  <a:solidFill>
                                    <a:srgbClr val="FF0000"/>
                                  </a:solidFill>
                                  <a:latin typeface="Cambria Math" panose="02040503050406030204" pitchFamily="18" charset="0"/>
                                </a:rPr>
                                <m:t>50</m:t>
                              </m:r>
                              <m:r>
                                <a:rPr lang="pt-BR" sz="2200" i="1" smtClean="0">
                                  <a:solidFill>
                                    <a:srgbClr val="FF0000"/>
                                  </a:solidFill>
                                  <a:latin typeface="Cambria Math" panose="02040503050406030204" pitchFamily="18" charset="0"/>
                                </a:rPr>
                                <m:t>𝑘</m:t>
                              </m:r>
                            </m:den>
                          </m:f>
                        </m:den>
                      </m:f>
                      <m:r>
                        <a:rPr lang="pt-BR" sz="2200" i="1" smtClean="0">
                          <a:solidFill>
                            <a:srgbClr val="FF0000"/>
                          </a:solidFill>
                          <a:latin typeface="Cambria Math" panose="02040503050406030204" pitchFamily="18" charset="0"/>
                        </a:rPr>
                        <m:t>=−1,92</m:t>
                      </m:r>
                    </m:oMath>
                  </m:oMathPara>
                </a14:m>
                <a:endParaRPr lang="pt-BR" sz="2200" dirty="0">
                  <a:solidFill>
                    <a:srgbClr val="FF0000"/>
                  </a:solidFill>
                </a:endParaRPr>
              </a:p>
            </p:txBody>
          </p:sp>
        </mc:Choice>
        <mc:Fallback xmlns="">
          <p:sp>
            <p:nvSpPr>
              <p:cNvPr id="9" name="Content Placeholder 2">
                <a:extLst>
                  <a:ext uri="{FF2B5EF4-FFF2-40B4-BE49-F238E27FC236}">
                    <a16:creationId xmlns:a16="http://schemas.microsoft.com/office/drawing/2014/main" id="{4B5C20FA-9D80-4912-BD32-B2ABFE43E5AF}"/>
                  </a:ext>
                </a:extLst>
              </p:cNvPr>
              <p:cNvSpPr txBox="1">
                <a:spLocks noRot="1" noChangeAspect="1" noMove="1" noResize="1" noEditPoints="1" noAdjustHandles="1" noChangeArrowheads="1" noChangeShapeType="1" noTextEdit="1"/>
              </p:cNvSpPr>
              <p:nvPr/>
            </p:nvSpPr>
            <p:spPr>
              <a:xfrm>
                <a:off x="838199" y="1825624"/>
                <a:ext cx="7455195" cy="5032375"/>
              </a:xfrm>
              <a:prstGeom prst="rect">
                <a:avLst/>
              </a:prstGeom>
              <a:blipFill>
                <a:blip r:embed="rId3"/>
                <a:stretch>
                  <a:fillRect l="-1063" t="-1574"/>
                </a:stretch>
              </a:blipFill>
            </p:spPr>
            <p:txBody>
              <a:bodyPr/>
              <a:lstStyle/>
              <a:p>
                <a:r>
                  <a:rPr lang="pt-BR">
                    <a:noFill/>
                  </a:rPr>
                  <a:t> </a:t>
                </a:r>
              </a:p>
            </p:txBody>
          </p:sp>
        </mc:Fallback>
      </mc:AlternateContent>
    </p:spTree>
    <p:extLst>
      <p:ext uri="{BB962C8B-B14F-4D97-AF65-F5344CB8AC3E}">
        <p14:creationId xmlns:p14="http://schemas.microsoft.com/office/powerpoint/2010/main" val="8150968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4"/>
                <a:ext cx="7455195" cy="5032375"/>
              </a:xfrm>
            </p:spPr>
            <p:txBody>
              <a:bodyPr>
                <a:noAutofit/>
              </a:bodyPr>
              <a:lstStyle/>
              <a:p>
                <a:pPr marL="514350" indent="-514350">
                  <a:buFont typeface="+mj-lt"/>
                  <a:buAutoNum type="alphaLcParenR" startAt="4"/>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b="0" i="0" smtClean="0">
                        <a:solidFill>
                          <a:srgbClr val="FF0000"/>
                        </a:solidFill>
                        <a:latin typeface="Cambria Math" panose="02040503050406030204" pitchFamily="18" charset="0"/>
                      </a:rPr>
                      <m:t>=50</m:t>
                    </m:r>
                    <m:r>
                      <m:rPr>
                        <m:sty m:val="p"/>
                      </m:rPr>
                      <a:rPr lang="pt-BR" sz="2200" b="0" i="0" smtClean="0">
                        <a:solidFill>
                          <a:srgbClr val="FF0000"/>
                        </a:solidFill>
                        <a:latin typeface="Cambria Math" panose="02040503050406030204" pitchFamily="18" charset="0"/>
                      </a:rPr>
                      <m:t>k</m:t>
                    </m:r>
                    <m:r>
                      <m:rPr>
                        <m:sty m:val="p"/>
                      </m:rPr>
                      <a:rPr lang="el-GR" sz="2200" i="1">
                        <a:solidFill>
                          <a:srgbClr val="FF0000"/>
                        </a:solidFill>
                        <a:latin typeface="Cambria Math" panose="02040503050406030204" pitchFamily="18" charset="0"/>
                        <a:ea typeface="Cambria Math" panose="02040503050406030204" pitchFamily="18" charset="0"/>
                      </a:rPr>
                      <m:t>Ω</m:t>
                    </m:r>
                    <m:r>
                      <a:rPr lang="pt-BR" sz="2200" b="0" i="0" smtClean="0">
                        <a:solidFill>
                          <a:srgbClr val="FF0000"/>
                        </a:solidFill>
                        <a:latin typeface="Cambria Math" panose="02040503050406030204" pitchFamily="18" charset="0"/>
                      </a:rPr>
                      <m:t>&gt;10</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oMath>
                </a14:m>
                <a:r>
                  <a:rPr lang="pt-BR" sz="2200" b="0" dirty="0">
                    <a:solidFill>
                      <a:srgbClr val="FF0000"/>
                    </a:solidFill>
                  </a:rPr>
                  <a:t> = 33k</a:t>
                </a:r>
                <a14:m>
                  <m:oMath xmlns:m="http://schemas.openxmlformats.org/officeDocument/2006/math">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b="0" dirty="0">
                  <a:solidFill>
                    <a:srgbClr val="FF0000"/>
                  </a:solidFill>
                </a:endParaRPr>
              </a:p>
              <a:p>
                <a:pPr marL="0" indent="0">
                  <a:buNone/>
                </a:pPr>
                <a:r>
                  <a:rPr lang="pt-BR" sz="2200" dirty="0">
                    <a:solidFill>
                      <a:srgbClr val="FF0000"/>
                    </a:solidFill>
                  </a:rPr>
                  <a:t>Portanto,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smtClean="0">
                        <a:solidFill>
                          <a:srgbClr val="FF0000"/>
                        </a:solidFill>
                        <a:latin typeface="Cambria Math" panose="02040503050406030204" pitchFamily="18" charset="0"/>
                      </a:rPr>
                      <m:t>=</m:t>
                    </m:r>
                    <m:r>
                      <m:rPr>
                        <m:nor/>
                      </m:rPr>
                      <a:rPr lang="pt-BR" sz="2200" dirty="0">
                        <a:solidFill>
                          <a:srgbClr val="FF0000"/>
                        </a:solidFill>
                      </a:rPr>
                      <m:t>3</m:t>
                    </m:r>
                    <m:r>
                      <m:rPr>
                        <m:nor/>
                      </m:rPr>
                      <a:rPr lang="pt-BR" sz="2200" b="0" i="0" dirty="0" smtClean="0">
                        <a:solidFill>
                          <a:srgbClr val="FF0000"/>
                        </a:solidFill>
                      </a:rPr>
                      <m:t>,</m:t>
                    </m:r>
                    <m:r>
                      <m:rPr>
                        <m:nor/>
                      </m:rPr>
                      <a:rPr lang="pt-BR" sz="2200" dirty="0">
                        <a:solidFill>
                          <a:srgbClr val="FF0000"/>
                        </a:solidFill>
                      </a:rPr>
                      <m:t>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dirty="0">
                  <a:solidFill>
                    <a:srgbClr val="FF0000"/>
                  </a:solidFill>
                  <a:ea typeface="Cambria Math" panose="02040503050406030204" pitchFamily="18" charset="0"/>
                </a:endParaRPr>
              </a:p>
              <a:p>
                <a:pPr marL="0" indent="0">
                  <a:buNone/>
                </a:pPr>
                <a:r>
                  <a:rPr lang="pt-BR" sz="2200"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a:solidFill>
                          <a:srgbClr val="FF0000"/>
                        </a:solidFill>
                        <a:latin typeface="Cambria Math" panose="02040503050406030204" pitchFamily="18" charset="0"/>
                      </a:rPr>
                      <m:t>=</m:t>
                    </m:r>
                    <m:r>
                      <a:rPr lang="pt-BR" sz="2200" i="1" smtClean="0">
                        <a:solidFill>
                          <a:srgbClr val="FF0000"/>
                        </a:solidFill>
                        <a:latin typeface="Cambria Math" panose="02040503050406030204" pitchFamily="18" charset="0"/>
                        <a:ea typeface="Cambria Math" panose="02040503050406030204" pitchFamily="18" charset="0"/>
                      </a:rPr>
                      <m:t>∞</m:t>
                    </m:r>
                    <m:r>
                      <m:rPr>
                        <m:sty m:val="p"/>
                      </m:rPr>
                      <a:rPr lang="el-GR" sz="2200" i="1">
                        <a:solidFill>
                          <a:srgbClr val="FF0000"/>
                        </a:solidFill>
                        <a:latin typeface="Cambria Math" panose="02040503050406030204" pitchFamily="18" charset="0"/>
                        <a:ea typeface="Cambria Math" panose="02040503050406030204" pitchFamily="18" charset="0"/>
                      </a:rPr>
                      <m:t>Ω</m:t>
                    </m:r>
                  </m:oMath>
                </a14:m>
                <a:r>
                  <a:rPr lang="pt-BR" sz="22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a:solidFill>
                          <a:srgbClr val="FF0000"/>
                        </a:solidFill>
                        <a:latin typeface="Cambria Math" panose="02040503050406030204" pitchFamily="18" charset="0"/>
                      </a:rPr>
                      <m:t>=</m:t>
                    </m:r>
                    <m:r>
                      <m:rPr>
                        <m:nor/>
                      </m:rPr>
                      <a:rPr lang="pt-BR" sz="2200" dirty="0">
                        <a:solidFill>
                          <a:srgbClr val="FF0000"/>
                        </a:solidFill>
                      </a:rPr>
                      <m:t>3,3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sz="2200" dirty="0">
                  <a:solidFill>
                    <a:srgbClr val="FF0000"/>
                  </a:solidFill>
                </a:endParaRPr>
              </a:p>
              <a:p>
                <a:pPr marL="514350" indent="-514350">
                  <a:buFont typeface="+mj-lt"/>
                  <a:buAutoNum type="alphaLcParenR" startAt="5"/>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p>
              <a:p>
                <a:pPr marL="0" indent="0">
                  <a:buNone/>
                </a:pPr>
                <a14:m>
                  <m:oMathPara xmlns:m="http://schemas.openxmlformats.org/officeDocument/2006/math">
                    <m:oMathParaPr>
                      <m:jc m:val="left"/>
                    </m:oMathParaPr>
                    <m:oMath xmlns:m="http://schemas.openxmlformats.org/officeDocument/2006/math">
                      <m:sSub>
                        <m:sSubPr>
                          <m:ctrlPr>
                            <a:rPr lang="pt-BR" sz="220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𝐴</m:t>
                          </m:r>
                        </m:e>
                        <m:sub>
                          <m:r>
                            <a:rPr lang="pt-BR" sz="2200" b="0" i="1" smtClean="0">
                              <a:solidFill>
                                <a:srgbClr val="FF0000"/>
                              </a:solidFill>
                              <a:latin typeface="Cambria Math" panose="02040503050406030204" pitchFamily="18" charset="0"/>
                            </a:rPr>
                            <m:t>𝑣</m:t>
                          </m:r>
                        </m:sub>
                      </m:sSub>
                      <m:r>
                        <a:rPr lang="pt-BR" sz="2200" b="0" i="1" smtClean="0">
                          <a:solidFill>
                            <a:srgbClr val="FF0000"/>
                          </a:solidFill>
                          <a:latin typeface="Cambria Math" panose="02040503050406030204" pitchFamily="18" charset="0"/>
                        </a:rPr>
                        <m:t>=</m:t>
                      </m:r>
                      <m:f>
                        <m:fPr>
                          <m:ctrlPr>
                            <a:rPr lang="pt-BR" sz="2200" b="0" i="1" smtClean="0">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m:t>
                          </m:r>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𝑔</m:t>
                              </m:r>
                            </m:e>
                            <m:sub>
                              <m:r>
                                <a:rPr lang="pt-BR" sz="2200" b="0" i="1" smtClean="0">
                                  <a:solidFill>
                                    <a:srgbClr val="FF0000"/>
                                  </a:solidFill>
                                  <a:latin typeface="Cambria Math" panose="02040503050406030204" pitchFamily="18" charset="0"/>
                                </a:rPr>
                                <m:t>𝑚</m:t>
                              </m:r>
                            </m:sub>
                          </m:sSub>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𝐷</m:t>
                              </m:r>
                            </m:sub>
                          </m:sSub>
                        </m:num>
                        <m:den>
                          <m:r>
                            <a:rPr lang="pt-BR" sz="2200" b="0" i="1" smtClean="0">
                              <a:solidFill>
                                <a:srgbClr val="FF0000"/>
                              </a:solidFill>
                              <a:latin typeface="Cambria Math" panose="02040503050406030204" pitchFamily="18" charset="0"/>
                            </a:rPr>
                            <m:t>1+</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𝑆</m:t>
                              </m:r>
                              <m:r>
                                <a:rPr lang="pt-BR" sz="2200" b="0" i="1" smtClean="0">
                                  <a:solidFill>
                                    <a:srgbClr val="FF0000"/>
                                  </a:solidFill>
                                  <a:latin typeface="Cambria Math" panose="02040503050406030204" pitchFamily="18" charset="0"/>
                                </a:rPr>
                                <m:t>+</m:t>
                              </m:r>
                            </m:sub>
                          </m:sSub>
                          <m:f>
                            <m:fPr>
                              <m:ctrlPr>
                                <a:rPr lang="pt-BR" sz="2200" i="1" smtClean="0">
                                  <a:solidFill>
                                    <a:srgbClr val="FF0000"/>
                                  </a:solidFill>
                                  <a:latin typeface="Cambria Math" panose="02040503050406030204" pitchFamily="18" charset="0"/>
                                </a:rPr>
                              </m:ctrlPr>
                            </m:fPr>
                            <m:num>
                              <m:sSub>
                                <m:sSubPr>
                                  <m:ctrlPr>
                                    <a:rPr lang="pt-BR" sz="220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𝐷</m:t>
                                  </m:r>
                                </m:sub>
                              </m:sSub>
                              <m:r>
                                <a:rPr lang="pt-BR" sz="2200" b="0" i="1" smtClean="0">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𝑆</m:t>
                                  </m:r>
                                </m:sub>
                              </m:sSub>
                            </m:num>
                            <m:den>
                              <m:sSub>
                                <m:sSubPr>
                                  <m:ctrlPr>
                                    <a:rPr lang="pt-BR" sz="220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𝑟</m:t>
                                  </m:r>
                                </m:e>
                                <m:sub>
                                  <m:r>
                                    <a:rPr lang="pt-BR" sz="2200" b="0" i="1" smtClean="0">
                                      <a:solidFill>
                                        <a:srgbClr val="FF0000"/>
                                      </a:solidFill>
                                      <a:latin typeface="Cambria Math" panose="02040503050406030204" pitchFamily="18" charset="0"/>
                                    </a:rPr>
                                    <m:t>𝑑</m:t>
                                  </m:r>
                                </m:sub>
                              </m:sSub>
                            </m:den>
                          </m:f>
                        </m:den>
                      </m:f>
                      <m:r>
                        <a:rPr lang="pt-BR" sz="2200" b="0" i="1" smtClean="0">
                          <a:solidFill>
                            <a:srgbClr val="FF0000"/>
                          </a:solidFill>
                          <a:latin typeface="Cambria Math" panose="02040503050406030204" pitchFamily="18" charset="0"/>
                        </a:rPr>
                        <m:t>=</m:t>
                      </m:r>
                      <m:f>
                        <m:fPr>
                          <m:ctrlPr>
                            <a:rPr lang="pt-BR" sz="2200" b="0" i="1" smtClean="0">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1,51</m:t>
                          </m:r>
                          <m:r>
                            <a:rPr lang="pt-BR" sz="2200" b="0" i="1" smtClean="0">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∗3,3</m:t>
                          </m:r>
                          <m:r>
                            <a:rPr lang="pt-BR" sz="2200" b="0" i="1" smtClean="0">
                              <a:solidFill>
                                <a:srgbClr val="FF0000"/>
                              </a:solidFill>
                              <a:latin typeface="Cambria Math" panose="02040503050406030204" pitchFamily="18" charset="0"/>
                            </a:rPr>
                            <m:t>𝑘</m:t>
                          </m:r>
                        </m:num>
                        <m:den>
                          <m:r>
                            <a:rPr lang="pt-BR" sz="2200" b="0" i="1" smtClean="0">
                              <a:solidFill>
                                <a:srgbClr val="FF0000"/>
                              </a:solidFill>
                              <a:latin typeface="Cambria Math" panose="02040503050406030204" pitchFamily="18" charset="0"/>
                            </a:rPr>
                            <m:t>1+1,51</m:t>
                          </m:r>
                          <m:r>
                            <a:rPr lang="pt-BR" sz="2200" b="0" i="1" smtClean="0">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∗1</m:t>
                          </m:r>
                          <m:r>
                            <a:rPr lang="pt-BR" sz="2200" b="0" i="1" smtClean="0">
                              <a:solidFill>
                                <a:srgbClr val="FF0000"/>
                              </a:solidFill>
                              <a:latin typeface="Cambria Math" panose="02040503050406030204" pitchFamily="18" charset="0"/>
                            </a:rPr>
                            <m:t>𝑘</m:t>
                          </m:r>
                          <m:r>
                            <a:rPr lang="pt-BR" sz="2200" b="0" i="1" smtClean="0">
                              <a:solidFill>
                                <a:srgbClr val="FF0000"/>
                              </a:solidFill>
                              <a:latin typeface="Cambria Math" panose="02040503050406030204" pitchFamily="18" charset="0"/>
                            </a:rPr>
                            <m:t>+</m:t>
                          </m:r>
                          <m:f>
                            <m:fPr>
                              <m:ctrlPr>
                                <a:rPr lang="pt-BR" sz="2200" b="0" i="1" smtClean="0">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3,3</m:t>
                              </m:r>
                              <m:r>
                                <a:rPr lang="pt-BR" sz="2200" b="0" i="1" smtClean="0">
                                  <a:solidFill>
                                    <a:srgbClr val="FF0000"/>
                                  </a:solidFill>
                                  <a:latin typeface="Cambria Math" panose="02040503050406030204" pitchFamily="18" charset="0"/>
                                </a:rPr>
                                <m:t>𝑘</m:t>
                              </m:r>
                              <m:r>
                                <a:rPr lang="pt-BR" sz="2200" b="0" i="1" smtClean="0">
                                  <a:solidFill>
                                    <a:srgbClr val="FF0000"/>
                                  </a:solidFill>
                                  <a:latin typeface="Cambria Math" panose="02040503050406030204" pitchFamily="18" charset="0"/>
                                </a:rPr>
                                <m:t>+1</m:t>
                              </m:r>
                              <m:r>
                                <a:rPr lang="pt-BR" sz="2200" b="0" i="1" smtClean="0">
                                  <a:solidFill>
                                    <a:srgbClr val="FF0000"/>
                                  </a:solidFill>
                                  <a:latin typeface="Cambria Math" panose="02040503050406030204" pitchFamily="18" charset="0"/>
                                </a:rPr>
                                <m:t>𝑘</m:t>
                              </m:r>
                            </m:num>
                            <m:den>
                              <m:r>
                                <a:rPr lang="pt-BR" sz="2200" b="0" i="1" smtClean="0">
                                  <a:solidFill>
                                    <a:srgbClr val="FF0000"/>
                                  </a:solidFill>
                                  <a:latin typeface="Cambria Math" panose="02040503050406030204" pitchFamily="18" charset="0"/>
                                </a:rPr>
                                <m:t>50</m:t>
                              </m:r>
                              <m:r>
                                <a:rPr lang="pt-BR" sz="2200" b="0" i="1" smtClean="0">
                                  <a:solidFill>
                                    <a:srgbClr val="FF0000"/>
                                  </a:solidFill>
                                  <a:latin typeface="Cambria Math" panose="02040503050406030204" pitchFamily="18" charset="0"/>
                                </a:rPr>
                                <m:t>𝑘</m:t>
                              </m:r>
                            </m:den>
                          </m:f>
                        </m:den>
                      </m:f>
                      <m:r>
                        <a:rPr lang="pt-BR" sz="2200" b="0" i="1" smtClean="0">
                          <a:solidFill>
                            <a:srgbClr val="FF0000"/>
                          </a:solidFill>
                          <a:latin typeface="Cambria Math" panose="02040503050406030204" pitchFamily="18" charset="0"/>
                        </a:rPr>
                        <m:t>=−1,92</m:t>
                      </m:r>
                    </m:oMath>
                  </m:oMathPara>
                </a14:m>
                <a:endParaRPr lang="pt-BR" sz="2200" b="0" dirty="0">
                  <a:solidFill>
                    <a:srgbClr val="FF0000"/>
                  </a:solidFill>
                </a:endParaRPr>
              </a:p>
              <a:p>
                <a:pPr marL="0" indent="0">
                  <a:buNone/>
                </a:pPr>
                <a:endParaRPr lang="pt-BR" sz="2200" dirty="0">
                  <a:solidFill>
                    <a:srgbClr val="FF0000"/>
                  </a:solidFill>
                  <a:latin typeface="Cambria Math" panose="02040503050406030204" pitchFamily="18" charset="0"/>
                  <a:ea typeface="Cambria Math" panose="02040503050406030204" pitchFamily="18" charset="0"/>
                </a:endParaRPr>
              </a:p>
              <a:p>
                <a:pPr marL="0" indent="0">
                  <a:buNone/>
                </a:pPr>
                <a:r>
                  <a:rPr lang="pt-BR" sz="2200"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a:solidFill>
                          <a:srgbClr val="FF0000"/>
                        </a:solidFill>
                        <a:latin typeface="Cambria Math" panose="02040503050406030204" pitchFamily="18" charset="0"/>
                      </a:rPr>
                      <m:t>=</m:t>
                    </m:r>
                    <m:r>
                      <a:rPr lang="pt-BR" sz="2200" i="1">
                        <a:solidFill>
                          <a:srgbClr val="FF0000"/>
                        </a:solidFill>
                        <a:latin typeface="Cambria Math" panose="02040503050406030204" pitchFamily="18" charset="0"/>
                        <a:ea typeface="Cambria Math" panose="02040503050406030204" pitchFamily="18" charset="0"/>
                      </a:rPr>
                      <m:t>∞</m:t>
                    </m:r>
                    <m:r>
                      <m:rPr>
                        <m:sty m:val="p"/>
                      </m:rPr>
                      <a:rPr lang="el-GR" sz="2200" i="1">
                        <a:solidFill>
                          <a:srgbClr val="FF0000"/>
                        </a:solidFill>
                        <a:latin typeface="Cambria Math" panose="02040503050406030204" pitchFamily="18" charset="0"/>
                        <a:ea typeface="Cambria Math" panose="02040503050406030204" pitchFamily="18" charset="0"/>
                      </a:rPr>
                      <m:t>Ω</m:t>
                    </m:r>
                  </m:oMath>
                </a14:m>
                <a:r>
                  <a:rPr lang="pt-BR" sz="2200" dirty="0">
                    <a:solidFill>
                      <a:srgbClr val="FF0000"/>
                    </a:solidFill>
                    <a:latin typeface="Cambria Math" panose="02040503050406030204" pitchFamily="18" charset="0"/>
                    <a:ea typeface="Cambria Math" panose="02040503050406030204" pitchFamily="18" charset="0"/>
                  </a:rPr>
                  <a:t>,               </a:t>
                </a:r>
              </a:p>
              <a:p>
                <a:pPr marL="0" indent="0">
                  <a:buNone/>
                </a:pPr>
                <a:r>
                  <a:rPr lang="pt-BR" sz="22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𝐴</m:t>
                        </m:r>
                      </m:e>
                      <m:sub>
                        <m:r>
                          <a:rPr lang="pt-BR" sz="2200" i="1">
                            <a:solidFill>
                              <a:srgbClr val="FF0000"/>
                            </a:solidFill>
                            <a:latin typeface="Cambria Math" panose="02040503050406030204" pitchFamily="18" charset="0"/>
                          </a:rPr>
                          <m:t>𝑣</m:t>
                        </m:r>
                      </m:sub>
                    </m:sSub>
                    <m:r>
                      <a:rPr lang="pt-BR" sz="2200" i="1">
                        <a:solidFill>
                          <a:srgbClr val="FF0000"/>
                        </a:solidFill>
                        <a:latin typeface="Cambria Math" panose="02040503050406030204" pitchFamily="18" charset="0"/>
                      </a:rPr>
                      <m:t>=</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num>
                      <m:den>
                        <m:r>
                          <a:rPr lang="pt-BR" sz="2200" i="1">
                            <a:solidFill>
                              <a:srgbClr val="FF0000"/>
                            </a:solidFill>
                            <a:latin typeface="Cambria Math" panose="02040503050406030204" pitchFamily="18" charset="0"/>
                          </a:rPr>
                          <m:t>1+</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𝑆</m:t>
                            </m:r>
                          </m:sub>
                        </m:sSub>
                      </m:den>
                    </m:f>
                    <m:r>
                      <a:rPr lang="pt-BR" sz="2200" b="0" i="1" smtClean="0">
                        <a:solidFill>
                          <a:srgbClr val="FF0000"/>
                        </a:solidFill>
                        <a:latin typeface="Cambria Math" panose="02040503050406030204" pitchFamily="18" charset="0"/>
                      </a:rPr>
                      <m:t>=</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1,51</m:t>
                        </m:r>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∗3,3</m:t>
                        </m:r>
                        <m:r>
                          <a:rPr lang="pt-BR" sz="2200" i="1">
                            <a:solidFill>
                              <a:srgbClr val="FF0000"/>
                            </a:solidFill>
                            <a:latin typeface="Cambria Math" panose="02040503050406030204" pitchFamily="18" charset="0"/>
                          </a:rPr>
                          <m:t>𝑘</m:t>
                        </m:r>
                      </m:num>
                      <m:den>
                        <m:r>
                          <a:rPr lang="pt-BR" sz="2200" i="1">
                            <a:solidFill>
                              <a:srgbClr val="FF0000"/>
                            </a:solidFill>
                            <a:latin typeface="Cambria Math" panose="02040503050406030204" pitchFamily="18" charset="0"/>
                          </a:rPr>
                          <m:t>1+1,51</m:t>
                        </m:r>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𝑘</m:t>
                        </m:r>
                      </m:den>
                    </m:f>
                    <m:r>
                      <a:rPr lang="pt-BR" sz="2200" b="0" i="1" smtClean="0">
                        <a:solidFill>
                          <a:srgbClr val="FF0000"/>
                        </a:solidFill>
                        <a:latin typeface="Cambria Math" panose="02040503050406030204" pitchFamily="18" charset="0"/>
                      </a:rPr>
                      <m:t>=−1,98</m:t>
                    </m:r>
                  </m:oMath>
                </a14:m>
                <a:endParaRPr lang="pt-BR" sz="2200" b="0" i="0" dirty="0">
                  <a:solidFill>
                    <a:srgbClr val="FF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4"/>
                <a:ext cx="7455195" cy="5032375"/>
              </a:xfrm>
              <a:blipFill>
                <a:blip r:embed="rId3"/>
                <a:stretch>
                  <a:fillRect l="-1063" t="-1574"/>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dirty="0"/>
              <a:t>Prof. </a:t>
            </a:r>
            <a:r>
              <a:rPr lang="en-US" altLang="en-US" dirty="0" err="1"/>
              <a:t>Elyr</a:t>
            </a:r>
            <a:r>
              <a:rPr lang="en-US" altLang="en-US" dirty="0"/>
              <a:t> Teixeira</a:t>
            </a:r>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316</a:t>
            </a:fld>
            <a:endParaRPr lang="en-US" altLang="en-US"/>
          </a:p>
        </p:txBody>
      </p:sp>
      <p:sp>
        <p:nvSpPr>
          <p:cNvPr id="4" name="TextBox 3">
            <a:extLst>
              <a:ext uri="{FF2B5EF4-FFF2-40B4-BE49-F238E27FC236}">
                <a16:creationId xmlns:a16="http://schemas.microsoft.com/office/drawing/2014/main" id="{EB07C574-D01D-4A0D-9A45-93725E481EFF}"/>
              </a:ext>
            </a:extLst>
          </p:cNvPr>
          <p:cNvSpPr txBox="1"/>
          <p:nvPr/>
        </p:nvSpPr>
        <p:spPr>
          <a:xfrm>
            <a:off x="5681662" y="2971800"/>
            <a:ext cx="65" cy="276999"/>
          </a:xfrm>
          <a:prstGeom prst="rect">
            <a:avLst/>
          </a:prstGeom>
          <a:noFill/>
        </p:spPr>
        <p:txBody>
          <a:bodyPr wrap="none" lIns="0" tIns="0" rIns="0" bIns="0" rtlCol="0">
            <a:spAutoFit/>
          </a:bodyPr>
          <a:lstStyle/>
          <a:p>
            <a:endParaRPr lang="pt-BR" dirty="0"/>
          </a:p>
        </p:txBody>
      </p:sp>
    </p:spTree>
    <p:extLst>
      <p:ext uri="{BB962C8B-B14F-4D97-AF65-F5344CB8AC3E}">
        <p14:creationId xmlns:p14="http://schemas.microsoft.com/office/powerpoint/2010/main" val="35017118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261" y="1507067"/>
            <a:ext cx="5768213" cy="5031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5768212" cy="4351338"/>
              </a:xfrm>
            </p:spPr>
            <p:txBody>
              <a:bodyPr/>
              <a:lstStyle/>
              <a:p>
                <a:r>
                  <a:rPr lang="pt-BR" dirty="0"/>
                  <a:t>Para analisar o modo CA da configuração divisor por tensão, é necessário:</a:t>
                </a:r>
              </a:p>
              <a:p>
                <a:pPr lvl="1"/>
                <a:r>
                  <a:rPr lang="pt-BR" dirty="0"/>
                  <a:t>Trocar a fonte CC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oMath>
                </a14:m>
                <a:r>
                  <a:rPr lang="pt-BR" dirty="0"/>
                  <a:t> por um curto-circuito equivalente provoca o aterramento de uma extremidade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smtClean="0">
                            <a:latin typeface="Cambria Math" panose="02040503050406030204" pitchFamily="18" charset="0"/>
                          </a:rPr>
                          <m:t>𝐷</m:t>
                        </m:r>
                      </m:sub>
                    </m:sSub>
                  </m:oMath>
                </a14:m>
                <a:endParaRPr lang="pt-BR" dirty="0"/>
              </a:p>
              <a:p>
                <a:pPr lvl="1"/>
                <a:endParaRPr lang="pt-BR" dirty="0"/>
              </a:p>
              <a:p>
                <a:pPr lvl="1"/>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𝐷</m:t>
                        </m:r>
                      </m:sub>
                    </m:sSub>
                  </m:oMath>
                </a14:m>
                <a:r>
                  <a:rPr lang="pt-BR" dirty="0"/>
                  <a:t> pode ser colocado em paralelo com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r>
                  <a:rPr lang="pt-BR" dirty="0"/>
                  <a:t> no circuito de saída</a:t>
                </a: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5768212" cy="4351338"/>
              </a:xfrm>
              <a:blipFill>
                <a:blip r:embed="rId3"/>
                <a:stretch>
                  <a:fillRect l="-1691" t="-2101" r="-158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317</a:t>
            </a:fld>
            <a:endParaRPr lang="en-US" altLang="en-US"/>
          </a:p>
        </p:txBody>
      </p:sp>
    </p:spTree>
    <p:extLst>
      <p:ext uri="{BB962C8B-B14F-4D97-AF65-F5344CB8AC3E}">
        <p14:creationId xmlns:p14="http://schemas.microsoft.com/office/powerpoint/2010/main" val="25542213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43050"/>
            <a:ext cx="5150083" cy="449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318</a:t>
            </a:fld>
            <a:endParaRPr lang="en-US" altLang="en-US"/>
          </a:p>
        </p:txBody>
      </p:sp>
    </p:spTree>
    <p:extLst>
      <p:ext uri="{BB962C8B-B14F-4D97-AF65-F5344CB8AC3E}">
        <p14:creationId xmlns:p14="http://schemas.microsoft.com/office/powerpoint/2010/main" val="20281238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43050"/>
            <a:ext cx="5150083" cy="449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319</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4551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Exemplo rápido</a:t>
            </a:r>
          </a:p>
        </p:txBody>
      </p:sp>
      <p:pic>
        <p:nvPicPr>
          <p:cNvPr id="7" name="Picture 6">
            <a:extLst>
              <a:ext uri="{FF2B5EF4-FFF2-40B4-BE49-F238E27FC236}">
                <a16:creationId xmlns:a16="http://schemas.microsoft.com/office/drawing/2014/main" id="{8121C75B-2486-4483-9CC4-A4F3C7119A75}"/>
              </a:ext>
            </a:extLst>
          </p:cNvPr>
          <p:cNvPicPr>
            <a:picLocks noChangeAspect="1"/>
          </p:cNvPicPr>
          <p:nvPr/>
        </p:nvPicPr>
        <p:blipFill>
          <a:blip r:embed="rId2"/>
          <a:stretch>
            <a:fillRect/>
          </a:stretch>
        </p:blipFill>
        <p:spPr>
          <a:xfrm>
            <a:off x="5779168" y="513347"/>
            <a:ext cx="6358807" cy="5979528"/>
          </a:xfrm>
          <a:prstGeom prst="rect">
            <a:avLst/>
          </a:prstGeom>
        </p:spPr>
      </p:pic>
      <p:sp>
        <p:nvSpPr>
          <p:cNvPr id="5" name="Content Placeholder 4">
            <a:extLst>
              <a:ext uri="{FF2B5EF4-FFF2-40B4-BE49-F238E27FC236}">
                <a16:creationId xmlns:a16="http://schemas.microsoft.com/office/drawing/2014/main" id="{7247843B-3483-4F38-8979-45BDADBB1759}"/>
              </a:ext>
            </a:extLst>
          </p:cNvPr>
          <p:cNvSpPr>
            <a:spLocks noGrp="1"/>
          </p:cNvSpPr>
          <p:nvPr>
            <p:ph sz="half" idx="1"/>
          </p:nvPr>
        </p:nvSpPr>
        <p:spPr/>
        <p:txBody>
          <a:bodyPr>
            <a:normAutofit/>
          </a:bodyPr>
          <a:lstStyle/>
          <a:p>
            <a:r>
              <a:rPr lang="pt-BR" dirty="0"/>
              <a:t> Pergunta: Não precisa de um resistor de </a:t>
            </a:r>
            <a:r>
              <a:rPr lang="pt-BR" dirty="0" err="1"/>
              <a:t>gate</a:t>
            </a:r>
            <a:r>
              <a:rPr lang="pt-BR" dirty="0"/>
              <a:t> (</a:t>
            </a:r>
            <a:r>
              <a:rPr lang="pt-BR" dirty="0" err="1"/>
              <a:t>Rg</a:t>
            </a:r>
            <a:r>
              <a:rPr lang="pt-BR" dirty="0"/>
              <a:t>) para </a:t>
            </a:r>
            <a:r>
              <a:rPr lang="pt-BR" dirty="0">
                <a:solidFill>
                  <a:srgbClr val="FF0000"/>
                </a:solidFill>
              </a:rPr>
              <a:t>limitar a</a:t>
            </a:r>
            <a:r>
              <a:rPr lang="pt-BR" dirty="0"/>
              <a:t> </a:t>
            </a:r>
            <a:r>
              <a:rPr lang="pt-BR" dirty="0">
                <a:solidFill>
                  <a:srgbClr val="FF0000"/>
                </a:solidFill>
              </a:rPr>
              <a:t>corrente</a:t>
            </a:r>
            <a:r>
              <a:rPr lang="pt-BR" dirty="0"/>
              <a:t>?</a:t>
            </a:r>
          </a:p>
          <a:p>
            <a:endParaRPr lang="pt-BR" dirty="0"/>
          </a:p>
          <a:p>
            <a:r>
              <a:rPr lang="pt-BR" dirty="0"/>
              <a:t>Não vai queimar sem um resistor?</a:t>
            </a:r>
          </a:p>
          <a:p>
            <a:endParaRPr lang="pt-BR" dirty="0"/>
          </a:p>
        </p:txBody>
      </p:sp>
    </p:spTree>
    <p:extLst>
      <p:ext uri="{BB962C8B-B14F-4D97-AF65-F5344CB8AC3E}">
        <p14:creationId xmlns:p14="http://schemas.microsoft.com/office/powerpoint/2010/main" val="267091472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43050"/>
            <a:ext cx="5150083" cy="449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320</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0" name="Picture 2">
            <a:extLst>
              <a:ext uri="{FF2B5EF4-FFF2-40B4-BE49-F238E27FC236}">
                <a16:creationId xmlns:a16="http://schemas.microsoft.com/office/drawing/2014/main" id="{902FD70A-BDE4-4DE6-A53B-540D89B7F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4393" y="1690688"/>
            <a:ext cx="5947607" cy="4606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1900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02FD70A-BDE4-4DE6-A53B-540D89B7FAE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8557"/>
          <a:stretch/>
        </p:blipFill>
        <p:spPr bwMode="auto">
          <a:xfrm>
            <a:off x="0" y="1690689"/>
            <a:ext cx="5643513" cy="356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321</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312807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fg08_02300.jpg">
            <a:extLst>
              <a:ext uri="{FF2B5EF4-FFF2-40B4-BE49-F238E27FC236}">
                <a16:creationId xmlns:a16="http://schemas.microsoft.com/office/drawing/2014/main" id="{B279295F-507B-4A9D-8D6B-F8107B928E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1348" y="2730925"/>
            <a:ext cx="6484225" cy="2274708"/>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02FD70A-BDE4-4DE6-A53B-540D89B7FAE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8341"/>
          <a:stretch/>
        </p:blipFill>
        <p:spPr bwMode="auto">
          <a:xfrm>
            <a:off x="0" y="1690688"/>
            <a:ext cx="5643513" cy="356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322</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882349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fg08_02300.jpg">
            <a:extLst>
              <a:ext uri="{FF2B5EF4-FFF2-40B4-BE49-F238E27FC236}">
                <a16:creationId xmlns:a16="http://schemas.microsoft.com/office/drawing/2014/main" id="{B279295F-507B-4A9D-8D6B-F8107B928E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1348" y="2730925"/>
            <a:ext cx="6484225" cy="2274708"/>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323</a:t>
            </a:fld>
            <a:endParaRPr lang="en-US" altLang="en-US"/>
          </a:p>
        </p:txBody>
      </p:sp>
      <p:grpSp>
        <p:nvGrpSpPr>
          <p:cNvPr id="11" name="Group 21">
            <a:extLst>
              <a:ext uri="{FF2B5EF4-FFF2-40B4-BE49-F238E27FC236}">
                <a16:creationId xmlns:a16="http://schemas.microsoft.com/office/drawing/2014/main" id="{071CCBDD-D615-4FFE-AC39-6C5C2E0B3C1B}"/>
              </a:ext>
            </a:extLst>
          </p:cNvPr>
          <p:cNvGrpSpPr>
            <a:grpSpLocks/>
          </p:cNvGrpSpPr>
          <p:nvPr/>
        </p:nvGrpSpPr>
        <p:grpSpPr bwMode="auto">
          <a:xfrm>
            <a:off x="1899501" y="2287587"/>
            <a:ext cx="1447800" cy="533400"/>
            <a:chOff x="888" y="1392"/>
            <a:chExt cx="912" cy="336"/>
          </a:xfrm>
          <a:noFill/>
        </p:grpSpPr>
        <p:sp>
          <p:nvSpPr>
            <p:cNvPr id="12" name="AutoShape 18">
              <a:extLst>
                <a:ext uri="{FF2B5EF4-FFF2-40B4-BE49-F238E27FC236}">
                  <a16:creationId xmlns:a16="http://schemas.microsoft.com/office/drawing/2014/main" id="{A3A8B022-C9D2-4C05-8D82-EF0D12D5DBA2}"/>
                </a:ext>
              </a:extLst>
            </p:cNvPr>
            <p:cNvSpPr>
              <a:spLocks noChangeArrowheads="1"/>
            </p:cNvSpPr>
            <p:nvPr/>
          </p:nvSpPr>
          <p:spPr bwMode="auto">
            <a:xfrm>
              <a:off x="888" y="1392"/>
              <a:ext cx="912"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ln>
                  <a:solidFill>
                    <a:srgbClr val="0000FF"/>
                  </a:solidFill>
                </a:ln>
                <a:noFill/>
              </a:endParaRPr>
            </a:p>
          </p:txBody>
        </p:sp>
        <p:graphicFrame>
          <p:nvGraphicFramePr>
            <p:cNvPr id="13" name="Object 11">
              <a:extLst>
                <a:ext uri="{FF2B5EF4-FFF2-40B4-BE49-F238E27FC236}">
                  <a16:creationId xmlns:a16="http://schemas.microsoft.com/office/drawing/2014/main" id="{4E7F8F36-D880-455F-ABA6-D2345D8182EE}"/>
                </a:ext>
              </a:extLst>
            </p:cNvPr>
            <p:cNvGraphicFramePr>
              <a:graphicFrameLocks noChangeAspect="1"/>
            </p:cNvGraphicFramePr>
            <p:nvPr/>
          </p:nvGraphicFramePr>
          <p:xfrm>
            <a:off x="972" y="1453"/>
            <a:ext cx="743" cy="213"/>
          </p:xfrm>
          <a:graphic>
            <a:graphicData uri="http://schemas.openxmlformats.org/presentationml/2006/ole">
              <mc:AlternateContent xmlns:mc="http://schemas.openxmlformats.org/markup-compatibility/2006">
                <mc:Choice xmlns:v="urn:schemas-microsoft-com:vml" Requires="v">
                  <p:oleObj spid="_x0000_s15502" name="Equation" r:id="rId4" imgW="748975" imgH="215806" progId="Equation.3">
                    <p:embed/>
                  </p:oleObj>
                </mc:Choice>
                <mc:Fallback>
                  <p:oleObj name="Equation" r:id="rId4" imgW="748975" imgH="215806" progId="Equation.3">
                    <p:embed/>
                    <p:pic>
                      <p:nvPicPr>
                        <p:cNvPr id="7174" name="Object 11">
                          <a:extLst>
                            <a:ext uri="{FF2B5EF4-FFF2-40B4-BE49-F238E27FC236}">
                              <a16:creationId xmlns:a16="http://schemas.microsoft.com/office/drawing/2014/main" id="{81ED0226-5B4F-4111-8495-8F32E802A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 y="1453"/>
                          <a:ext cx="74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 name="Group 23">
            <a:extLst>
              <a:ext uri="{FF2B5EF4-FFF2-40B4-BE49-F238E27FC236}">
                <a16:creationId xmlns:a16="http://schemas.microsoft.com/office/drawing/2014/main" id="{522C99E6-500B-4606-8744-98B131547192}"/>
              </a:ext>
            </a:extLst>
          </p:cNvPr>
          <p:cNvGrpSpPr>
            <a:grpSpLocks/>
          </p:cNvGrpSpPr>
          <p:nvPr/>
        </p:nvGrpSpPr>
        <p:grpSpPr bwMode="auto">
          <a:xfrm>
            <a:off x="1899501" y="3506787"/>
            <a:ext cx="2057400" cy="1143000"/>
            <a:chOff x="688" y="2112"/>
            <a:chExt cx="1296" cy="720"/>
          </a:xfrm>
          <a:noFill/>
        </p:grpSpPr>
        <p:sp>
          <p:nvSpPr>
            <p:cNvPr id="15" name="AutoShape 19">
              <a:extLst>
                <a:ext uri="{FF2B5EF4-FFF2-40B4-BE49-F238E27FC236}">
                  <a16:creationId xmlns:a16="http://schemas.microsoft.com/office/drawing/2014/main" id="{19C15C4A-6158-4784-BFDE-49922AC2261A}"/>
                </a:ext>
              </a:extLst>
            </p:cNvPr>
            <p:cNvSpPr>
              <a:spLocks noChangeArrowheads="1"/>
            </p:cNvSpPr>
            <p:nvPr/>
          </p:nvSpPr>
          <p:spPr bwMode="auto">
            <a:xfrm>
              <a:off x="688" y="2112"/>
              <a:ext cx="1296" cy="720"/>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ln>
                  <a:solidFill>
                    <a:srgbClr val="0000FF"/>
                  </a:solidFill>
                </a:ln>
                <a:noFill/>
              </a:endParaRPr>
            </a:p>
          </p:txBody>
        </p:sp>
        <p:grpSp>
          <p:nvGrpSpPr>
            <p:cNvPr id="16" name="Group 22">
              <a:extLst>
                <a:ext uri="{FF2B5EF4-FFF2-40B4-BE49-F238E27FC236}">
                  <a16:creationId xmlns:a16="http://schemas.microsoft.com/office/drawing/2014/main" id="{BF60EF29-FE0C-4E29-BBC3-89510C3CB56F}"/>
                </a:ext>
              </a:extLst>
            </p:cNvPr>
            <p:cNvGrpSpPr>
              <a:grpSpLocks/>
            </p:cNvGrpSpPr>
            <p:nvPr/>
          </p:nvGrpSpPr>
          <p:grpSpPr bwMode="auto">
            <a:xfrm>
              <a:off x="732" y="2129"/>
              <a:ext cx="1206" cy="685"/>
              <a:chOff x="679" y="2123"/>
              <a:chExt cx="1206" cy="685"/>
            </a:xfrm>
            <a:grpFill/>
          </p:grpSpPr>
          <p:graphicFrame>
            <p:nvGraphicFramePr>
              <p:cNvPr id="17" name="Object 15">
                <a:extLst>
                  <a:ext uri="{FF2B5EF4-FFF2-40B4-BE49-F238E27FC236}">
                    <a16:creationId xmlns:a16="http://schemas.microsoft.com/office/drawing/2014/main" id="{0BE2F88B-FEBF-4922-9F88-BCCE0BBA0352}"/>
                  </a:ext>
                </a:extLst>
              </p:cNvPr>
              <p:cNvGraphicFramePr>
                <a:graphicFrameLocks noChangeAspect="1"/>
              </p:cNvGraphicFramePr>
              <p:nvPr/>
            </p:nvGraphicFramePr>
            <p:xfrm>
              <a:off x="883" y="2123"/>
              <a:ext cx="797" cy="238"/>
            </p:xfrm>
            <a:graphic>
              <a:graphicData uri="http://schemas.openxmlformats.org/presentationml/2006/ole">
                <mc:AlternateContent xmlns:mc="http://schemas.openxmlformats.org/markup-compatibility/2006">
                  <mc:Choice xmlns:v="urn:schemas-microsoft-com:vml" Requires="v">
                    <p:oleObj spid="_x0000_s15503" name="Equation" r:id="rId6" imgW="761669" imgH="228501" progId="Equation.3">
                      <p:embed/>
                    </p:oleObj>
                  </mc:Choice>
                  <mc:Fallback>
                    <p:oleObj name="Equation" r:id="rId6" imgW="761669" imgH="228501" progId="Equation.3">
                      <p:embed/>
                      <p:pic>
                        <p:nvPicPr>
                          <p:cNvPr id="7172" name="Object 15">
                            <a:extLst>
                              <a:ext uri="{FF2B5EF4-FFF2-40B4-BE49-F238E27FC236}">
                                <a16:creationId xmlns:a16="http://schemas.microsoft.com/office/drawing/2014/main" id="{6D58456B-439B-4CB1-93C1-84BD10624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 y="2123"/>
                            <a:ext cx="79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a:extLst>
                  <a:ext uri="{FF2B5EF4-FFF2-40B4-BE49-F238E27FC236}">
                    <a16:creationId xmlns:a16="http://schemas.microsoft.com/office/drawing/2014/main" id="{10A49778-2720-4F8D-B111-4CE26412B47E}"/>
                  </a:ext>
                </a:extLst>
              </p:cNvPr>
              <p:cNvGraphicFramePr>
                <a:graphicFrameLocks noChangeAspect="1"/>
              </p:cNvGraphicFramePr>
              <p:nvPr/>
            </p:nvGraphicFramePr>
            <p:xfrm>
              <a:off x="679" y="2401"/>
              <a:ext cx="1206" cy="407"/>
            </p:xfrm>
            <a:graphic>
              <a:graphicData uri="http://schemas.openxmlformats.org/presentationml/2006/ole">
                <mc:AlternateContent xmlns:mc="http://schemas.openxmlformats.org/markup-compatibility/2006">
                  <mc:Choice xmlns:v="urn:schemas-microsoft-com:vml" Requires="v">
                    <p:oleObj spid="_x0000_s15504" name="Equation" r:id="rId8" imgW="1129810" imgH="380835" progId="Equation.3">
                      <p:embed/>
                    </p:oleObj>
                  </mc:Choice>
                  <mc:Fallback>
                    <p:oleObj name="Equation" r:id="rId8" imgW="1129810" imgH="380835" progId="Equation.3">
                      <p:embed/>
                      <p:pic>
                        <p:nvPicPr>
                          <p:cNvPr id="7173" name="Object 16">
                            <a:extLst>
                              <a:ext uri="{FF2B5EF4-FFF2-40B4-BE49-F238E27FC236}">
                                <a16:creationId xmlns:a16="http://schemas.microsoft.com/office/drawing/2014/main" id="{F0996B3C-45F0-4448-8FBE-FE2689E64E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 y="2401"/>
                            <a:ext cx="120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9" name="Text Box 17">
            <a:extLst>
              <a:ext uri="{FF2B5EF4-FFF2-40B4-BE49-F238E27FC236}">
                <a16:creationId xmlns:a16="http://schemas.microsoft.com/office/drawing/2014/main" id="{A6066907-6C8C-46F8-A032-E72A5A371769}"/>
              </a:ext>
            </a:extLst>
          </p:cNvPr>
          <p:cNvSpPr txBox="1">
            <a:spLocks noChangeArrowheads="1"/>
          </p:cNvSpPr>
          <p:nvPr/>
        </p:nvSpPr>
        <p:spPr bwMode="auto">
          <a:xfrm>
            <a:off x="756501" y="1825625"/>
            <a:ext cx="396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entrada:</a:t>
            </a:r>
          </a:p>
        </p:txBody>
      </p:sp>
      <p:sp>
        <p:nvSpPr>
          <p:cNvPr id="20" name="Text Box 18">
            <a:extLst>
              <a:ext uri="{FF2B5EF4-FFF2-40B4-BE49-F238E27FC236}">
                <a16:creationId xmlns:a16="http://schemas.microsoft.com/office/drawing/2014/main" id="{11096C92-861F-46AB-BB90-56E5567269F9}"/>
              </a:ext>
            </a:extLst>
          </p:cNvPr>
          <p:cNvSpPr txBox="1">
            <a:spLocks noChangeArrowheads="1"/>
          </p:cNvSpPr>
          <p:nvPr/>
        </p:nvSpPr>
        <p:spPr bwMode="auto">
          <a:xfrm>
            <a:off x="756501" y="3044825"/>
            <a:ext cx="350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saída:</a:t>
            </a:r>
          </a:p>
        </p:txBody>
      </p:sp>
      <p:grpSp>
        <p:nvGrpSpPr>
          <p:cNvPr id="21" name="Group 25">
            <a:extLst>
              <a:ext uri="{FF2B5EF4-FFF2-40B4-BE49-F238E27FC236}">
                <a16:creationId xmlns:a16="http://schemas.microsoft.com/office/drawing/2014/main" id="{564A3D84-4A56-4647-839A-3842EF3CD7CF}"/>
              </a:ext>
            </a:extLst>
          </p:cNvPr>
          <p:cNvGrpSpPr>
            <a:grpSpLocks/>
          </p:cNvGrpSpPr>
          <p:nvPr/>
        </p:nvGrpSpPr>
        <p:grpSpPr bwMode="auto">
          <a:xfrm>
            <a:off x="1899501" y="5106987"/>
            <a:ext cx="2286000" cy="1143000"/>
            <a:chOff x="576" y="3120"/>
            <a:chExt cx="1536" cy="768"/>
          </a:xfrm>
          <a:noFill/>
        </p:grpSpPr>
        <p:sp>
          <p:nvSpPr>
            <p:cNvPr id="22" name="AutoShape 20">
              <a:extLst>
                <a:ext uri="{FF2B5EF4-FFF2-40B4-BE49-F238E27FC236}">
                  <a16:creationId xmlns:a16="http://schemas.microsoft.com/office/drawing/2014/main" id="{D7B8835F-CD65-4FE4-A030-0CE75D9BDB0B}"/>
                </a:ext>
              </a:extLst>
            </p:cNvPr>
            <p:cNvSpPr>
              <a:spLocks noChangeArrowheads="1"/>
            </p:cNvSpPr>
            <p:nvPr/>
          </p:nvSpPr>
          <p:spPr bwMode="auto">
            <a:xfrm>
              <a:off x="576" y="3120"/>
              <a:ext cx="1536" cy="768"/>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ln>
                  <a:solidFill>
                    <a:srgbClr val="0000FF"/>
                  </a:solidFill>
                </a:ln>
                <a:noFill/>
              </a:endParaRPr>
            </a:p>
          </p:txBody>
        </p:sp>
        <p:grpSp>
          <p:nvGrpSpPr>
            <p:cNvPr id="23" name="Group 24">
              <a:extLst>
                <a:ext uri="{FF2B5EF4-FFF2-40B4-BE49-F238E27FC236}">
                  <a16:creationId xmlns:a16="http://schemas.microsoft.com/office/drawing/2014/main" id="{8F56371C-ACCB-4EE0-96C5-A74943C96EF6}"/>
                </a:ext>
              </a:extLst>
            </p:cNvPr>
            <p:cNvGrpSpPr>
              <a:grpSpLocks/>
            </p:cNvGrpSpPr>
            <p:nvPr/>
          </p:nvGrpSpPr>
          <p:grpSpPr bwMode="auto">
            <a:xfrm>
              <a:off x="698" y="3162"/>
              <a:ext cx="1293" cy="683"/>
              <a:chOff x="719" y="3151"/>
              <a:chExt cx="1293" cy="683"/>
            </a:xfrm>
            <a:grpFill/>
          </p:grpSpPr>
          <p:graphicFrame>
            <p:nvGraphicFramePr>
              <p:cNvPr id="24" name="Object 20">
                <a:extLst>
                  <a:ext uri="{FF2B5EF4-FFF2-40B4-BE49-F238E27FC236}">
                    <a16:creationId xmlns:a16="http://schemas.microsoft.com/office/drawing/2014/main" id="{D3037A7B-13DB-4F9E-8EF0-451D78C8F6A4}"/>
                  </a:ext>
                </a:extLst>
              </p:cNvPr>
              <p:cNvGraphicFramePr>
                <a:graphicFrameLocks noChangeAspect="1"/>
              </p:cNvGraphicFramePr>
              <p:nvPr>
                <p:extLst>
                  <p:ext uri="{D42A27DB-BD31-4B8C-83A1-F6EECF244321}">
                    <p14:modId xmlns:p14="http://schemas.microsoft.com/office/powerpoint/2010/main" val="2110861380"/>
                  </p:ext>
                </p:extLst>
              </p:nvPr>
            </p:nvGraphicFramePr>
            <p:xfrm>
              <a:off x="786" y="3151"/>
              <a:ext cx="1156" cy="236"/>
            </p:xfrm>
            <a:graphic>
              <a:graphicData uri="http://schemas.openxmlformats.org/presentationml/2006/ole">
                <mc:AlternateContent xmlns:mc="http://schemas.openxmlformats.org/markup-compatibility/2006">
                  <mc:Choice xmlns:v="urn:schemas-microsoft-com:vml" Requires="v">
                    <p:oleObj spid="_x0000_s15505" name="Equation" r:id="rId10" imgW="1130300" imgH="228600" progId="Equation.3">
                      <p:embed/>
                    </p:oleObj>
                  </mc:Choice>
                  <mc:Fallback>
                    <p:oleObj name="Equation" r:id="rId10" imgW="1130300" imgH="228600" progId="Equation.3">
                      <p:embed/>
                      <p:pic>
                        <p:nvPicPr>
                          <p:cNvPr id="7170" name="Object 20">
                            <a:extLst>
                              <a:ext uri="{FF2B5EF4-FFF2-40B4-BE49-F238E27FC236}">
                                <a16:creationId xmlns:a16="http://schemas.microsoft.com/office/drawing/2014/main" id="{3496897A-684E-4B18-846B-DB8B0CB008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 y="3151"/>
                            <a:ext cx="115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1">
                <a:extLst>
                  <a:ext uri="{FF2B5EF4-FFF2-40B4-BE49-F238E27FC236}">
                    <a16:creationId xmlns:a16="http://schemas.microsoft.com/office/drawing/2014/main" id="{8106BCF1-75C3-4F44-B7B0-C15B796F59FB}"/>
                  </a:ext>
                </a:extLst>
              </p:cNvPr>
              <p:cNvGraphicFramePr>
                <a:graphicFrameLocks noChangeAspect="1"/>
              </p:cNvGraphicFramePr>
              <p:nvPr/>
            </p:nvGraphicFramePr>
            <p:xfrm>
              <a:off x="719" y="3457"/>
              <a:ext cx="1293" cy="377"/>
            </p:xfrm>
            <a:graphic>
              <a:graphicData uri="http://schemas.openxmlformats.org/presentationml/2006/ole">
                <mc:AlternateContent xmlns:mc="http://schemas.openxmlformats.org/markup-compatibility/2006">
                  <mc:Choice xmlns:v="urn:schemas-microsoft-com:vml" Requires="v">
                    <p:oleObj spid="_x0000_s15506" name="Equation" r:id="rId12" imgW="1308100" imgH="381000" progId="Equation.3">
                      <p:embed/>
                    </p:oleObj>
                  </mc:Choice>
                  <mc:Fallback>
                    <p:oleObj name="Equation" r:id="rId12" imgW="1308100" imgH="381000" progId="Equation.3">
                      <p:embed/>
                      <p:pic>
                        <p:nvPicPr>
                          <p:cNvPr id="7171" name="Object 21">
                            <a:extLst>
                              <a:ext uri="{FF2B5EF4-FFF2-40B4-BE49-F238E27FC236}">
                                <a16:creationId xmlns:a16="http://schemas.microsoft.com/office/drawing/2014/main" id="{FA827175-6D94-4976-9D80-FA89EA29A3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9" y="3457"/>
                            <a:ext cx="1293"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6" name="Text Box 22">
            <a:extLst>
              <a:ext uri="{FF2B5EF4-FFF2-40B4-BE49-F238E27FC236}">
                <a16:creationId xmlns:a16="http://schemas.microsoft.com/office/drawing/2014/main" id="{4294D6EC-899F-4FB5-A6EA-BC30CEF5921B}"/>
              </a:ext>
            </a:extLst>
          </p:cNvPr>
          <p:cNvSpPr txBox="1">
            <a:spLocks noChangeArrowheads="1"/>
          </p:cNvSpPr>
          <p:nvPr/>
        </p:nvSpPr>
        <p:spPr bwMode="auto">
          <a:xfrm>
            <a:off x="756501" y="4721225"/>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Ganho de tensão:</a:t>
            </a:r>
          </a:p>
        </p:txBody>
      </p:sp>
    </p:spTree>
    <p:extLst>
      <p:ext uri="{BB962C8B-B14F-4D97-AF65-F5344CB8AC3E}">
        <p14:creationId xmlns:p14="http://schemas.microsoft.com/office/powerpoint/2010/main" val="2325689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funcionamento</a:t>
            </a:r>
          </a:p>
        </p:txBody>
      </p:sp>
      <p:pic>
        <p:nvPicPr>
          <p:cNvPr id="6" name="Picture 5">
            <a:extLst>
              <a:ext uri="{FF2B5EF4-FFF2-40B4-BE49-F238E27FC236}">
                <a16:creationId xmlns:a16="http://schemas.microsoft.com/office/drawing/2014/main" id="{9BA4CF4F-DDAB-4681-8722-A2BCA28F2370}"/>
              </a:ext>
            </a:extLst>
          </p:cNvPr>
          <p:cNvPicPr>
            <a:picLocks noChangeAspect="1"/>
          </p:cNvPicPr>
          <p:nvPr/>
        </p:nvPicPr>
        <p:blipFill>
          <a:blip r:embed="rId2"/>
          <a:stretch>
            <a:fillRect/>
          </a:stretch>
        </p:blipFill>
        <p:spPr>
          <a:xfrm>
            <a:off x="5823284" y="1162283"/>
            <a:ext cx="6368716" cy="5330592"/>
          </a:xfrm>
          <a:prstGeom prst="rect">
            <a:avLst/>
          </a:prstGeom>
        </p:spPr>
      </p:pic>
      <p:pic>
        <p:nvPicPr>
          <p:cNvPr id="10" name="Picture 9">
            <a:extLst>
              <a:ext uri="{FF2B5EF4-FFF2-40B4-BE49-F238E27FC236}">
                <a16:creationId xmlns:a16="http://schemas.microsoft.com/office/drawing/2014/main" id="{2A7416BF-E17C-483A-9E6E-DA2E11B39C18}"/>
              </a:ext>
            </a:extLst>
          </p:cNvPr>
          <p:cNvPicPr>
            <a:picLocks noChangeAspect="1"/>
          </p:cNvPicPr>
          <p:nvPr/>
        </p:nvPicPr>
        <p:blipFill>
          <a:blip r:embed="rId3"/>
          <a:stretch>
            <a:fillRect/>
          </a:stretch>
        </p:blipFill>
        <p:spPr>
          <a:xfrm>
            <a:off x="481263" y="1960270"/>
            <a:ext cx="5005137" cy="4263022"/>
          </a:xfrm>
          <a:prstGeom prst="rect">
            <a:avLst/>
          </a:prstGeom>
        </p:spPr>
      </p:pic>
      <p:sp>
        <p:nvSpPr>
          <p:cNvPr id="11" name="TextBox 10">
            <a:extLst>
              <a:ext uri="{FF2B5EF4-FFF2-40B4-BE49-F238E27FC236}">
                <a16:creationId xmlns:a16="http://schemas.microsoft.com/office/drawing/2014/main" id="{C671CF38-7FBF-4CC5-8D37-8762163F522C}"/>
              </a:ext>
            </a:extLst>
          </p:cNvPr>
          <p:cNvSpPr txBox="1"/>
          <p:nvPr/>
        </p:nvSpPr>
        <p:spPr>
          <a:xfrm>
            <a:off x="3409838" y="4529445"/>
            <a:ext cx="3353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E</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F0AA215-3B50-49A9-AE8C-F09F6E369DD7}"/>
              </a:ext>
            </a:extLst>
          </p:cNvPr>
          <p:cNvSpPr txBox="1"/>
          <p:nvPr/>
        </p:nvSpPr>
        <p:spPr>
          <a:xfrm>
            <a:off x="3409838" y="3560012"/>
            <a:ext cx="3481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C</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187BA71-CDDA-4962-B0D6-A94606074FFB}"/>
              </a:ext>
            </a:extLst>
          </p:cNvPr>
          <p:cNvSpPr txBox="1"/>
          <p:nvPr/>
        </p:nvSpPr>
        <p:spPr>
          <a:xfrm>
            <a:off x="2563172" y="3924078"/>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A0B3D7F2-6A57-4BCE-9EB3-4CB596DA544D}"/>
              </a:ext>
            </a:extLst>
          </p:cNvPr>
          <p:cNvCxnSpPr/>
          <p:nvPr/>
        </p:nvCxnSpPr>
        <p:spPr>
          <a:xfrm>
            <a:off x="1422400" y="4584700"/>
            <a:ext cx="1181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598911-D439-4906-BE97-9881A3234A4B}"/>
              </a:ext>
            </a:extLst>
          </p:cNvPr>
          <p:cNvSpPr txBox="1"/>
          <p:nvPr/>
        </p:nvSpPr>
        <p:spPr>
          <a:xfrm>
            <a:off x="1914822" y="4529444"/>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err="1">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err="1">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E35D0209-4430-495B-A81C-04D7820C7B1E}"/>
              </a:ext>
            </a:extLst>
          </p:cNvPr>
          <p:cNvCxnSpPr>
            <a:cxnSpLocks/>
          </p:cNvCxnSpPr>
          <p:nvPr/>
        </p:nvCxnSpPr>
        <p:spPr>
          <a:xfrm>
            <a:off x="11277065" y="1960270"/>
            <a:ext cx="0" cy="9803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A23A98-CAF5-4EFF-ADB7-7FEF6B84205B}"/>
              </a:ext>
            </a:extLst>
          </p:cNvPr>
          <p:cNvSpPr txBox="1"/>
          <p:nvPr/>
        </p:nvSpPr>
        <p:spPr>
          <a:xfrm>
            <a:off x="11277065" y="1988758"/>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a:ln>
                  <a:noFill/>
                </a:ln>
                <a:solidFill>
                  <a:srgbClr val="FF0000"/>
                </a:solidFill>
                <a:effectLst/>
                <a:uLnTx/>
                <a:uFillTx/>
                <a:latin typeface="Calibri" panose="020F0502020204030204"/>
                <a:ea typeface="+mn-ea"/>
                <a:cs typeface="+mn-cs"/>
              </a:rPr>
              <a:t>d</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578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91BA-0788-48FE-80A8-FA59DCF014D6}"/>
              </a:ext>
            </a:extLst>
          </p:cNvPr>
          <p:cNvSpPr>
            <a:spLocks noGrp="1"/>
          </p:cNvSpPr>
          <p:nvPr>
            <p:ph type="title"/>
          </p:nvPr>
        </p:nvSpPr>
        <p:spPr/>
        <p:txBody>
          <a:bodyPr/>
          <a:lstStyle/>
          <a:p>
            <a:r>
              <a:rPr lang="pt-BR" dirty="0" err="1"/>
              <a:t>Fet</a:t>
            </a:r>
            <a:r>
              <a:rPr lang="pt-BR" dirty="0"/>
              <a:t> </a:t>
            </a:r>
            <a:r>
              <a:rPr lang="pt-BR" dirty="0" err="1"/>
              <a:t>vs</a:t>
            </a:r>
            <a:r>
              <a:rPr lang="pt-BR" dirty="0"/>
              <a:t> </a:t>
            </a:r>
            <a:r>
              <a:rPr lang="pt-BR" dirty="0" err="1"/>
              <a:t>tbj</a:t>
            </a:r>
            <a:endParaRPr lang="pt-BR" dirty="0"/>
          </a:p>
        </p:txBody>
      </p:sp>
      <p:sp>
        <p:nvSpPr>
          <p:cNvPr id="3" name="Content Placeholder 2">
            <a:extLst>
              <a:ext uri="{FF2B5EF4-FFF2-40B4-BE49-F238E27FC236}">
                <a16:creationId xmlns:a16="http://schemas.microsoft.com/office/drawing/2014/main" id="{3EF33C79-DA6C-4C22-B0C9-ACB81836492D}"/>
              </a:ext>
            </a:extLst>
          </p:cNvPr>
          <p:cNvSpPr>
            <a:spLocks noGrp="1"/>
          </p:cNvSpPr>
          <p:nvPr>
            <p:ph idx="1"/>
          </p:nvPr>
        </p:nvSpPr>
        <p:spPr>
          <a:xfrm>
            <a:off x="838200" y="1825624"/>
            <a:ext cx="10515600" cy="5032375"/>
          </a:xfrm>
        </p:spPr>
        <p:txBody>
          <a:bodyPr>
            <a:normAutofit fontScale="85000" lnSpcReduction="10000"/>
          </a:bodyPr>
          <a:lstStyle/>
          <a:p>
            <a:pPr marL="342900" lvl="1" indent="-342900">
              <a:lnSpc>
                <a:spcPct val="160000"/>
              </a:lnSpc>
              <a:spcBef>
                <a:spcPct val="0"/>
              </a:spcBef>
              <a:buFont typeface="Wingdings" panose="05000000000000000000" pitchFamily="2" charset="2"/>
              <a:buChar char="Ø"/>
            </a:pPr>
            <a:r>
              <a:rPr lang="pt-BR" altLang="en-US" b="1">
                <a:latin typeface="Times New Roman" panose="02020603050405020304" pitchFamily="18" charset="0"/>
                <a:cs typeface="Times New Roman" panose="02020603050405020304" pitchFamily="18" charset="0"/>
              </a:rPr>
              <a:t>Similaridades:</a:t>
            </a:r>
          </a:p>
          <a:p>
            <a:pPr marL="0" lvl="2">
              <a:lnSpc>
                <a:spcPct val="160000"/>
              </a:lnSpc>
              <a:spcBef>
                <a:spcPct val="0"/>
              </a:spcBef>
              <a:buNone/>
            </a:pPr>
            <a:r>
              <a:rPr lang="pt-BR" altLang="en-US" sz="2400">
                <a:solidFill>
                  <a:srgbClr val="000000"/>
                </a:solidFill>
                <a:latin typeface="Times New Roman" panose="02020603050405020304" pitchFamily="18" charset="0"/>
                <a:cs typeface="Times New Roman" panose="02020603050405020304" pitchFamily="18" charset="0"/>
              </a:rPr>
              <a:t>Amplificadores.	</a:t>
            </a:r>
          </a:p>
          <a:p>
            <a:pPr marL="0" lvl="2">
              <a:lnSpc>
                <a:spcPct val="160000"/>
              </a:lnSpc>
              <a:spcBef>
                <a:spcPct val="0"/>
              </a:spcBef>
              <a:buNone/>
            </a:pPr>
            <a:r>
              <a:rPr lang="pt-BR" altLang="en-US" sz="2400">
                <a:solidFill>
                  <a:srgbClr val="000000"/>
                </a:solidFill>
                <a:latin typeface="Times New Roman" panose="02020603050405020304" pitchFamily="18" charset="0"/>
                <a:cs typeface="Times New Roman" panose="02020603050405020304" pitchFamily="18" charset="0"/>
              </a:rPr>
              <a:t>Atuam como chaves.</a:t>
            </a:r>
          </a:p>
          <a:p>
            <a:pPr marL="0" lvl="2">
              <a:lnSpc>
                <a:spcPct val="160000"/>
              </a:lnSpc>
              <a:spcBef>
                <a:spcPct val="0"/>
              </a:spcBef>
              <a:buNone/>
            </a:pPr>
            <a:r>
              <a:rPr lang="pt-BR" altLang="en-US" sz="2400">
                <a:solidFill>
                  <a:srgbClr val="000000"/>
                </a:solidFill>
                <a:latin typeface="Times New Roman" panose="02020603050405020304" pitchFamily="18" charset="0"/>
                <a:cs typeface="Times New Roman" panose="02020603050405020304" pitchFamily="18" charset="0"/>
              </a:rPr>
              <a:t>Circuitos combinantes de impedância.</a:t>
            </a:r>
          </a:p>
          <a:p>
            <a:pPr marL="0" lvl="1">
              <a:spcBef>
                <a:spcPct val="0"/>
              </a:spcBef>
              <a:buNone/>
            </a:pPr>
            <a:r>
              <a:rPr lang="pt-BR" altLang="en-US" b="1">
                <a:latin typeface="Times New Roman" panose="02020603050405020304" pitchFamily="18" charset="0"/>
                <a:cs typeface="Times New Roman" panose="02020603050405020304" pitchFamily="18" charset="0"/>
              </a:rPr>
              <a:t> </a:t>
            </a:r>
          </a:p>
          <a:p>
            <a:pPr marL="0" lvl="1" indent="0">
              <a:spcBef>
                <a:spcPct val="0"/>
              </a:spcBef>
              <a:buNone/>
            </a:pPr>
            <a:endParaRPr lang="pt-BR" altLang="en-US" b="1">
              <a:latin typeface="Times New Roman" panose="02020603050405020304" pitchFamily="18" charset="0"/>
              <a:cs typeface="Times New Roman" panose="02020603050405020304" pitchFamily="18" charset="0"/>
            </a:endParaRPr>
          </a:p>
          <a:p>
            <a:pPr marL="342900" lvl="1" indent="-342900">
              <a:spcBef>
                <a:spcPct val="0"/>
              </a:spcBef>
              <a:buFont typeface="Wingdings" panose="05000000000000000000" pitchFamily="2" charset="2"/>
              <a:buChar char="Ø"/>
            </a:pPr>
            <a:r>
              <a:rPr lang="pt-BR" altLang="en-US" b="1">
                <a:latin typeface="Times New Roman" panose="02020603050405020304" pitchFamily="18" charset="0"/>
                <a:cs typeface="Times New Roman" panose="02020603050405020304" pitchFamily="18" charset="0"/>
              </a:rPr>
              <a:t>Diferenças:</a:t>
            </a:r>
          </a:p>
          <a:p>
            <a:pPr marL="0" lvl="2">
              <a:lnSpc>
                <a:spcPct val="160000"/>
              </a:lnSpc>
              <a:spcBef>
                <a:spcPct val="0"/>
              </a:spcBef>
              <a:buNone/>
            </a:pPr>
            <a:r>
              <a:rPr lang="pt-BR" altLang="en-US" sz="2400">
                <a:latin typeface="Times New Roman" panose="02020603050405020304" pitchFamily="18" charset="0"/>
                <a:cs typeface="Times New Roman" panose="02020603050405020304" pitchFamily="18" charset="0"/>
              </a:rPr>
              <a:t>FETs são dispositivos controlados por tensão.  TBJs são dispositivos controlados por corrente.</a:t>
            </a:r>
          </a:p>
          <a:p>
            <a:pPr marL="0" lvl="2">
              <a:lnSpc>
                <a:spcPct val="160000"/>
              </a:lnSpc>
              <a:spcBef>
                <a:spcPct val="30000"/>
              </a:spcBef>
              <a:buNone/>
            </a:pPr>
            <a:r>
              <a:rPr lang="pt-BR" altLang="en-US" sz="2400">
                <a:latin typeface="Times New Roman" panose="02020603050405020304" pitchFamily="18" charset="0"/>
                <a:cs typeface="Times New Roman" panose="02020603050405020304" pitchFamily="18" charset="0"/>
              </a:rPr>
              <a:t>FETs têm maior impedância de entrada. TBJs têm ganho mais alto.</a:t>
            </a:r>
          </a:p>
          <a:p>
            <a:pPr>
              <a:lnSpc>
                <a:spcPct val="160000"/>
              </a:lnSpc>
              <a:spcBef>
                <a:spcPct val="30000"/>
              </a:spcBef>
              <a:buNone/>
            </a:pPr>
            <a:r>
              <a:rPr lang="pt-BR" altLang="en-US" sz="2400">
                <a:latin typeface="Times New Roman" panose="02020603050405020304" pitchFamily="18" charset="0"/>
                <a:cs typeface="Times New Roman" panose="02020603050405020304" pitchFamily="18" charset="0"/>
              </a:rPr>
              <a:t>FETs são menos sensíveis a variações de temperatura e mais adequados para circuitos integrados.</a:t>
            </a:r>
          </a:p>
          <a:p>
            <a:pPr marL="0" indent="0">
              <a:buNone/>
            </a:pPr>
            <a:endParaRPr lang="pt-BR"/>
          </a:p>
        </p:txBody>
      </p:sp>
      <p:sp>
        <p:nvSpPr>
          <p:cNvPr id="4" name="Footer Placeholder 3">
            <a:extLst>
              <a:ext uri="{FF2B5EF4-FFF2-40B4-BE49-F238E27FC236}">
                <a16:creationId xmlns:a16="http://schemas.microsoft.com/office/drawing/2014/main" id="{62137E98-9B8C-42E8-93DE-CEFCC99E123B}"/>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645D98F-EBE9-44CD-8D8C-19B6CBA11A93}"/>
              </a:ext>
            </a:extLst>
          </p:cNvPr>
          <p:cNvSpPr>
            <a:spLocks noGrp="1"/>
          </p:cNvSpPr>
          <p:nvPr>
            <p:ph type="sldNum" sz="quarter" idx="12"/>
          </p:nvPr>
        </p:nvSpPr>
        <p:spPr/>
        <p:txBody>
          <a:bodyPr/>
          <a:lstStyle/>
          <a:p>
            <a:fld id="{D70E266F-DC34-4EBC-B26B-29CFE51B5C59}" type="slidenum">
              <a:rPr lang="en-US" altLang="en-US" smtClean="0"/>
              <a:pPr/>
              <a:t>34</a:t>
            </a:fld>
            <a:endParaRPr lang="en-US" altLang="en-US"/>
          </a:p>
        </p:txBody>
      </p:sp>
    </p:spTree>
    <p:extLst>
      <p:ext uri="{BB962C8B-B14F-4D97-AF65-F5344CB8AC3E}">
        <p14:creationId xmlns:p14="http://schemas.microsoft.com/office/powerpoint/2010/main" val="2945899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61C7-0837-43F0-8C2A-604C0B6047D0}"/>
              </a:ext>
            </a:extLst>
          </p:cNvPr>
          <p:cNvSpPr>
            <a:spLocks noGrp="1"/>
          </p:cNvSpPr>
          <p:nvPr>
            <p:ph type="title"/>
          </p:nvPr>
        </p:nvSpPr>
        <p:spPr/>
        <p:txBody>
          <a:bodyPr/>
          <a:lstStyle/>
          <a:p>
            <a:r>
              <a:rPr lang="pt-BR" dirty="0"/>
              <a:t>Tipos de </a:t>
            </a:r>
            <a:r>
              <a:rPr lang="pt-BR" dirty="0" err="1"/>
              <a:t>fet</a:t>
            </a:r>
            <a:endParaRPr lang="pt-BR" dirty="0"/>
          </a:p>
        </p:txBody>
      </p:sp>
      <p:sp>
        <p:nvSpPr>
          <p:cNvPr id="3" name="Content Placeholder 2">
            <a:extLst>
              <a:ext uri="{FF2B5EF4-FFF2-40B4-BE49-F238E27FC236}">
                <a16:creationId xmlns:a16="http://schemas.microsoft.com/office/drawing/2014/main" id="{9398387B-7595-4CD9-9DB5-42F8E8D8B34E}"/>
              </a:ext>
            </a:extLst>
          </p:cNvPr>
          <p:cNvSpPr>
            <a:spLocks noGrp="1"/>
          </p:cNvSpPr>
          <p:nvPr>
            <p:ph idx="1"/>
          </p:nvPr>
        </p:nvSpPr>
        <p:spPr/>
        <p:txBody>
          <a:bodyPr/>
          <a:lstStyle/>
          <a:p>
            <a:pPr algn="just">
              <a:spcBef>
                <a:spcPct val="0"/>
              </a:spcBef>
            </a:pPr>
            <a:r>
              <a:rPr lang="en-US" altLang="en-US" sz="2400" b="1" dirty="0">
                <a:latin typeface="Times New Roman" panose="02020603050405020304" pitchFamily="18" charset="0"/>
                <a:cs typeface="Times New Roman" panose="02020603050405020304" pitchFamily="18" charset="0"/>
              </a:rPr>
              <a:t> JFET:  </a:t>
            </a:r>
            <a:r>
              <a:rPr lang="en-US" altLang="en-US" sz="2400" dirty="0" err="1">
                <a:latin typeface="Times New Roman" panose="02020603050405020304" pitchFamily="18" charset="0"/>
                <a:cs typeface="Times New Roman" panose="02020603050405020304" pitchFamily="18" charset="0"/>
              </a:rPr>
              <a:t>Junção</a:t>
            </a:r>
            <a:r>
              <a:rPr lang="en-US" altLang="en-US" sz="2400" dirty="0">
                <a:latin typeface="Times New Roman" panose="02020603050405020304" pitchFamily="18" charset="0"/>
                <a:cs typeface="Times New Roman" panose="02020603050405020304" pitchFamily="18" charset="0"/>
              </a:rPr>
              <a:t> FET.</a:t>
            </a:r>
          </a:p>
          <a:p>
            <a:pPr algn="just">
              <a:spcBef>
                <a:spcPct val="0"/>
              </a:spcBef>
              <a:buNone/>
            </a:pPr>
            <a:endParaRPr lang="en-US" altLang="en-US" sz="2400" dirty="0">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00" b="1" dirty="0">
                <a:latin typeface="Times New Roman" panose="02020603050405020304" pitchFamily="18" charset="0"/>
                <a:cs typeface="Times New Roman" panose="02020603050405020304" pitchFamily="18" charset="0"/>
              </a:rPr>
              <a:t> MOSFET: </a:t>
            </a:r>
            <a:r>
              <a:rPr lang="pt-BR" altLang="en-US" sz="2400" dirty="0">
                <a:latin typeface="Times New Roman" panose="02020603050405020304" pitchFamily="18" charset="0"/>
                <a:cs typeface="Times New Roman" panose="02020603050405020304" pitchFamily="18" charset="0"/>
              </a:rPr>
              <a:t>T</a:t>
            </a:r>
            <a:r>
              <a:rPr lang="pt-BR" altLang="pt-BR" sz="2400" dirty="0">
                <a:latin typeface="Times New Roman" panose="02020603050405020304" pitchFamily="18" charset="0"/>
                <a:cs typeface="Times New Roman" panose="02020603050405020304" pitchFamily="18" charset="0"/>
              </a:rPr>
              <a:t>ransistores de efeito de campo metal-óxido-semicondutor.</a:t>
            </a:r>
          </a:p>
          <a:p>
            <a:pPr lvl="1" algn="just">
              <a:lnSpc>
                <a:spcPct val="150000"/>
              </a:lnSpc>
              <a:spcBef>
                <a:spcPct val="0"/>
              </a:spcBef>
            </a:pPr>
            <a:r>
              <a:rPr lang="en-US" altLang="en-US" b="1" dirty="0">
                <a:latin typeface="Times New Roman" panose="02020603050405020304" pitchFamily="18" charset="0"/>
                <a:cs typeface="Times New Roman" panose="02020603050405020304" pitchFamily="18" charset="0"/>
              </a:rPr>
              <a:t>D-MOSFET:  </a:t>
            </a:r>
            <a:r>
              <a:rPr lang="en-US" altLang="en-US" dirty="0">
                <a:latin typeface="Times New Roman" panose="02020603050405020304" pitchFamily="18" charset="0"/>
                <a:cs typeface="Times New Roman" panose="02020603050405020304" pitchFamily="18" charset="0"/>
              </a:rPr>
              <a:t>MOSFET </a:t>
            </a:r>
            <a:r>
              <a:rPr lang="en-US" altLang="en-US" dirty="0" err="1">
                <a:latin typeface="Times New Roman" panose="02020603050405020304" pitchFamily="18" charset="0"/>
                <a:cs typeface="Times New Roman" panose="02020603050405020304" pitchFamily="18" charset="0"/>
              </a:rPr>
              <a:t>tipo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depleção</a:t>
            </a:r>
            <a:r>
              <a:rPr lang="en-US" altLang="en-US" dirty="0">
                <a:latin typeface="Times New Roman" panose="02020603050405020304" pitchFamily="18" charset="0"/>
                <a:cs typeface="Times New Roman" panose="02020603050405020304" pitchFamily="18" charset="0"/>
              </a:rPr>
              <a:t>.</a:t>
            </a:r>
          </a:p>
          <a:p>
            <a:pPr lvl="1" algn="just">
              <a:lnSpc>
                <a:spcPct val="150000"/>
              </a:lnSpc>
              <a:spcBef>
                <a:spcPct val="0"/>
              </a:spcBef>
            </a:pPr>
            <a:r>
              <a:rPr lang="en-US" altLang="en-US" b="1" dirty="0">
                <a:latin typeface="Times New Roman" panose="02020603050405020304" pitchFamily="18" charset="0"/>
                <a:cs typeface="Times New Roman" panose="02020603050405020304" pitchFamily="18" charset="0"/>
              </a:rPr>
              <a:t>E-MOSFET:  </a:t>
            </a:r>
            <a:r>
              <a:rPr lang="en-US" altLang="en-US" dirty="0">
                <a:latin typeface="Times New Roman" panose="02020603050405020304" pitchFamily="18" charset="0"/>
                <a:cs typeface="Times New Roman" panose="02020603050405020304" pitchFamily="18" charset="0"/>
              </a:rPr>
              <a:t>MOSFET </a:t>
            </a:r>
            <a:r>
              <a:rPr lang="en-US" altLang="en-US" dirty="0" err="1">
                <a:latin typeface="Times New Roman" panose="02020603050405020304" pitchFamily="18" charset="0"/>
                <a:cs typeface="Times New Roman" panose="02020603050405020304" pitchFamily="18" charset="0"/>
              </a:rPr>
              <a:t>tipo</a:t>
            </a:r>
            <a:r>
              <a:rPr lang="en-US" altLang="en-US" dirty="0">
                <a:latin typeface="Times New Roman" panose="02020603050405020304" pitchFamily="18" charset="0"/>
                <a:cs typeface="Times New Roman" panose="02020603050405020304" pitchFamily="18" charset="0"/>
              </a:rPr>
              <a:t> intensificação.</a:t>
            </a:r>
          </a:p>
          <a:p>
            <a:pPr lvl="1" algn="just">
              <a:lnSpc>
                <a:spcPct val="150000"/>
              </a:lnSpc>
              <a:spcBef>
                <a:spcPct val="0"/>
              </a:spcBef>
            </a:pPr>
            <a:endParaRPr lang="en-US" altLang="en-US" dirty="0">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00" b="1" dirty="0">
                <a:latin typeface="Times New Roman" panose="02020603050405020304" pitchFamily="18" charset="0"/>
                <a:cs typeface="Times New Roman" panose="02020603050405020304" pitchFamily="18" charset="0"/>
              </a:rPr>
              <a:t>MESFET:</a:t>
            </a:r>
            <a:r>
              <a:rPr lang="en-US" altLang="en-US" sz="2400" dirty="0">
                <a:latin typeface="Times New Roman" panose="02020603050405020304" pitchFamily="18" charset="0"/>
                <a:cs typeface="Times New Roman" panose="02020603050405020304" pitchFamily="18" charset="0"/>
              </a:rPr>
              <a:t> </a:t>
            </a:r>
            <a:r>
              <a:rPr lang="pt-BR" altLang="en-US" sz="2400" dirty="0">
                <a:latin typeface="Times New Roman" panose="02020603050405020304" pitchFamily="18" charset="0"/>
                <a:cs typeface="Times New Roman" panose="02020603050405020304" pitchFamily="18" charset="0"/>
              </a:rPr>
              <a:t>T</a:t>
            </a:r>
            <a:r>
              <a:rPr lang="pt-BR" altLang="pt-BR" sz="2400" dirty="0">
                <a:latin typeface="Times New Roman" panose="02020603050405020304" pitchFamily="18" charset="0"/>
                <a:cs typeface="Times New Roman" panose="02020603050405020304" pitchFamily="18" charset="0"/>
              </a:rPr>
              <a:t>ransistores de efeito de campo metal-semicondutor.</a:t>
            </a:r>
          </a:p>
          <a:p>
            <a:pPr marL="0" indent="0" algn="just">
              <a:lnSpc>
                <a:spcPct val="150000"/>
              </a:lnSpc>
              <a:spcBef>
                <a:spcPct val="0"/>
              </a:spcBef>
              <a:buNone/>
            </a:pPr>
            <a:endParaRPr lang="en-US" alt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F010C92-5D54-4A41-85AD-3EC3EFE166DC}"/>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5BB7F9D-382C-4C22-BC45-19293D52A237}"/>
              </a:ext>
            </a:extLst>
          </p:cNvPr>
          <p:cNvSpPr>
            <a:spLocks noGrp="1"/>
          </p:cNvSpPr>
          <p:nvPr>
            <p:ph type="sldNum" sz="quarter" idx="12"/>
          </p:nvPr>
        </p:nvSpPr>
        <p:spPr/>
        <p:txBody>
          <a:bodyPr/>
          <a:lstStyle/>
          <a:p>
            <a:fld id="{D70E266F-DC34-4EBC-B26B-29CFE51B5C59}" type="slidenum">
              <a:rPr lang="en-US" altLang="en-US" smtClean="0"/>
              <a:pPr/>
              <a:t>35</a:t>
            </a:fld>
            <a:endParaRPr lang="en-US" altLang="en-US"/>
          </a:p>
        </p:txBody>
      </p:sp>
    </p:spTree>
    <p:extLst>
      <p:ext uri="{BB962C8B-B14F-4D97-AF65-F5344CB8AC3E}">
        <p14:creationId xmlns:p14="http://schemas.microsoft.com/office/powerpoint/2010/main" val="91199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err="1">
                <a:solidFill>
                  <a:schemeClr val="bg1"/>
                </a:solidFill>
              </a:rPr>
              <a:t>jfet</a:t>
            </a:r>
            <a:br>
              <a:rPr lang="pt-BR" dirty="0"/>
            </a:br>
            <a:br>
              <a:rPr lang="pt-BR" sz="3600" dirty="0">
                <a:solidFill>
                  <a:schemeClr val="tx1"/>
                </a:solidFill>
              </a:rPr>
            </a:br>
            <a:r>
              <a:rPr lang="pt-BR" sz="3600" dirty="0">
                <a:solidFill>
                  <a:schemeClr val="tx1"/>
                </a:solidFill>
              </a:rPr>
              <a:t>curso de 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050519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94BB3892-22C4-44E4-A1E6-1681B09C2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555" y="353841"/>
            <a:ext cx="4217000" cy="40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Construção do </a:t>
            </a:r>
            <a:r>
              <a:rPr lang="pt-BR" u="sng" dirty="0" err="1"/>
              <a:t>j</a:t>
            </a:r>
            <a:r>
              <a:rPr lang="pt-BR" dirty="0" err="1"/>
              <a:t>fet</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normAutofit lnSpcReduction="10000"/>
          </a:bodyPr>
          <a:lstStyle/>
          <a:p>
            <a:pPr>
              <a:spcBef>
                <a:spcPct val="0"/>
              </a:spcBef>
            </a:pP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Há</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dois</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tipos</a:t>
            </a:r>
            <a:r>
              <a:rPr lang="en-US" altLang="en-US" sz="2600" dirty="0">
                <a:latin typeface="Times New Roman" panose="02020603050405020304" pitchFamily="18" charset="0"/>
                <a:cs typeface="Times New Roman" panose="02020603050405020304" pitchFamily="18" charset="0"/>
              </a:rPr>
              <a:t> de JFETs:</a:t>
            </a:r>
          </a:p>
          <a:p>
            <a:pPr lvl="1">
              <a:spcBef>
                <a:spcPct val="0"/>
              </a:spcBef>
            </a:pPr>
            <a:r>
              <a:rPr lang="en-US" altLang="en-US" dirty="0">
                <a:latin typeface="Times New Roman" panose="02020603050405020304" pitchFamily="18" charset="0"/>
                <a:cs typeface="Times New Roman" panose="02020603050405020304" pitchFamily="18" charset="0"/>
              </a:rPr>
              <a:t> de canal </a:t>
            </a:r>
            <a:r>
              <a:rPr lang="en-US" altLang="en-US" i="1" dirty="0">
                <a:latin typeface="Times New Roman" panose="02020603050405020304" pitchFamily="18" charset="0"/>
                <a:cs typeface="Times New Roman" panose="02020603050405020304" pitchFamily="18" charset="0"/>
              </a:rPr>
              <a:t>n</a:t>
            </a:r>
          </a:p>
          <a:p>
            <a:pPr lvl="1">
              <a:spcBef>
                <a:spcPct val="0"/>
              </a:spcBef>
            </a:pPr>
            <a:r>
              <a:rPr lang="en-US" altLang="en-US" dirty="0">
                <a:latin typeface="Times New Roman" panose="02020603050405020304" pitchFamily="18" charset="0"/>
                <a:cs typeface="Times New Roman" panose="02020603050405020304" pitchFamily="18" charset="0"/>
              </a:rPr>
              <a:t> de canal </a:t>
            </a:r>
            <a:r>
              <a:rPr lang="en-US" altLang="en-US" i="1" dirty="0">
                <a:latin typeface="Times New Roman" panose="02020603050405020304" pitchFamily="18" charset="0"/>
                <a:cs typeface="Times New Roman" panose="02020603050405020304" pitchFamily="18" charset="0"/>
              </a:rPr>
              <a:t>p</a:t>
            </a:r>
          </a:p>
          <a:p>
            <a:pPr lvl="1">
              <a:spcBef>
                <a:spcPct val="0"/>
              </a:spcBef>
            </a:pPr>
            <a:endParaRPr lang="en-US" altLang="en-US" sz="2600" i="1" dirty="0">
              <a:latin typeface="Times New Roman" panose="02020603050405020304" pitchFamily="18" charset="0"/>
              <a:cs typeface="Times New Roman" panose="02020603050405020304" pitchFamily="18" charset="0"/>
            </a:endParaRPr>
          </a:p>
          <a:p>
            <a:pPr>
              <a:spcBef>
                <a:spcPct val="0"/>
              </a:spcBef>
            </a:pPr>
            <a:r>
              <a:rPr lang="en-US" altLang="en-US" sz="2600" i="1" dirty="0">
                <a:latin typeface="Times New Roman" panose="02020603050405020304" pitchFamily="18" charset="0"/>
                <a:cs typeface="Times New Roman" panose="02020603050405020304" pitchFamily="18" charset="0"/>
              </a:rPr>
              <a:t>  O canal </a:t>
            </a:r>
            <a:r>
              <a:rPr lang="en-US" altLang="en-US" sz="2600" dirty="0">
                <a:latin typeface="Times New Roman" panose="02020603050405020304" pitchFamily="18" charset="0"/>
                <a:cs typeface="Times New Roman" panose="02020603050405020304" pitchFamily="18" charset="0"/>
              </a:rPr>
              <a:t>n é o </a:t>
            </a:r>
            <a:r>
              <a:rPr lang="en-US" altLang="en-US" sz="2600" dirty="0" err="1">
                <a:latin typeface="Times New Roman" panose="02020603050405020304" pitchFamily="18" charset="0"/>
                <a:cs typeface="Times New Roman" panose="02020603050405020304" pitchFamily="18" charset="0"/>
              </a:rPr>
              <a:t>mais</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amplamente</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usado</a:t>
            </a:r>
            <a:r>
              <a:rPr lang="en-US" altLang="en-US" sz="2600" dirty="0">
                <a:latin typeface="Times New Roman" panose="02020603050405020304" pitchFamily="18" charset="0"/>
                <a:cs typeface="Times New Roman" panose="02020603050405020304" pitchFamily="18" charset="0"/>
              </a:rPr>
              <a:t> dos </a:t>
            </a:r>
            <a:r>
              <a:rPr lang="en-US" altLang="en-US" sz="2600" dirty="0" err="1">
                <a:latin typeface="Times New Roman" panose="02020603050405020304" pitchFamily="18" charset="0"/>
                <a:cs typeface="Times New Roman" panose="02020603050405020304" pitchFamily="18" charset="0"/>
              </a:rPr>
              <a:t>dois</a:t>
            </a:r>
            <a:r>
              <a:rPr lang="en-US" altLang="en-US" sz="2600" i="1" dirty="0">
                <a:latin typeface="Times New Roman" panose="02020603050405020304" pitchFamily="18" charset="0"/>
                <a:cs typeface="Times New Roman" panose="02020603050405020304" pitchFamily="18" charset="0"/>
              </a:rPr>
              <a:t>.</a:t>
            </a:r>
          </a:p>
          <a:p>
            <a:pPr>
              <a:spcBef>
                <a:spcPct val="0"/>
              </a:spcBef>
            </a:pPr>
            <a:endParaRPr lang="en-US" sz="2600" i="1" dirty="0">
              <a:latin typeface="Times New Roman" panose="02020603050405020304" pitchFamily="18" charset="0"/>
              <a:cs typeface="Times New Roman" panose="02020603050405020304" pitchFamily="18" charset="0"/>
            </a:endParaRPr>
          </a:p>
          <a:p>
            <a:pPr>
              <a:spcBef>
                <a:spcPct val="0"/>
              </a:spcBef>
            </a:pPr>
            <a:r>
              <a:rPr lang="en-US" altLang="en-US" sz="2600" b="1" dirty="0">
                <a:latin typeface="Times New Roman" panose="02020603050405020304" pitchFamily="18" charset="0"/>
                <a:cs typeface="Times New Roman" panose="02020603050405020304" pitchFamily="18" charset="0"/>
              </a:rPr>
              <a:t>  JFETs </a:t>
            </a:r>
            <a:r>
              <a:rPr lang="en-US" altLang="en-US" sz="2600" b="1" dirty="0" err="1">
                <a:latin typeface="Times New Roman" panose="02020603050405020304" pitchFamily="18" charset="0"/>
                <a:cs typeface="Times New Roman" panose="02020603050405020304" pitchFamily="18" charset="0"/>
              </a:rPr>
              <a:t>têm</a:t>
            </a:r>
            <a:r>
              <a:rPr lang="en-US" altLang="en-US" sz="2600" b="1" dirty="0">
                <a:latin typeface="Times New Roman" panose="02020603050405020304" pitchFamily="18" charset="0"/>
                <a:cs typeface="Times New Roman" panose="02020603050405020304" pitchFamily="18" charset="0"/>
              </a:rPr>
              <a:t> </a:t>
            </a:r>
            <a:r>
              <a:rPr lang="en-US" altLang="en-US" sz="2600" b="1" dirty="0" err="1">
                <a:latin typeface="Times New Roman" panose="02020603050405020304" pitchFamily="18" charset="0"/>
                <a:cs typeface="Times New Roman" panose="02020603050405020304" pitchFamily="18" charset="0"/>
              </a:rPr>
              <a:t>três</a:t>
            </a:r>
            <a:r>
              <a:rPr lang="en-US" altLang="en-US" sz="2600" b="1" dirty="0">
                <a:latin typeface="Times New Roman" panose="02020603050405020304" pitchFamily="18" charset="0"/>
                <a:cs typeface="Times New Roman" panose="02020603050405020304" pitchFamily="18" charset="0"/>
              </a:rPr>
              <a:t> </a:t>
            </a:r>
            <a:r>
              <a:rPr lang="en-US" altLang="en-US" sz="2600" b="1" dirty="0" err="1">
                <a:latin typeface="Times New Roman" panose="02020603050405020304" pitchFamily="18" charset="0"/>
                <a:cs typeface="Times New Roman" panose="02020603050405020304" pitchFamily="18" charset="0"/>
              </a:rPr>
              <a:t>terminais</a:t>
            </a:r>
            <a:r>
              <a:rPr lang="en-US" altLang="en-US" sz="2600" b="1" dirty="0">
                <a:latin typeface="Times New Roman" panose="02020603050405020304" pitchFamily="18" charset="0"/>
                <a:cs typeface="Times New Roman" panose="02020603050405020304" pitchFamily="18" charset="0"/>
              </a:rPr>
              <a:t>:</a:t>
            </a:r>
          </a:p>
          <a:p>
            <a:pPr marL="0" lvl="1">
              <a:spcBef>
                <a:spcPct val="0"/>
              </a:spcBef>
              <a:buNone/>
            </a:pPr>
            <a:r>
              <a:rPr lang="en-US" altLang="en-US" sz="2600" dirty="0">
                <a:latin typeface="Times New Roman" panose="02020603050405020304" pitchFamily="18" charset="0"/>
                <a:cs typeface="Times New Roman" panose="02020603050405020304" pitchFamily="18" charset="0"/>
              </a:rPr>
              <a:t>O </a:t>
            </a:r>
            <a:r>
              <a:rPr lang="en-US" altLang="en-US" sz="2600" b="1" dirty="0" err="1">
                <a:latin typeface="Times New Roman" panose="02020603050405020304" pitchFamily="18" charset="0"/>
                <a:cs typeface="Times New Roman" panose="02020603050405020304" pitchFamily="18" charset="0"/>
              </a:rPr>
              <a:t>dreno</a:t>
            </a:r>
            <a:r>
              <a:rPr lang="en-US" altLang="en-US" sz="2600" b="1"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(D) e a </a:t>
            </a:r>
            <a:r>
              <a:rPr lang="en-US" altLang="en-US" sz="2600" b="1" dirty="0" err="1">
                <a:latin typeface="Times New Roman" panose="02020603050405020304" pitchFamily="18" charset="0"/>
                <a:cs typeface="Times New Roman" panose="02020603050405020304" pitchFamily="18" charset="0"/>
              </a:rPr>
              <a:t>fonte</a:t>
            </a:r>
            <a:r>
              <a:rPr lang="en-US" altLang="en-US" sz="2600" b="1"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(S, do </a:t>
            </a:r>
            <a:r>
              <a:rPr lang="en-US" altLang="en-US" sz="2600" dirty="0" err="1">
                <a:latin typeface="Times New Roman" panose="02020603050405020304" pitchFamily="18" charset="0"/>
                <a:cs typeface="Times New Roman" panose="02020603050405020304" pitchFamily="18" charset="0"/>
              </a:rPr>
              <a:t>inglês</a:t>
            </a:r>
            <a:r>
              <a:rPr lang="en-US" altLang="en-US" sz="2600" dirty="0">
                <a:latin typeface="Times New Roman" panose="02020603050405020304" pitchFamily="18" charset="0"/>
                <a:cs typeface="Times New Roman" panose="02020603050405020304" pitchFamily="18" charset="0"/>
              </a:rPr>
              <a:t> </a:t>
            </a:r>
            <a:r>
              <a:rPr lang="en-US" altLang="en-US" sz="2600" i="1" dirty="0">
                <a:latin typeface="Times New Roman" panose="02020603050405020304" pitchFamily="18" charset="0"/>
                <a:cs typeface="Times New Roman" panose="02020603050405020304" pitchFamily="18" charset="0"/>
              </a:rPr>
              <a:t>source</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são</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conectados</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pelo</a:t>
            </a:r>
            <a:r>
              <a:rPr lang="en-US" altLang="en-US" sz="2600" dirty="0">
                <a:latin typeface="Times New Roman" panose="02020603050405020304" pitchFamily="18" charset="0"/>
                <a:cs typeface="Times New Roman" panose="02020603050405020304" pitchFamily="18" charset="0"/>
              </a:rPr>
              <a:t> canal </a:t>
            </a:r>
            <a:r>
              <a:rPr lang="en-US" altLang="en-US" sz="2600" i="1" dirty="0">
                <a:latin typeface="Times New Roman" panose="02020603050405020304" pitchFamily="18" charset="0"/>
                <a:cs typeface="Times New Roman" panose="02020603050405020304" pitchFamily="18" charset="0"/>
              </a:rPr>
              <a:t>n</a:t>
            </a:r>
            <a:endParaRPr lang="en-US" altLang="en-US" sz="2600" dirty="0">
              <a:latin typeface="Times New Roman" panose="02020603050405020304" pitchFamily="18" charset="0"/>
              <a:cs typeface="Times New Roman" panose="02020603050405020304" pitchFamily="18" charset="0"/>
            </a:endParaRPr>
          </a:p>
          <a:p>
            <a:pPr>
              <a:spcBef>
                <a:spcPct val="0"/>
              </a:spcBef>
            </a:pPr>
            <a:endParaRPr lang="pt-BR" sz="2600" dirty="0"/>
          </a:p>
          <a:p>
            <a:pPr>
              <a:spcBef>
                <a:spcPct val="0"/>
              </a:spcBef>
            </a:pPr>
            <a:r>
              <a:rPr lang="en-US" altLang="en-US" sz="2600" dirty="0">
                <a:latin typeface="Times New Roman" panose="02020603050405020304" pitchFamily="18" charset="0"/>
                <a:cs typeface="Times New Roman" panose="02020603050405020304" pitchFamily="18" charset="0"/>
              </a:rPr>
              <a:t>  O (terminal)</a:t>
            </a:r>
            <a:r>
              <a:rPr lang="en-US" altLang="en-US" sz="2600" b="1" dirty="0">
                <a:latin typeface="Times New Roman" panose="02020603050405020304" pitchFamily="18" charset="0"/>
                <a:cs typeface="Times New Roman" panose="02020603050405020304" pitchFamily="18" charset="0"/>
              </a:rPr>
              <a:t> porta</a:t>
            </a:r>
            <a:r>
              <a:rPr lang="en-US" altLang="en-US" sz="2600" dirty="0">
                <a:latin typeface="Times New Roman" panose="02020603050405020304" pitchFamily="18" charset="0"/>
                <a:cs typeface="Times New Roman" panose="02020603050405020304" pitchFamily="18" charset="0"/>
              </a:rPr>
              <a:t> (G, do </a:t>
            </a:r>
            <a:r>
              <a:rPr lang="en-US" altLang="en-US" sz="2600" dirty="0" err="1">
                <a:latin typeface="Times New Roman" panose="02020603050405020304" pitchFamily="18" charset="0"/>
                <a:cs typeface="Times New Roman" panose="02020603050405020304" pitchFamily="18" charset="0"/>
              </a:rPr>
              <a:t>inglês</a:t>
            </a:r>
            <a:r>
              <a:rPr lang="en-US" altLang="en-US" sz="2600" dirty="0">
                <a:latin typeface="Times New Roman" panose="02020603050405020304" pitchFamily="18" charset="0"/>
                <a:cs typeface="Times New Roman" panose="02020603050405020304" pitchFamily="18" charset="0"/>
              </a:rPr>
              <a:t> </a:t>
            </a:r>
            <a:r>
              <a:rPr lang="en-US" altLang="en-US" sz="2600" i="1" dirty="0">
                <a:latin typeface="Times New Roman" panose="02020603050405020304" pitchFamily="18" charset="0"/>
                <a:cs typeface="Times New Roman" panose="02020603050405020304" pitchFamily="18" charset="0"/>
              </a:rPr>
              <a:t>gate</a:t>
            </a:r>
            <a:r>
              <a:rPr lang="en-US" altLang="en-US" sz="2600" dirty="0">
                <a:latin typeface="Times New Roman" panose="02020603050405020304" pitchFamily="18" charset="0"/>
                <a:cs typeface="Times New Roman" panose="02020603050405020304" pitchFamily="18" charset="0"/>
              </a:rPr>
              <a:t>) é </a:t>
            </a:r>
            <a:r>
              <a:rPr lang="en-US" altLang="en-US" sz="2600" dirty="0" err="1">
                <a:latin typeface="Times New Roman" panose="02020603050405020304" pitchFamily="18" charset="0"/>
                <a:cs typeface="Times New Roman" panose="02020603050405020304" pitchFamily="18" charset="0"/>
              </a:rPr>
              <a:t>conectado</a:t>
            </a:r>
            <a:r>
              <a:rPr lang="en-US" altLang="en-US" sz="2600" dirty="0">
                <a:latin typeface="Times New Roman" panose="02020603050405020304" pitchFamily="18" charset="0"/>
                <a:cs typeface="Times New Roman" panose="02020603050405020304" pitchFamily="18" charset="0"/>
              </a:rPr>
              <a:t> por material do </a:t>
            </a:r>
            <a:r>
              <a:rPr lang="en-US" altLang="en-US" sz="2600" dirty="0" err="1">
                <a:latin typeface="Times New Roman" panose="02020603050405020304" pitchFamily="18" charset="0"/>
                <a:cs typeface="Times New Roman" panose="02020603050405020304" pitchFamily="18" charset="0"/>
              </a:rPr>
              <a:t>tipo</a:t>
            </a:r>
            <a:r>
              <a:rPr lang="en-US" altLang="en-US" sz="2600" dirty="0">
                <a:latin typeface="Times New Roman" panose="02020603050405020304" pitchFamily="18" charset="0"/>
                <a:cs typeface="Times New Roman" panose="02020603050405020304" pitchFamily="18" charset="0"/>
              </a:rPr>
              <a:t> </a:t>
            </a:r>
            <a:r>
              <a:rPr lang="en-US" altLang="en-US" sz="2600" i="1" dirty="0">
                <a:latin typeface="Times New Roman" panose="02020603050405020304" pitchFamily="18" charset="0"/>
                <a:cs typeface="Times New Roman" panose="02020603050405020304" pitchFamily="18" charset="0"/>
              </a:rPr>
              <a:t>p.</a:t>
            </a:r>
            <a:endParaRPr lang="pt-BR" sz="2600" dirty="0"/>
          </a:p>
        </p:txBody>
      </p:sp>
    </p:spTree>
    <p:extLst>
      <p:ext uri="{BB962C8B-B14F-4D97-AF65-F5344CB8AC3E}">
        <p14:creationId xmlns:p14="http://schemas.microsoft.com/office/powerpoint/2010/main" val="729207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altLang="pt-BR" dirty="0"/>
              <a:t>Operação JFET: a ideia básica</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200" y="1825625"/>
            <a:ext cx="6884504" cy="4351338"/>
          </a:xfrm>
        </p:spPr>
        <p:txBody>
          <a:bodyPr>
            <a:normAutofit fontScale="92500" lnSpcReduction="20000"/>
          </a:bodyPr>
          <a:lstStyle/>
          <a:p>
            <a:pPr algn="just">
              <a:spcBef>
                <a:spcPct val="0"/>
              </a:spcBef>
            </a:pPr>
            <a:r>
              <a:rPr lang="pt-BR" altLang="en-US" sz="2600" i="1" dirty="0">
                <a:latin typeface="Times New Roman" panose="02020603050405020304" pitchFamily="18" charset="0"/>
                <a:cs typeface="Times New Roman" panose="02020603050405020304" pitchFamily="18" charset="0"/>
              </a:rPr>
              <a:t>  A operação JFET pode ser comparada à de uma torneira.</a:t>
            </a:r>
          </a:p>
          <a:p>
            <a:pPr marL="0" indent="0" algn="just">
              <a:spcBef>
                <a:spcPct val="0"/>
              </a:spcBef>
              <a:buNone/>
            </a:pPr>
            <a:r>
              <a:rPr lang="pt-BR" altLang="en-US" sz="2600" dirty="0">
                <a:latin typeface="Times New Roman" panose="02020603050405020304" pitchFamily="18" charset="0"/>
                <a:cs typeface="Times New Roman" panose="02020603050405020304" pitchFamily="18" charset="0"/>
              </a:rPr>
              <a:t> </a:t>
            </a:r>
          </a:p>
          <a:p>
            <a:pPr algn="just">
              <a:spcBef>
                <a:spcPct val="0"/>
              </a:spcBef>
            </a:pPr>
            <a:r>
              <a:rPr lang="pt-BR" altLang="en-US" sz="2600" dirty="0">
                <a:latin typeface="Times New Roman" panose="02020603050405020304" pitchFamily="18" charset="0"/>
                <a:cs typeface="Times New Roman" panose="02020603050405020304" pitchFamily="18" charset="0"/>
              </a:rPr>
              <a:t>  A </a:t>
            </a:r>
            <a:r>
              <a:rPr lang="pt-BR" altLang="en-US" sz="2600" b="1" dirty="0">
                <a:latin typeface="Times New Roman" panose="02020603050405020304" pitchFamily="18" charset="0"/>
                <a:cs typeface="Times New Roman" panose="02020603050405020304" pitchFamily="18" charset="0"/>
              </a:rPr>
              <a:t>fonte </a:t>
            </a:r>
            <a:r>
              <a:rPr lang="pt-BR" altLang="en-US" sz="2600" dirty="0">
                <a:latin typeface="Times New Roman" panose="02020603050405020304" pitchFamily="18" charset="0"/>
                <a:cs typeface="Times New Roman" panose="02020603050405020304" pitchFamily="18" charset="0"/>
              </a:rPr>
              <a:t>é o acúmulo de elétrons no polo negativo da tensão dreno-fonte.</a:t>
            </a:r>
          </a:p>
          <a:p>
            <a:pPr algn="just">
              <a:spcBef>
                <a:spcPct val="0"/>
              </a:spcBef>
            </a:pPr>
            <a:endParaRPr lang="pt-BR" altLang="en-US" sz="2600" dirty="0">
              <a:latin typeface="Times New Roman" panose="02020603050405020304" pitchFamily="18" charset="0"/>
              <a:cs typeface="Times New Roman" panose="02020603050405020304" pitchFamily="18" charset="0"/>
            </a:endParaRPr>
          </a:p>
          <a:p>
            <a:pPr algn="just">
              <a:spcBef>
                <a:spcPct val="0"/>
              </a:spcBef>
            </a:pPr>
            <a:r>
              <a:rPr lang="pt-BR" altLang="en-US" sz="2600" dirty="0">
                <a:latin typeface="Times New Roman" panose="02020603050405020304" pitchFamily="18" charset="0"/>
                <a:cs typeface="Times New Roman" panose="02020603050405020304" pitchFamily="18" charset="0"/>
              </a:rPr>
              <a:t>  O </a:t>
            </a:r>
            <a:r>
              <a:rPr lang="pt-BR" altLang="en-US" sz="2600" b="1" dirty="0">
                <a:latin typeface="Times New Roman" panose="02020603050405020304" pitchFamily="18" charset="0"/>
                <a:cs typeface="Times New Roman" panose="02020603050405020304" pitchFamily="18" charset="0"/>
              </a:rPr>
              <a:t>dreno </a:t>
            </a:r>
            <a:r>
              <a:rPr lang="pt-BR" altLang="en-US" sz="2600" dirty="0">
                <a:latin typeface="Times New Roman" panose="02020603050405020304" pitchFamily="18" charset="0"/>
                <a:cs typeface="Times New Roman" panose="02020603050405020304" pitchFamily="18" charset="0"/>
              </a:rPr>
              <a:t>é da deficiência de elétron (ou lacunas) no </a:t>
            </a:r>
            <a:r>
              <a:rPr lang="pt-BR" altLang="en-US" sz="2600" dirty="0" err="1">
                <a:latin typeface="Times New Roman" panose="02020603050405020304" pitchFamily="18" charset="0"/>
                <a:cs typeface="Times New Roman" panose="02020603050405020304" pitchFamily="18" charset="0"/>
              </a:rPr>
              <a:t>pólo</a:t>
            </a:r>
            <a:r>
              <a:rPr lang="pt-BR" altLang="en-US" sz="2600" dirty="0">
                <a:latin typeface="Times New Roman" panose="02020603050405020304" pitchFamily="18" charset="0"/>
                <a:cs typeface="Times New Roman" panose="02020603050405020304" pitchFamily="18" charset="0"/>
              </a:rPr>
              <a:t> positivo da tensão aplicada.</a:t>
            </a:r>
          </a:p>
          <a:p>
            <a:pPr marL="0" indent="0" algn="just">
              <a:spcBef>
                <a:spcPct val="0"/>
              </a:spcBef>
              <a:buNone/>
            </a:pPr>
            <a:r>
              <a:rPr lang="pt-BR" altLang="en-US" sz="2600" dirty="0">
                <a:latin typeface="Times New Roman" panose="02020603050405020304" pitchFamily="18" charset="0"/>
                <a:cs typeface="Times New Roman" panose="02020603050405020304" pitchFamily="18" charset="0"/>
              </a:rPr>
              <a:t>  </a:t>
            </a:r>
          </a:p>
          <a:p>
            <a:pPr algn="just">
              <a:spcBef>
                <a:spcPct val="0"/>
              </a:spcBef>
            </a:pPr>
            <a:r>
              <a:rPr lang="pt-BR" altLang="en-US" sz="2600" dirty="0">
                <a:latin typeface="Times New Roman" panose="02020603050405020304" pitchFamily="18" charset="0"/>
                <a:cs typeface="Times New Roman" panose="02020603050405020304" pitchFamily="18" charset="0"/>
              </a:rPr>
              <a:t>  A </a:t>
            </a:r>
            <a:r>
              <a:rPr lang="pt-BR" altLang="en-US" sz="2600" b="1" dirty="0">
                <a:latin typeface="Times New Roman" panose="02020603050405020304" pitchFamily="18" charset="0"/>
                <a:cs typeface="Times New Roman" panose="02020603050405020304" pitchFamily="18" charset="0"/>
              </a:rPr>
              <a:t>porta </a:t>
            </a:r>
            <a:r>
              <a:rPr lang="pt-BR" altLang="en-US" sz="2600" dirty="0">
                <a:latin typeface="Times New Roman" panose="02020603050405020304" pitchFamily="18" charset="0"/>
                <a:cs typeface="Times New Roman" panose="02020603050405020304" pitchFamily="18" charset="0"/>
              </a:rPr>
              <a:t>controla a largura do canal </a:t>
            </a:r>
            <a:r>
              <a:rPr lang="pt-BR" altLang="en-US" sz="2600" i="1" dirty="0">
                <a:latin typeface="Times New Roman" panose="02020603050405020304" pitchFamily="18" charset="0"/>
                <a:cs typeface="Times New Roman" panose="02020603050405020304" pitchFamily="18" charset="0"/>
              </a:rPr>
              <a:t>n </a:t>
            </a:r>
            <a:r>
              <a:rPr lang="pt-BR" altLang="en-US" sz="2600" dirty="0">
                <a:latin typeface="Times New Roman" panose="02020603050405020304" pitchFamily="18" charset="0"/>
                <a:cs typeface="Times New Roman" panose="02020603050405020304" pitchFamily="18" charset="0"/>
              </a:rPr>
              <a:t> e, consequentemente, o fluxo de cargas da fonte ao dreno.</a:t>
            </a:r>
          </a:p>
          <a:p>
            <a:endParaRPr lang="pt-BR" dirty="0"/>
          </a:p>
        </p:txBody>
      </p:sp>
      <p:pic>
        <p:nvPicPr>
          <p:cNvPr id="7" name="Picture 5">
            <a:extLst>
              <a:ext uri="{FF2B5EF4-FFF2-40B4-BE49-F238E27FC236}">
                <a16:creationId xmlns:a16="http://schemas.microsoft.com/office/drawing/2014/main" id="{E520B7B5-66DA-4C81-81B2-759CE8B1E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50" y="2185781"/>
            <a:ext cx="31813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834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8683-CB94-47EF-B0E9-B4111B291D37}"/>
              </a:ext>
            </a:extLst>
          </p:cNvPr>
          <p:cNvSpPr>
            <a:spLocks noGrp="1"/>
          </p:cNvSpPr>
          <p:nvPr>
            <p:ph type="title"/>
          </p:nvPr>
        </p:nvSpPr>
        <p:spPr/>
        <p:txBody>
          <a:bodyPr/>
          <a:lstStyle/>
          <a:p>
            <a:r>
              <a:rPr lang="pt-BR" dirty="0"/>
              <a:t>Construção do </a:t>
            </a:r>
            <a:r>
              <a:rPr lang="pt-BR" u="sng" dirty="0" err="1"/>
              <a:t>j</a:t>
            </a:r>
            <a:r>
              <a:rPr lang="pt-BR" dirty="0" err="1"/>
              <a:t>fet</a:t>
            </a:r>
            <a:endParaRPr lang="pt-BR" dirty="0"/>
          </a:p>
        </p:txBody>
      </p:sp>
      <p:sp>
        <p:nvSpPr>
          <p:cNvPr id="9" name="Content Placeholder 8">
            <a:extLst>
              <a:ext uri="{FF2B5EF4-FFF2-40B4-BE49-F238E27FC236}">
                <a16:creationId xmlns:a16="http://schemas.microsoft.com/office/drawing/2014/main" id="{28A1149A-6FB0-4BED-A800-61285BFCB287}"/>
              </a:ext>
            </a:extLst>
          </p:cNvPr>
          <p:cNvSpPr>
            <a:spLocks noGrp="1"/>
          </p:cNvSpPr>
          <p:nvPr>
            <p:ph idx="1"/>
          </p:nvPr>
        </p:nvSpPr>
        <p:spPr>
          <a:xfrm>
            <a:off x="838200" y="1825625"/>
            <a:ext cx="6871118" cy="4351338"/>
          </a:xfrm>
        </p:spPr>
        <p:txBody>
          <a:bodyPr/>
          <a:lstStyle/>
          <a:p>
            <a:pPr>
              <a:lnSpc>
                <a:spcPct val="114000"/>
              </a:lnSpc>
            </a:pPr>
            <a:r>
              <a:rPr lang="pt-BR" dirty="0"/>
              <a:t>V</a:t>
            </a:r>
            <a:r>
              <a:rPr lang="pt-BR" baseline="-25000" dirty="0"/>
              <a:t>GS</a:t>
            </a:r>
            <a:r>
              <a:rPr lang="pt-BR" dirty="0"/>
              <a:t> = 0V, V</a:t>
            </a:r>
            <a:r>
              <a:rPr lang="pt-BR" baseline="-25000" dirty="0"/>
              <a:t>DS</a:t>
            </a:r>
            <a:r>
              <a:rPr lang="pt-BR" dirty="0"/>
              <a:t> positiva</a:t>
            </a:r>
          </a:p>
          <a:p>
            <a:pPr lvl="1">
              <a:lnSpc>
                <a:spcPct val="114000"/>
              </a:lnSpc>
            </a:pPr>
            <a:r>
              <a:rPr lang="pt-BR" dirty="0"/>
              <a:t>Observe a figura ao lado. V</a:t>
            </a:r>
            <a:r>
              <a:rPr lang="pt-BR" baseline="-25000" dirty="0"/>
              <a:t>DS</a:t>
            </a:r>
            <a:r>
              <a:rPr lang="pt-BR" dirty="0"/>
              <a:t> &gt; 0 e V</a:t>
            </a:r>
            <a:r>
              <a:rPr lang="pt-BR" baseline="-25000" dirty="0"/>
              <a:t>GS</a:t>
            </a:r>
            <a:r>
              <a:rPr lang="pt-BR" dirty="0"/>
              <a:t> = 0.</a:t>
            </a:r>
          </a:p>
          <a:p>
            <a:pPr lvl="1">
              <a:lnSpc>
                <a:spcPct val="114000"/>
              </a:lnSpc>
            </a:pPr>
            <a:r>
              <a:rPr lang="pt-BR" dirty="0"/>
              <a:t>I</a:t>
            </a:r>
            <a:r>
              <a:rPr lang="pt-BR" baseline="-25000" dirty="0"/>
              <a:t>D</a:t>
            </a:r>
            <a:r>
              <a:rPr lang="pt-BR" dirty="0"/>
              <a:t> = I</a:t>
            </a:r>
            <a:r>
              <a:rPr lang="pt-BR" baseline="-25000" dirty="0"/>
              <a:t>S</a:t>
            </a:r>
            <a:r>
              <a:rPr lang="pt-BR" dirty="0"/>
              <a:t>. Fluxo de carga é relativamente irrestrito e limitado apenas pela resistência do canal </a:t>
            </a:r>
            <a:r>
              <a:rPr lang="pt-BR" i="1" dirty="0"/>
              <a:t>n </a:t>
            </a:r>
            <a:r>
              <a:rPr lang="pt-BR" dirty="0"/>
              <a:t> entre dreno e fonte.</a:t>
            </a:r>
          </a:p>
          <a:p>
            <a:pPr lvl="1">
              <a:lnSpc>
                <a:spcPct val="114000"/>
              </a:lnSpc>
            </a:pPr>
            <a:r>
              <a:rPr lang="pt-BR" dirty="0"/>
              <a:t>I</a:t>
            </a:r>
            <a:r>
              <a:rPr lang="pt-BR" baseline="-25000" dirty="0"/>
              <a:t>G</a:t>
            </a:r>
            <a:r>
              <a:rPr lang="pt-BR" dirty="0"/>
              <a:t> = 0. Esta é uma importante característica do JFET.</a:t>
            </a:r>
          </a:p>
          <a:p>
            <a:pPr lvl="1">
              <a:lnSpc>
                <a:spcPct val="114000"/>
              </a:lnSpc>
            </a:pPr>
            <a:endParaRPr lang="pt-BR" dirty="0"/>
          </a:p>
          <a:p>
            <a:pPr lvl="1">
              <a:lnSpc>
                <a:spcPct val="114000"/>
              </a:lnSpc>
            </a:pPr>
            <a:endParaRPr lang="pt-BR" dirty="0"/>
          </a:p>
        </p:txBody>
      </p:sp>
      <p:sp>
        <p:nvSpPr>
          <p:cNvPr id="4" name="Footer Placeholder 3">
            <a:extLst>
              <a:ext uri="{FF2B5EF4-FFF2-40B4-BE49-F238E27FC236}">
                <a16:creationId xmlns:a16="http://schemas.microsoft.com/office/drawing/2014/main" id="{302E4563-7E6C-4F77-BFBE-03C9A4BC3A76}"/>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2CAD33-8559-4468-B2AC-C61196CD5951}"/>
              </a:ext>
            </a:extLst>
          </p:cNvPr>
          <p:cNvSpPr>
            <a:spLocks noGrp="1"/>
          </p:cNvSpPr>
          <p:nvPr>
            <p:ph type="sldNum" sz="quarter" idx="12"/>
          </p:nvPr>
        </p:nvSpPr>
        <p:spPr/>
        <p:txBody>
          <a:bodyPr/>
          <a:lstStyle/>
          <a:p>
            <a:fld id="{D70E266F-DC34-4EBC-B26B-29CFE51B5C59}" type="slidenum">
              <a:rPr lang="en-US" altLang="en-US" smtClean="0"/>
              <a:pPr/>
              <a:t>39</a:t>
            </a:fld>
            <a:endParaRPr lang="en-US" altLang="en-US"/>
          </a:p>
        </p:txBody>
      </p:sp>
      <p:pic>
        <p:nvPicPr>
          <p:cNvPr id="6" name="Picture 2">
            <a:extLst>
              <a:ext uri="{FF2B5EF4-FFF2-40B4-BE49-F238E27FC236}">
                <a16:creationId xmlns:a16="http://schemas.microsoft.com/office/drawing/2014/main" id="{73C8C5A7-82EB-4C41-9628-3D9128316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317" y="1027906"/>
            <a:ext cx="4248472" cy="5011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66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DISCIPLINA?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Compreender o mundo analógico, especificar, projetar e executar projetos com componentes analógicos básicos</a:t>
            </a:r>
          </a:p>
          <a:p>
            <a:pPr marL="514350" indent="-514350">
              <a:buAutoNum type="arabicParenR"/>
            </a:pPr>
            <a:r>
              <a:rPr lang="pt-BR" dirty="0"/>
              <a:t>Compreender os principais dispositivos analógicos e sua forma de atuação</a:t>
            </a:r>
          </a:p>
          <a:p>
            <a:pPr marL="514350" indent="-514350">
              <a:buAutoNum type="arabicParenR"/>
            </a:pPr>
            <a:r>
              <a:rPr lang="pt-BR" dirty="0"/>
              <a:t>Desenvolver afinidade prática com eletrônica analógica</a:t>
            </a:r>
          </a:p>
          <a:p>
            <a:pPr marL="514350" indent="-514350">
              <a:buAutoNum type="arabicParenR"/>
            </a:pPr>
            <a:r>
              <a:rPr lang="pt-BR" dirty="0"/>
              <a:t>Projetar e desenvolver um projeto com dispositivos analógicos</a:t>
            </a:r>
            <a:endParaRPr lang="pt-BR" b="1" dirty="0"/>
          </a:p>
          <a:p>
            <a:endParaRPr lang="pt-BR" dirty="0"/>
          </a:p>
        </p:txBody>
      </p:sp>
    </p:spTree>
    <p:extLst>
      <p:ext uri="{BB962C8B-B14F-4D97-AF65-F5344CB8AC3E}">
        <p14:creationId xmlns:p14="http://schemas.microsoft.com/office/powerpoint/2010/main" val="116600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8DF145B-A135-4460-B06C-FF53F86C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29"/>
          <a:stretch/>
        </p:blipFill>
        <p:spPr bwMode="auto">
          <a:xfrm>
            <a:off x="6798365" y="1088912"/>
            <a:ext cx="5393635" cy="458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u="sng" dirty="0" err="1"/>
              <a:t>j</a:t>
            </a:r>
            <a:r>
              <a:rPr lang="pt-BR" dirty="0" err="1"/>
              <a:t>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033592" cy="5032375"/>
          </a:xfrm>
        </p:spPr>
        <p:txBody>
          <a:bodyPr>
            <a:normAutofit/>
          </a:bodyPr>
          <a:lstStyle/>
          <a:p>
            <a:r>
              <a:rPr lang="pt-BR" dirty="0"/>
              <a:t>V</a:t>
            </a:r>
            <a:r>
              <a:rPr lang="pt-BR" baseline="-25000" dirty="0"/>
              <a:t>GS</a:t>
            </a:r>
            <a:r>
              <a:rPr lang="pt-BR" dirty="0"/>
              <a:t> = 0V, V</a:t>
            </a:r>
            <a:r>
              <a:rPr lang="pt-BR" baseline="-25000" dirty="0"/>
              <a:t>DS</a:t>
            </a:r>
            <a:r>
              <a:rPr lang="pt-BR" dirty="0"/>
              <a:t> positiva</a:t>
            </a:r>
          </a:p>
          <a:p>
            <a:pPr lvl="1"/>
            <a:r>
              <a:rPr lang="pt-BR" dirty="0"/>
              <a:t>À medida que V</a:t>
            </a:r>
            <a:r>
              <a:rPr lang="pt-BR" baseline="-25000" dirty="0"/>
              <a:t>DS</a:t>
            </a:r>
            <a:r>
              <a:rPr lang="pt-BR" dirty="0"/>
              <a:t> aumenta de 0V para alguns volts, a corrente aumenta.</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40</a:t>
            </a:fld>
            <a:endParaRPr lang="en-US" altLang="en-US"/>
          </a:p>
        </p:txBody>
      </p:sp>
    </p:spTree>
    <p:extLst>
      <p:ext uri="{BB962C8B-B14F-4D97-AF65-F5344CB8AC3E}">
        <p14:creationId xmlns:p14="http://schemas.microsoft.com/office/powerpoint/2010/main" val="1041396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2A6CD35-3B6B-4629-8851-95523FD3A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389" y="725245"/>
            <a:ext cx="4509949" cy="522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202558" cy="5032375"/>
          </a:xfrm>
        </p:spPr>
        <p:txBody>
          <a:bodyPr>
            <a:normAutofit/>
          </a:bodyPr>
          <a:lstStyle/>
          <a:p>
            <a:r>
              <a:rPr lang="pt-BR" dirty="0"/>
              <a:t>V</a:t>
            </a:r>
            <a:r>
              <a:rPr lang="pt-BR" baseline="-25000" dirty="0"/>
              <a:t>GS</a:t>
            </a:r>
            <a:r>
              <a:rPr lang="pt-BR" dirty="0"/>
              <a:t> = 0V, V</a:t>
            </a:r>
            <a:r>
              <a:rPr lang="pt-BR" baseline="-25000" dirty="0"/>
              <a:t>DS</a:t>
            </a:r>
            <a:r>
              <a:rPr lang="pt-BR" dirty="0"/>
              <a:t> positiva</a:t>
            </a:r>
          </a:p>
          <a:p>
            <a:pPr lvl="1"/>
            <a:r>
              <a:rPr lang="pt-BR" dirty="0"/>
              <a:t>Conforme V</a:t>
            </a:r>
            <a:r>
              <a:rPr lang="pt-BR" baseline="-25000" dirty="0"/>
              <a:t>DS</a:t>
            </a:r>
            <a:r>
              <a:rPr lang="pt-BR" dirty="0"/>
              <a:t> aumenta e se aproxima do valor de </a:t>
            </a:r>
            <a:r>
              <a:rPr lang="pt-BR" dirty="0" err="1"/>
              <a:t>V</a:t>
            </a:r>
            <a:r>
              <a:rPr lang="pt-BR" baseline="-25000" dirty="0" err="1"/>
              <a:t>p</a:t>
            </a:r>
            <a:r>
              <a:rPr lang="pt-BR" dirty="0"/>
              <a:t>, as regiões de depleção se alargam, provocando considerável redução da largura do canal.</a:t>
            </a:r>
          </a:p>
          <a:p>
            <a:pPr lvl="1"/>
            <a:r>
              <a:rPr lang="pt-BR" dirty="0"/>
              <a:t>Se V</a:t>
            </a:r>
            <a:r>
              <a:rPr lang="pt-BR" baseline="-25000" dirty="0"/>
              <a:t>DS</a:t>
            </a:r>
            <a:r>
              <a:rPr lang="pt-BR" dirty="0"/>
              <a:t> for elevado a um valor em que as duas regiões de depleção parecem se “tocar”, surgirá a condição de </a:t>
            </a:r>
            <a:r>
              <a:rPr lang="pt-BR" i="1" dirty="0" err="1"/>
              <a:t>pinch</a:t>
            </a:r>
            <a:r>
              <a:rPr lang="pt-BR" i="1" dirty="0"/>
              <a:t>-off </a:t>
            </a:r>
            <a:r>
              <a:rPr lang="pt-BR" dirty="0"/>
              <a:t>(estrangulamento)</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41</a:t>
            </a:fld>
            <a:endParaRPr lang="en-US" altLang="en-US"/>
          </a:p>
        </p:txBody>
      </p:sp>
    </p:spTree>
    <p:extLst>
      <p:ext uri="{BB962C8B-B14F-4D97-AF65-F5344CB8AC3E}">
        <p14:creationId xmlns:p14="http://schemas.microsoft.com/office/powerpoint/2010/main" val="123049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8DF145B-A135-4460-B06C-FF53F86C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29"/>
          <a:stretch/>
        </p:blipFill>
        <p:spPr bwMode="auto">
          <a:xfrm>
            <a:off x="6798365" y="1088912"/>
            <a:ext cx="5393635" cy="458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033592" cy="5032375"/>
          </a:xfrm>
        </p:spPr>
        <p:txBody>
          <a:bodyPr>
            <a:normAutofit/>
          </a:bodyPr>
          <a:lstStyle/>
          <a:p>
            <a:r>
              <a:rPr lang="pt-BR" dirty="0"/>
              <a:t>Na tensão de </a:t>
            </a:r>
            <a:r>
              <a:rPr lang="pt-BR" i="1" dirty="0" err="1"/>
              <a:t>pinch</a:t>
            </a:r>
            <a:r>
              <a:rPr lang="pt-BR" i="1" dirty="0"/>
              <a:t>-off</a:t>
            </a:r>
            <a:r>
              <a:rPr lang="pt-BR" dirty="0"/>
              <a:t> I</a:t>
            </a:r>
            <a:r>
              <a:rPr lang="pt-BR" baseline="-25000" dirty="0"/>
              <a:t>D</a:t>
            </a:r>
            <a:r>
              <a:rPr lang="pt-BR" dirty="0"/>
              <a:t> mantém um valor de saturação definido por I</a:t>
            </a:r>
            <a:r>
              <a:rPr lang="pt-BR" baseline="-25000" dirty="0"/>
              <a:t>DSS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42</a:t>
            </a:fld>
            <a:endParaRPr lang="en-US" altLang="en-US"/>
          </a:p>
        </p:txBody>
      </p:sp>
    </p:spTree>
    <p:extLst>
      <p:ext uri="{BB962C8B-B14F-4D97-AF65-F5344CB8AC3E}">
        <p14:creationId xmlns:p14="http://schemas.microsoft.com/office/powerpoint/2010/main" val="3601162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200" y="1825625"/>
            <a:ext cx="6556514" cy="4351338"/>
          </a:xfrm>
        </p:spPr>
        <p:txBody>
          <a:bodyPr/>
          <a:lstStyle/>
          <a:p>
            <a:r>
              <a:rPr lang="pt-BR" dirty="0"/>
              <a:t>Uma vez que V</a:t>
            </a:r>
            <a:r>
              <a:rPr lang="pt-BR" baseline="-25000" dirty="0"/>
              <a:t>DS</a:t>
            </a:r>
            <a:r>
              <a:rPr lang="pt-BR" dirty="0"/>
              <a:t> &gt; V</a:t>
            </a:r>
            <a:r>
              <a:rPr lang="pt-BR" baseline="-25000" dirty="0"/>
              <a:t>P</a:t>
            </a:r>
            <a:r>
              <a:rPr lang="pt-BR" dirty="0"/>
              <a:t>, o JFET apresenta as características de uma fonte de corrente constante.</a:t>
            </a:r>
          </a:p>
          <a:p>
            <a:r>
              <a:rPr lang="pt-BR" dirty="0"/>
              <a:t>I</a:t>
            </a:r>
            <a:r>
              <a:rPr lang="pt-BR" baseline="-25000" dirty="0"/>
              <a:t>DSS </a:t>
            </a:r>
            <a:r>
              <a:rPr lang="pt-BR" dirty="0"/>
              <a:t>é a corrente máxima de dreno para um JFET e é definida pela condição V</a:t>
            </a:r>
            <a:r>
              <a:rPr lang="pt-BR" baseline="-25000" dirty="0"/>
              <a:t>GS</a:t>
            </a:r>
            <a:r>
              <a:rPr lang="pt-BR" dirty="0"/>
              <a:t> = 0V e </a:t>
            </a:r>
            <a:br>
              <a:rPr lang="pt-BR" dirty="0"/>
            </a:br>
            <a:r>
              <a:rPr lang="pt-BR" dirty="0"/>
              <a:t>V</a:t>
            </a:r>
            <a:r>
              <a:rPr lang="pt-BR" baseline="-25000" dirty="0"/>
              <a:t>DS</a:t>
            </a:r>
            <a:r>
              <a:rPr lang="pt-BR" dirty="0"/>
              <a:t> &gt; |</a:t>
            </a:r>
            <a:r>
              <a:rPr lang="pt-BR" dirty="0" err="1"/>
              <a:t>V</a:t>
            </a:r>
            <a:r>
              <a:rPr lang="pt-BR" baseline="-25000" dirty="0" err="1"/>
              <a:t>p</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43</a:t>
            </a:fld>
            <a:endParaRPr lang="en-US" altLang="en-US"/>
          </a:p>
        </p:txBody>
      </p:sp>
      <p:pic>
        <p:nvPicPr>
          <p:cNvPr id="6" name="Picture 2">
            <a:extLst>
              <a:ext uri="{FF2B5EF4-FFF2-40B4-BE49-F238E27FC236}">
                <a16:creationId xmlns:a16="http://schemas.microsoft.com/office/drawing/2014/main" id="{C40D977A-45A2-494F-B69B-5A9036C9D7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42"/>
          <a:stretch/>
        </p:blipFill>
        <p:spPr bwMode="auto">
          <a:xfrm>
            <a:off x="7325139" y="1345404"/>
            <a:ext cx="4791493" cy="3683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010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5"/>
            <a:ext cx="5473149" cy="4351338"/>
          </a:xfrm>
        </p:spPr>
        <p:txBody>
          <a:bodyPr/>
          <a:lstStyle/>
          <a:p>
            <a:r>
              <a:rPr lang="pt-BR" dirty="0"/>
              <a:t>V</a:t>
            </a:r>
            <a:r>
              <a:rPr lang="pt-BR" baseline="-25000" dirty="0"/>
              <a:t>GS</a:t>
            </a:r>
            <a:r>
              <a:rPr lang="pt-BR" dirty="0"/>
              <a:t> &lt; 0V</a:t>
            </a:r>
          </a:p>
          <a:p>
            <a:pPr lvl="1"/>
            <a:r>
              <a:rPr lang="pt-BR" dirty="0"/>
              <a:t>Considere agora V</a:t>
            </a:r>
            <a:r>
              <a:rPr lang="pt-BR" baseline="-25000" dirty="0"/>
              <a:t>GS</a:t>
            </a:r>
            <a:r>
              <a:rPr lang="pt-BR" dirty="0"/>
              <a:t> = -1V. O efeito da polarização negativa aplicada em V</a:t>
            </a:r>
            <a:r>
              <a:rPr lang="pt-BR" baseline="-25000" dirty="0"/>
              <a:t>GS</a:t>
            </a:r>
            <a:r>
              <a:rPr lang="pt-BR" dirty="0"/>
              <a:t> é estabelecer regiões de depleção semelhantes às obtidas em V</a:t>
            </a:r>
            <a:r>
              <a:rPr lang="pt-BR" baseline="-25000" dirty="0"/>
              <a:t>GS</a:t>
            </a:r>
            <a:r>
              <a:rPr lang="pt-BR" dirty="0"/>
              <a:t> = 0V, mas com valores menores de V</a:t>
            </a:r>
            <a:r>
              <a:rPr lang="pt-BR" baseline="-25000" dirty="0"/>
              <a:t>DS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44</a:t>
            </a:fld>
            <a:endParaRPr lang="en-US" altLang="en-US"/>
          </a:p>
        </p:txBody>
      </p:sp>
      <p:pic>
        <p:nvPicPr>
          <p:cNvPr id="6" name="Picture 2">
            <a:extLst>
              <a:ext uri="{FF2B5EF4-FFF2-40B4-BE49-F238E27FC236}">
                <a16:creationId xmlns:a16="http://schemas.microsoft.com/office/drawing/2014/main" id="{58618FC6-BC1E-47F6-99AD-1EC5083A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269" y="760883"/>
            <a:ext cx="4976327" cy="5778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450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C8469D1-EDC3-4302-82D0-7232BF227A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72"/>
          <a:stretch/>
        </p:blipFill>
        <p:spPr bwMode="auto">
          <a:xfrm>
            <a:off x="5410200" y="2040486"/>
            <a:ext cx="6814930" cy="475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5257801" cy="5032375"/>
          </a:xfrm>
        </p:spPr>
        <p:txBody>
          <a:bodyPr>
            <a:normAutofit/>
          </a:bodyPr>
          <a:lstStyle/>
          <a:p>
            <a:r>
              <a:rPr lang="pt-BR" dirty="0"/>
              <a:t>V</a:t>
            </a:r>
            <a:r>
              <a:rPr lang="pt-BR" baseline="-25000" dirty="0"/>
              <a:t>GS</a:t>
            </a:r>
            <a:r>
              <a:rPr lang="pt-BR" dirty="0"/>
              <a:t> &lt; 0V</a:t>
            </a:r>
          </a:p>
          <a:p>
            <a:pPr lvl="1"/>
            <a:r>
              <a:rPr lang="pt-BR" dirty="0"/>
              <a:t>O nível de saturação resultante para I</a:t>
            </a:r>
            <a:r>
              <a:rPr lang="pt-BR" baseline="-25000" dirty="0"/>
              <a:t>D</a:t>
            </a:r>
            <a:r>
              <a:rPr lang="pt-BR" dirty="0"/>
              <a:t> foi reduzido e, com efeito, continuará a diminuir conforme V</a:t>
            </a:r>
            <a:r>
              <a:rPr lang="pt-BR" baseline="-25000" dirty="0"/>
              <a:t>GS</a:t>
            </a:r>
            <a:r>
              <a:rPr lang="pt-BR" dirty="0"/>
              <a:t> se torna cada vez mais negativo.</a:t>
            </a:r>
          </a:p>
          <a:p>
            <a:pPr lvl="1"/>
            <a:r>
              <a:rPr lang="pt-BR" dirty="0"/>
              <a:t>Assim, quando V</a:t>
            </a:r>
            <a:r>
              <a:rPr lang="pt-BR" baseline="-25000" dirty="0"/>
              <a:t>GS</a:t>
            </a:r>
            <a:r>
              <a:rPr lang="pt-BR" dirty="0"/>
              <a:t> = -</a:t>
            </a:r>
            <a:r>
              <a:rPr lang="pt-BR" dirty="0" err="1"/>
              <a:t>V</a:t>
            </a:r>
            <a:r>
              <a:rPr lang="pt-BR" baseline="-25000" dirty="0" err="1"/>
              <a:t>p</a:t>
            </a:r>
            <a:r>
              <a:rPr lang="pt-BR" dirty="0"/>
              <a:t>, a tensão será negativa o suficiente para estabelecer um nível de saturação basicamente de 0mA e, para todos efeitos, o dispositivo estará “desligado”. </a:t>
            </a:r>
          </a:p>
          <a:p>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45</a:t>
            </a:fld>
            <a:endParaRPr lang="en-US" altLang="en-US"/>
          </a:p>
        </p:txBody>
      </p:sp>
    </p:spTree>
    <p:extLst>
      <p:ext uri="{BB962C8B-B14F-4D97-AF65-F5344CB8AC3E}">
        <p14:creationId xmlns:p14="http://schemas.microsoft.com/office/powerpoint/2010/main" val="650151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CA251B-F06B-4035-98D1-A909C2880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72"/>
          <a:stretch/>
        </p:blipFill>
        <p:spPr bwMode="auto">
          <a:xfrm>
            <a:off x="5410200" y="2040486"/>
            <a:ext cx="6814930" cy="475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5257801" cy="5032375"/>
          </a:xfrm>
        </p:spPr>
        <p:txBody>
          <a:bodyPr>
            <a:normAutofit/>
          </a:bodyPr>
          <a:lstStyle/>
          <a:p>
            <a:r>
              <a:rPr lang="pt-BR" dirty="0"/>
              <a:t>V</a:t>
            </a:r>
            <a:r>
              <a:rPr lang="pt-BR" baseline="-25000" dirty="0"/>
              <a:t>GS</a:t>
            </a:r>
            <a:r>
              <a:rPr lang="pt-BR" dirty="0"/>
              <a:t> &lt; 0V</a:t>
            </a:r>
          </a:p>
          <a:p>
            <a:pPr lvl="1"/>
            <a:r>
              <a:rPr lang="pt-BR" dirty="0"/>
              <a:t>O nível de saturação resultante para I</a:t>
            </a:r>
            <a:r>
              <a:rPr lang="pt-BR" baseline="-25000" dirty="0"/>
              <a:t>D</a:t>
            </a:r>
            <a:r>
              <a:rPr lang="pt-BR" dirty="0"/>
              <a:t> foi reduzido e, com efeito, continuará a diminuir conforme V</a:t>
            </a:r>
            <a:r>
              <a:rPr lang="pt-BR" baseline="-25000" dirty="0"/>
              <a:t>GS</a:t>
            </a:r>
            <a:r>
              <a:rPr lang="pt-BR" dirty="0"/>
              <a:t> se torna cada vez mais negativo.</a:t>
            </a:r>
          </a:p>
          <a:p>
            <a:pPr lvl="1"/>
            <a:r>
              <a:rPr lang="pt-BR" dirty="0"/>
              <a:t>Assim, quando V</a:t>
            </a:r>
            <a:r>
              <a:rPr lang="pt-BR" baseline="-25000" dirty="0"/>
              <a:t>GS</a:t>
            </a:r>
            <a:r>
              <a:rPr lang="pt-BR" dirty="0"/>
              <a:t> = -</a:t>
            </a:r>
            <a:r>
              <a:rPr lang="pt-BR" dirty="0" err="1"/>
              <a:t>V</a:t>
            </a:r>
            <a:r>
              <a:rPr lang="pt-BR" baseline="-25000" dirty="0" err="1"/>
              <a:t>p</a:t>
            </a:r>
            <a:r>
              <a:rPr lang="pt-BR" dirty="0"/>
              <a:t>, a tensão será negativa o suficiente para estabelecer um nível de saturação basicamente de 0mA e, para todos efeitos, o dispositivo estará “desligado”. </a:t>
            </a:r>
          </a:p>
          <a:p>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46</a:t>
            </a:fld>
            <a:endParaRPr lang="en-US" altLang="en-US"/>
          </a:p>
        </p:txBody>
      </p:sp>
      <p:sp>
        <p:nvSpPr>
          <p:cNvPr id="7" name="TextBox 6">
            <a:extLst>
              <a:ext uri="{FF2B5EF4-FFF2-40B4-BE49-F238E27FC236}">
                <a16:creationId xmlns:a16="http://schemas.microsoft.com/office/drawing/2014/main" id="{E2181F1E-3C9D-4B6E-996C-3EBAAF0473DB}"/>
              </a:ext>
            </a:extLst>
          </p:cNvPr>
          <p:cNvSpPr txBox="1"/>
          <p:nvPr/>
        </p:nvSpPr>
        <p:spPr>
          <a:xfrm>
            <a:off x="6828183" y="29817"/>
            <a:ext cx="5396947" cy="1938992"/>
          </a:xfrm>
          <a:prstGeom prst="rect">
            <a:avLst/>
          </a:prstGeom>
          <a:noFill/>
        </p:spPr>
        <p:txBody>
          <a:bodyPr wrap="square" rtlCol="0">
            <a:spAutoFit/>
          </a:bodyPr>
          <a:lstStyle/>
          <a:p>
            <a:r>
              <a:rPr lang="pt-BR" sz="2400" i="1" dirty="0">
                <a:solidFill>
                  <a:srgbClr val="FF0000"/>
                </a:solidFill>
              </a:rPr>
              <a:t>O valor de V</a:t>
            </a:r>
            <a:r>
              <a:rPr lang="pt-BR" sz="2400" i="1" baseline="-25000" dirty="0">
                <a:solidFill>
                  <a:srgbClr val="FF0000"/>
                </a:solidFill>
              </a:rPr>
              <a:t>GS</a:t>
            </a:r>
            <a:r>
              <a:rPr lang="pt-BR" sz="2400" i="1" dirty="0">
                <a:solidFill>
                  <a:srgbClr val="FF0000"/>
                </a:solidFill>
              </a:rPr>
              <a:t> que resulta em I</a:t>
            </a:r>
            <a:r>
              <a:rPr lang="pt-BR" sz="2400" i="1" baseline="-25000" dirty="0">
                <a:solidFill>
                  <a:srgbClr val="FF0000"/>
                </a:solidFill>
              </a:rPr>
              <a:t>D</a:t>
            </a:r>
            <a:r>
              <a:rPr lang="pt-BR" sz="2400" i="1" dirty="0">
                <a:solidFill>
                  <a:srgbClr val="FF0000"/>
                </a:solidFill>
              </a:rPr>
              <a:t> = 0mA é definido por V</a:t>
            </a:r>
            <a:r>
              <a:rPr lang="pt-BR" sz="2400" i="1" baseline="-25000" dirty="0">
                <a:solidFill>
                  <a:srgbClr val="FF0000"/>
                </a:solidFill>
              </a:rPr>
              <a:t>GS</a:t>
            </a:r>
            <a:r>
              <a:rPr lang="pt-BR" sz="2400" i="1" dirty="0">
                <a:solidFill>
                  <a:srgbClr val="FF0000"/>
                </a:solidFill>
              </a:rPr>
              <a:t> = </a:t>
            </a:r>
            <a:r>
              <a:rPr lang="pt-BR" sz="2400" i="1" dirty="0" err="1">
                <a:solidFill>
                  <a:srgbClr val="FF0000"/>
                </a:solidFill>
              </a:rPr>
              <a:t>V</a:t>
            </a:r>
            <a:r>
              <a:rPr lang="pt-BR" sz="2400" i="1" baseline="-25000" dirty="0" err="1">
                <a:solidFill>
                  <a:srgbClr val="FF0000"/>
                </a:solidFill>
              </a:rPr>
              <a:t>p</a:t>
            </a:r>
            <a:r>
              <a:rPr lang="pt-BR" sz="2400" i="1" dirty="0">
                <a:solidFill>
                  <a:srgbClr val="FF0000"/>
                </a:solidFill>
              </a:rPr>
              <a:t>, sendo </a:t>
            </a:r>
            <a:r>
              <a:rPr lang="pt-BR" sz="2400" i="1" dirty="0" err="1">
                <a:solidFill>
                  <a:srgbClr val="FF0000"/>
                </a:solidFill>
              </a:rPr>
              <a:t>V</a:t>
            </a:r>
            <a:r>
              <a:rPr lang="pt-BR" sz="2400" i="1" baseline="-25000" dirty="0" err="1">
                <a:solidFill>
                  <a:srgbClr val="FF0000"/>
                </a:solidFill>
              </a:rPr>
              <a:t>p</a:t>
            </a:r>
            <a:r>
              <a:rPr lang="pt-BR" sz="2400" i="1" dirty="0">
                <a:solidFill>
                  <a:srgbClr val="FF0000"/>
                </a:solidFill>
              </a:rPr>
              <a:t> uma tensão negativa para dispositivos de canal n e uma tensão positiva para JFET de canal p.</a:t>
            </a:r>
          </a:p>
        </p:txBody>
      </p:sp>
    </p:spTree>
    <p:extLst>
      <p:ext uri="{BB962C8B-B14F-4D97-AF65-F5344CB8AC3E}">
        <p14:creationId xmlns:p14="http://schemas.microsoft.com/office/powerpoint/2010/main" val="1869848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símbolos do </a:t>
            </a:r>
            <a:r>
              <a:rPr lang="pt-BR" dirty="0" err="1"/>
              <a:t>jfet</a:t>
            </a:r>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47</a:t>
            </a:fld>
            <a:endParaRPr lang="en-US" altLang="en-US"/>
          </a:p>
        </p:txBody>
      </p:sp>
      <p:pic>
        <p:nvPicPr>
          <p:cNvPr id="11" name="Picture 2">
            <a:extLst>
              <a:ext uri="{FF2B5EF4-FFF2-40B4-BE49-F238E27FC236}">
                <a16:creationId xmlns:a16="http://schemas.microsoft.com/office/drawing/2014/main" id="{66D5D1CD-30D2-4B7A-9E8A-CEB154D95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312" y="2139627"/>
            <a:ext cx="5667375" cy="3723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535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5334E3F-C9E6-4788-85B5-ECD5CE82F5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82" t="46898" r="30319" b="13275"/>
          <a:stretch/>
        </p:blipFill>
        <p:spPr bwMode="auto">
          <a:xfrm>
            <a:off x="6460221" y="4430598"/>
            <a:ext cx="3580887" cy="2508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490EC798-7374-4E7C-8A0D-179E90E23C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5" r="49459" b="56744"/>
          <a:stretch/>
        </p:blipFill>
        <p:spPr bwMode="auto">
          <a:xfrm>
            <a:off x="5463156" y="0"/>
            <a:ext cx="4374728" cy="2865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resumo</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838200" y="1825624"/>
            <a:ext cx="5799386" cy="5032375"/>
          </a:xfrm>
        </p:spPr>
        <p:txBody>
          <a:bodyPr>
            <a:normAutofit/>
          </a:bodyPr>
          <a:lstStyle/>
          <a:p>
            <a:pPr marL="0" indent="0">
              <a:buNone/>
            </a:pPr>
            <a:r>
              <a:rPr lang="pt-BR" sz="2400" dirty="0"/>
              <a:t>a) A corrente máxima é definida por I</a:t>
            </a:r>
            <a:r>
              <a:rPr lang="pt-BR" sz="2400" baseline="-25000" dirty="0"/>
              <a:t>DSS</a:t>
            </a:r>
            <a:r>
              <a:rPr lang="pt-BR" sz="2400" dirty="0"/>
              <a:t> e ocorre quando V</a:t>
            </a:r>
            <a:r>
              <a:rPr lang="pt-BR" sz="2400" baseline="-25000" dirty="0"/>
              <a:t>GS</a:t>
            </a:r>
            <a:r>
              <a:rPr lang="pt-BR" sz="2400" dirty="0"/>
              <a:t> = 0V e V</a:t>
            </a:r>
            <a:r>
              <a:rPr lang="pt-BR" sz="2400" baseline="-25000" dirty="0"/>
              <a:t>DS</a:t>
            </a:r>
            <a:r>
              <a:rPr lang="pt-BR" sz="2400" dirty="0"/>
              <a:t> = |</a:t>
            </a:r>
            <a:r>
              <a:rPr lang="pt-BR" sz="2400" dirty="0" err="1"/>
              <a:t>V</a:t>
            </a:r>
            <a:r>
              <a:rPr lang="pt-BR" sz="2400" baseline="-25000" dirty="0" err="1"/>
              <a:t>p</a:t>
            </a:r>
            <a:r>
              <a:rPr lang="pt-BR" sz="2400" dirty="0"/>
              <a:t>|. </a:t>
            </a:r>
          </a:p>
          <a:p>
            <a:pPr marL="0" indent="0">
              <a:buNone/>
            </a:pPr>
            <a:endParaRPr lang="pt-BR" sz="2400" dirty="0"/>
          </a:p>
          <a:p>
            <a:pPr marL="0" indent="0">
              <a:buNone/>
            </a:pPr>
            <a:r>
              <a:rPr lang="pt-BR" sz="2400" dirty="0"/>
              <a:t>b) Para tensões V</a:t>
            </a:r>
            <a:r>
              <a:rPr lang="pt-BR" sz="2400" baseline="-25000" dirty="0"/>
              <a:t>GS</a:t>
            </a:r>
            <a:r>
              <a:rPr lang="pt-BR" sz="2400" dirty="0"/>
              <a:t> entre porta e fonte menores do que o valor de </a:t>
            </a:r>
            <a:r>
              <a:rPr lang="pt-BR" sz="2400" i="1" dirty="0" err="1"/>
              <a:t>pinch</a:t>
            </a:r>
            <a:r>
              <a:rPr lang="pt-BR" sz="2400" i="1" dirty="0"/>
              <a:t>-off</a:t>
            </a:r>
            <a:r>
              <a:rPr lang="pt-BR" sz="2400" dirty="0"/>
              <a:t>, a corrente de dreno é 0A (I</a:t>
            </a:r>
            <a:r>
              <a:rPr lang="pt-BR" sz="2400" baseline="-25000" dirty="0"/>
              <a:t>D</a:t>
            </a:r>
            <a:r>
              <a:rPr lang="pt-BR" sz="2400" dirty="0"/>
              <a:t> = 0A).</a:t>
            </a:r>
          </a:p>
          <a:p>
            <a:pPr marL="0" indent="0">
              <a:buNone/>
            </a:pPr>
            <a:endParaRPr lang="pt-BR" sz="2400" dirty="0"/>
          </a:p>
          <a:p>
            <a:pPr marL="0" indent="0">
              <a:buNone/>
            </a:pPr>
            <a:r>
              <a:rPr lang="pt-BR" sz="2400" dirty="0"/>
              <a:t>c) Para todos os valores de V</a:t>
            </a:r>
            <a:r>
              <a:rPr lang="pt-BR" sz="2400" baseline="-25000" dirty="0"/>
              <a:t>GS</a:t>
            </a:r>
            <a:r>
              <a:rPr lang="pt-BR" sz="2400" dirty="0"/>
              <a:t> entre 0V e o valor de </a:t>
            </a:r>
            <a:r>
              <a:rPr lang="pt-BR" sz="2400" i="1" dirty="0" err="1"/>
              <a:t>pinch</a:t>
            </a:r>
            <a:r>
              <a:rPr lang="pt-BR" sz="2400" i="1" dirty="0"/>
              <a:t>-off</a:t>
            </a:r>
            <a:r>
              <a:rPr lang="pt-BR" sz="2400" dirty="0"/>
              <a:t>, a corrente I</a:t>
            </a:r>
            <a:r>
              <a:rPr lang="pt-BR" sz="2400" baseline="-25000" dirty="0"/>
              <a:t>D</a:t>
            </a:r>
            <a:r>
              <a:rPr lang="pt-BR" sz="2400" dirty="0"/>
              <a:t> variará entre I</a:t>
            </a:r>
            <a:r>
              <a:rPr lang="pt-BR" sz="2400" baseline="-25000" dirty="0"/>
              <a:t>DSS</a:t>
            </a:r>
            <a:r>
              <a:rPr lang="pt-BR" sz="2400" dirty="0"/>
              <a:t> e 0A, respectivamente.</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48</a:t>
            </a:fld>
            <a:endParaRPr lang="en-US" altLang="en-US"/>
          </a:p>
        </p:txBody>
      </p:sp>
      <p:pic>
        <p:nvPicPr>
          <p:cNvPr id="7" name="Picture 2">
            <a:extLst>
              <a:ext uri="{FF2B5EF4-FFF2-40B4-BE49-F238E27FC236}">
                <a16:creationId xmlns:a16="http://schemas.microsoft.com/office/drawing/2014/main" id="{456F07DB-3132-4716-9167-D358D66FA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497" t="4256" r="7273" b="58326"/>
          <a:stretch/>
        </p:blipFill>
        <p:spPr bwMode="auto">
          <a:xfrm>
            <a:off x="7976136" y="2164989"/>
            <a:ext cx="3377664" cy="2366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a:extLst>
              <a:ext uri="{FF2B5EF4-FFF2-40B4-BE49-F238E27FC236}">
                <a16:creationId xmlns:a16="http://schemas.microsoft.com/office/drawing/2014/main" id="{C37DD685-CF35-40F2-A4C2-5F1C23BE18CD}"/>
              </a:ext>
            </a:extLst>
          </p:cNvPr>
          <p:cNvCxnSpPr>
            <a:cxnSpLocks/>
            <a:endCxn id="7" idx="1"/>
          </p:cNvCxnSpPr>
          <p:nvPr/>
        </p:nvCxnSpPr>
        <p:spPr>
          <a:xfrm flipV="1">
            <a:off x="5726183" y="3348054"/>
            <a:ext cx="2249953" cy="459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5C1932-688E-49C1-A0AD-13E97EF4A1FB}"/>
              </a:ext>
            </a:extLst>
          </p:cNvPr>
          <p:cNvCxnSpPr>
            <a:cxnSpLocks/>
          </p:cNvCxnSpPr>
          <p:nvPr/>
        </p:nvCxnSpPr>
        <p:spPr>
          <a:xfrm flipV="1">
            <a:off x="4854804" y="1125316"/>
            <a:ext cx="1241196" cy="5979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9BF317-EC8A-40F2-AE62-B35DA7C53D96}"/>
              </a:ext>
            </a:extLst>
          </p:cNvPr>
          <p:cNvCxnSpPr>
            <a:cxnSpLocks/>
          </p:cNvCxnSpPr>
          <p:nvPr/>
        </p:nvCxnSpPr>
        <p:spPr>
          <a:xfrm flipV="1">
            <a:off x="5948314" y="5026964"/>
            <a:ext cx="1168924" cy="2202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812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Tree>
    <p:extLst>
      <p:ext uri="{BB962C8B-B14F-4D97-AF65-F5344CB8AC3E}">
        <p14:creationId xmlns:p14="http://schemas.microsoft.com/office/powerpoint/2010/main" val="234984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DISCIPLINA?</a:t>
            </a:r>
          </a:p>
        </p:txBody>
      </p:sp>
      <p:sp>
        <p:nvSpPr>
          <p:cNvPr id="3" name="Espaço Reservado para Conteúdo 2"/>
          <p:cNvSpPr>
            <a:spLocks noGrp="1"/>
          </p:cNvSpPr>
          <p:nvPr>
            <p:ph idx="1"/>
          </p:nvPr>
        </p:nvSpPr>
        <p:spPr/>
        <p:txBody>
          <a:bodyPr/>
          <a:lstStyle/>
          <a:p>
            <a:endParaRPr lang="pt-BR" dirty="0"/>
          </a:p>
          <a:p>
            <a:pPr algn="ctr"/>
            <a:endParaRPr lang="pt-BR" dirty="0"/>
          </a:p>
          <a:p>
            <a:pPr algn="ctr"/>
            <a:r>
              <a:rPr lang="pt-BR" b="1" dirty="0"/>
              <a:t>Compreender o mundo digital, especificar, projetar e executar projetos de sistemas digitais</a:t>
            </a:r>
          </a:p>
          <a:p>
            <a:endParaRPr lang="pt-BR" dirty="0"/>
          </a:p>
        </p:txBody>
      </p:sp>
      <p:sp>
        <p:nvSpPr>
          <p:cNvPr id="4" name="CaixaDeTexto 3"/>
          <p:cNvSpPr txBox="1"/>
          <p:nvPr/>
        </p:nvSpPr>
        <p:spPr>
          <a:xfrm>
            <a:off x="3792354" y="1790299"/>
            <a:ext cx="1098121" cy="369332"/>
          </a:xfrm>
          <a:prstGeom prst="rect">
            <a:avLst/>
          </a:prstGeom>
          <a:noFill/>
        </p:spPr>
        <p:txBody>
          <a:bodyPr wrap="none" rtlCol="0">
            <a:spAutoFit/>
          </a:bodyPr>
          <a:lstStyle/>
          <a:p>
            <a:r>
              <a:rPr lang="pt-BR" b="1" dirty="0">
                <a:solidFill>
                  <a:srgbClr val="002060"/>
                </a:solidFill>
              </a:rPr>
              <a:t>transistor</a:t>
            </a:r>
          </a:p>
        </p:txBody>
      </p:sp>
      <p:sp>
        <p:nvSpPr>
          <p:cNvPr id="5" name="CaixaDeTexto 4"/>
          <p:cNvSpPr txBox="1"/>
          <p:nvPr/>
        </p:nvSpPr>
        <p:spPr>
          <a:xfrm>
            <a:off x="5446295" y="2505523"/>
            <a:ext cx="1145122" cy="369332"/>
          </a:xfrm>
          <a:prstGeom prst="rect">
            <a:avLst/>
          </a:prstGeom>
          <a:noFill/>
        </p:spPr>
        <p:txBody>
          <a:bodyPr wrap="none" rtlCol="0">
            <a:spAutoFit/>
          </a:bodyPr>
          <a:lstStyle/>
          <a:p>
            <a:r>
              <a:rPr lang="pt-BR" b="1" dirty="0">
                <a:solidFill>
                  <a:srgbClr val="002060"/>
                </a:solidFill>
              </a:rPr>
              <a:t>simulação</a:t>
            </a:r>
          </a:p>
        </p:txBody>
      </p:sp>
      <p:sp>
        <p:nvSpPr>
          <p:cNvPr id="6" name="CaixaDeTexto 5"/>
          <p:cNvSpPr txBox="1"/>
          <p:nvPr/>
        </p:nvSpPr>
        <p:spPr>
          <a:xfrm>
            <a:off x="1674789" y="4877320"/>
            <a:ext cx="1594347" cy="369332"/>
          </a:xfrm>
          <a:prstGeom prst="rect">
            <a:avLst/>
          </a:prstGeom>
          <a:noFill/>
        </p:spPr>
        <p:txBody>
          <a:bodyPr wrap="none" rtlCol="0">
            <a:spAutoFit/>
          </a:bodyPr>
          <a:lstStyle/>
          <a:p>
            <a:r>
              <a:rPr lang="pt-BR" b="1" dirty="0">
                <a:solidFill>
                  <a:srgbClr val="002060"/>
                </a:solidFill>
              </a:rPr>
              <a:t>tensão elétrica</a:t>
            </a:r>
          </a:p>
        </p:txBody>
      </p:sp>
      <p:sp>
        <p:nvSpPr>
          <p:cNvPr id="8" name="CaixaDeTexto 7"/>
          <p:cNvSpPr txBox="1"/>
          <p:nvPr/>
        </p:nvSpPr>
        <p:spPr>
          <a:xfrm>
            <a:off x="5350043" y="4414925"/>
            <a:ext cx="1831784" cy="369332"/>
          </a:xfrm>
          <a:prstGeom prst="rect">
            <a:avLst/>
          </a:prstGeom>
          <a:noFill/>
        </p:spPr>
        <p:txBody>
          <a:bodyPr wrap="none" rtlCol="0">
            <a:spAutoFit/>
          </a:bodyPr>
          <a:lstStyle/>
          <a:p>
            <a:r>
              <a:rPr lang="pt-BR" b="1" dirty="0">
                <a:solidFill>
                  <a:srgbClr val="002060"/>
                </a:solidFill>
              </a:rPr>
              <a:t>entradas e saídas</a:t>
            </a:r>
          </a:p>
        </p:txBody>
      </p:sp>
      <p:sp>
        <p:nvSpPr>
          <p:cNvPr id="9" name="CaixaDeTexto 8"/>
          <p:cNvSpPr txBox="1"/>
          <p:nvPr/>
        </p:nvSpPr>
        <p:spPr>
          <a:xfrm>
            <a:off x="8922866" y="4599591"/>
            <a:ext cx="593432" cy="369332"/>
          </a:xfrm>
          <a:prstGeom prst="rect">
            <a:avLst/>
          </a:prstGeom>
          <a:noFill/>
        </p:spPr>
        <p:txBody>
          <a:bodyPr wrap="none" rtlCol="0">
            <a:spAutoFit/>
          </a:bodyPr>
          <a:lstStyle/>
          <a:p>
            <a:r>
              <a:rPr lang="pt-BR" b="1" dirty="0">
                <a:solidFill>
                  <a:srgbClr val="002060"/>
                </a:solidFill>
              </a:rPr>
              <a:t>JFET</a:t>
            </a:r>
          </a:p>
        </p:txBody>
      </p:sp>
      <p:sp>
        <p:nvSpPr>
          <p:cNvPr id="10" name="CaixaDeTexto 9"/>
          <p:cNvSpPr txBox="1"/>
          <p:nvPr/>
        </p:nvSpPr>
        <p:spPr>
          <a:xfrm>
            <a:off x="7928654" y="1744771"/>
            <a:ext cx="688009" cy="369332"/>
          </a:xfrm>
          <a:prstGeom prst="rect">
            <a:avLst/>
          </a:prstGeom>
          <a:noFill/>
        </p:spPr>
        <p:txBody>
          <a:bodyPr wrap="none" rtlCol="0">
            <a:spAutoFit/>
          </a:bodyPr>
          <a:lstStyle/>
          <a:p>
            <a:r>
              <a:rPr lang="pt-BR" b="1" dirty="0">
                <a:solidFill>
                  <a:srgbClr val="002060"/>
                </a:solidFill>
              </a:rPr>
              <a:t>custo</a:t>
            </a:r>
          </a:p>
        </p:txBody>
      </p:sp>
      <p:sp>
        <p:nvSpPr>
          <p:cNvPr id="11" name="CaixaDeTexto 10"/>
          <p:cNvSpPr txBox="1"/>
          <p:nvPr/>
        </p:nvSpPr>
        <p:spPr>
          <a:xfrm>
            <a:off x="1067347" y="2320857"/>
            <a:ext cx="2253822" cy="369332"/>
          </a:xfrm>
          <a:prstGeom prst="rect">
            <a:avLst/>
          </a:prstGeom>
          <a:noFill/>
        </p:spPr>
        <p:txBody>
          <a:bodyPr wrap="none" rtlCol="0">
            <a:spAutoFit/>
          </a:bodyPr>
          <a:lstStyle/>
          <a:p>
            <a:r>
              <a:rPr lang="pt-BR" b="1" dirty="0">
                <a:solidFill>
                  <a:srgbClr val="002060"/>
                </a:solidFill>
              </a:rPr>
              <a:t>prática de laboratório</a:t>
            </a:r>
          </a:p>
        </p:txBody>
      </p:sp>
      <p:sp>
        <p:nvSpPr>
          <p:cNvPr id="12" name="CaixaDeTexto 11"/>
          <p:cNvSpPr txBox="1"/>
          <p:nvPr/>
        </p:nvSpPr>
        <p:spPr>
          <a:xfrm>
            <a:off x="3931078" y="5564556"/>
            <a:ext cx="2916824" cy="369332"/>
          </a:xfrm>
          <a:prstGeom prst="rect">
            <a:avLst/>
          </a:prstGeom>
          <a:noFill/>
        </p:spPr>
        <p:txBody>
          <a:bodyPr wrap="none" rtlCol="0">
            <a:spAutoFit/>
          </a:bodyPr>
          <a:lstStyle/>
          <a:p>
            <a:r>
              <a:rPr lang="pt-BR" b="1" dirty="0">
                <a:solidFill>
                  <a:srgbClr val="002060"/>
                </a:solidFill>
              </a:rPr>
              <a:t>Amplificadores Operacionais</a:t>
            </a:r>
          </a:p>
        </p:txBody>
      </p:sp>
    </p:spTree>
    <p:extLst>
      <p:ext uri="{BB962C8B-B14F-4D97-AF65-F5344CB8AC3E}">
        <p14:creationId xmlns:p14="http://schemas.microsoft.com/office/powerpoint/2010/main" val="262740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r>
              <a:rPr lang="pt-BR" dirty="0">
                <a:solidFill>
                  <a:srgbClr val="FF0000"/>
                </a:solidFill>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r>
              <a:rPr lang="pt-BR" dirty="0">
                <a:solidFill>
                  <a:srgbClr val="0000FF"/>
                </a:solidFill>
              </a:rPr>
              <a:t>variável de controle</a:t>
            </a:r>
          </a:p>
        </p:txBody>
      </p:sp>
    </p:spTree>
    <p:extLst>
      <p:ext uri="{BB962C8B-B14F-4D97-AF65-F5344CB8AC3E}">
        <p14:creationId xmlns:p14="http://schemas.microsoft.com/office/powerpoint/2010/main" val="1311263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28B3D2-32F7-43C5-9100-29D28E932BB3}"/>
                  </a:ext>
                </a:extLst>
              </p:cNvPr>
              <p:cNvSpPr>
                <a:spLocks noGrp="1"/>
              </p:cNvSpPr>
              <p:nvPr>
                <p:ph sz="half" idx="2"/>
              </p:nvPr>
            </p:nvSpPr>
            <p:spPr/>
            <p:txBody>
              <a:bodyPr/>
              <a:lstStyle/>
              <a:p>
                <a:r>
                  <a:rPr lang="pt-BR" dirty="0"/>
                  <a:t>Já com dispositivos FET essa relação linear não existe entre as variáveis de entrada e saída. A relação entre I</a:t>
                </a:r>
                <a:r>
                  <a:rPr lang="pt-BR" baseline="-25000" dirty="0"/>
                  <a:t>D</a:t>
                </a:r>
                <a:r>
                  <a:rPr lang="pt-BR" dirty="0"/>
                  <a:t> e V</a:t>
                </a:r>
                <a:r>
                  <a:rPr lang="pt-BR" baseline="-25000" dirty="0"/>
                  <a:t>GS</a:t>
                </a:r>
                <a:r>
                  <a:rPr lang="pt-BR" dirty="0"/>
                  <a:t> é definida pela </a:t>
                </a:r>
                <a:r>
                  <a:rPr lang="pt-BR" i="1" dirty="0">
                    <a:solidFill>
                      <a:srgbClr val="FF0000"/>
                    </a:solidFill>
                  </a:rPr>
                  <a:t>equação de Shockley</a:t>
                </a:r>
              </a:p>
              <a:p>
                <a:endParaRPr lang="pt-BR" i="1"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smtClean="0">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𝐷𝑆𝑆</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𝐺𝑆</m:t>
                                  </m:r>
                                </m:num>
                                <m:den>
                                  <m:r>
                                    <a:rPr lang="pt-BR" i="1">
                                      <a:latin typeface="Cambria Math" panose="02040503050406030204" pitchFamily="18" charset="0"/>
                                    </a:rPr>
                                    <m:t>𝑉</m:t>
                                  </m:r>
                                  <m:r>
                                    <a:rPr lang="pt-BR" i="1" baseline="-25000">
                                      <a:latin typeface="Cambria Math" panose="02040503050406030204" pitchFamily="18" charset="0"/>
                                    </a:rPr>
                                    <m:t>𝑝</m:t>
                                  </m:r>
                                </m:den>
                              </m:f>
                            </m:e>
                          </m:d>
                        </m:e>
                        <m:sup>
                          <m:r>
                            <a:rPr lang="pt-BR" b="0" i="1" smtClean="0">
                              <a:latin typeface="Cambria Math" panose="02040503050406030204" pitchFamily="18" charset="0"/>
                            </a:rPr>
                            <m:t>2</m:t>
                          </m:r>
                        </m:sup>
                      </m:sSup>
                    </m:oMath>
                  </m:oMathPara>
                </a14:m>
                <a:endParaRPr lang="pt-BR" i="1" dirty="0"/>
              </a:p>
            </p:txBody>
          </p:sp>
        </mc:Choice>
        <mc:Fallback xmlns="">
          <p:sp>
            <p:nvSpPr>
              <p:cNvPr id="6" name="Content Placeholder 5">
                <a:extLst>
                  <a:ext uri="{FF2B5EF4-FFF2-40B4-BE49-F238E27FC236}">
                    <a16:creationId xmlns:a16="http://schemas.microsoft.com/office/drawing/2014/main" id="{8028B3D2-32F7-43C5-9100-29D28E932BB3}"/>
                  </a:ext>
                </a:extLst>
              </p:cNvPr>
              <p:cNvSpPr>
                <a:spLocks noGrp="1" noRot="1" noChangeAspect="1" noMove="1" noResize="1" noEditPoints="1" noAdjustHandles="1" noChangeArrowheads="1" noChangeShapeType="1" noTextEdit="1"/>
              </p:cNvSpPr>
              <p:nvPr>
                <p:ph sz="half" idx="2"/>
              </p:nvPr>
            </p:nvSpPr>
            <p:spPr>
              <a:blipFill>
                <a:blip r:embed="rId3"/>
                <a:stretch>
                  <a:fillRect l="-172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51</a:t>
            </a:fld>
            <a:endParaRPr lang="en-US" altLang="en-US"/>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r>
              <a:rPr lang="pt-BR" dirty="0">
                <a:solidFill>
                  <a:srgbClr val="FF0000"/>
                </a:solidFill>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r>
              <a:rPr lang="pt-BR" dirty="0">
                <a:solidFill>
                  <a:srgbClr val="0000FF"/>
                </a:solidFill>
              </a:rPr>
              <a:t>variável de controle</a:t>
            </a:r>
          </a:p>
        </p:txBody>
      </p:sp>
    </p:spTree>
    <p:extLst>
      <p:ext uri="{BB962C8B-B14F-4D97-AF65-F5344CB8AC3E}">
        <p14:creationId xmlns:p14="http://schemas.microsoft.com/office/powerpoint/2010/main" val="3723281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28B3D2-32F7-43C5-9100-29D28E932BB3}"/>
                  </a:ext>
                </a:extLst>
              </p:cNvPr>
              <p:cNvSpPr>
                <a:spLocks noGrp="1"/>
              </p:cNvSpPr>
              <p:nvPr>
                <p:ph sz="half" idx="2"/>
              </p:nvPr>
            </p:nvSpPr>
            <p:spPr/>
            <p:txBody>
              <a:bodyPr/>
              <a:lstStyle/>
              <a:p>
                <a:r>
                  <a:rPr lang="pt-BR" dirty="0"/>
                  <a:t>Já com dispositivos FET essa relação linear não existe entre as variáveis de entrada e saída. A relação entre I</a:t>
                </a:r>
                <a:r>
                  <a:rPr lang="pt-BR" baseline="-25000" dirty="0"/>
                  <a:t>D</a:t>
                </a:r>
                <a:r>
                  <a:rPr lang="pt-BR" dirty="0"/>
                  <a:t> e V</a:t>
                </a:r>
                <a:r>
                  <a:rPr lang="pt-BR" baseline="-25000" dirty="0"/>
                  <a:t>GS</a:t>
                </a:r>
                <a:r>
                  <a:rPr lang="pt-BR" dirty="0"/>
                  <a:t> é definida pela </a:t>
                </a:r>
                <a:r>
                  <a:rPr lang="pt-BR" i="1" dirty="0">
                    <a:solidFill>
                      <a:srgbClr val="FF0000"/>
                    </a:solidFill>
                  </a:rPr>
                  <a:t>equação de Shockley</a:t>
                </a:r>
              </a:p>
              <a:p>
                <a:endParaRPr lang="pt-BR" i="1"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smtClean="0">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𝐷𝑆𝑆</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𝐺𝑆</m:t>
                                  </m:r>
                                </m:num>
                                <m:den>
                                  <m:r>
                                    <a:rPr lang="pt-BR" i="1">
                                      <a:latin typeface="Cambria Math" panose="02040503050406030204" pitchFamily="18" charset="0"/>
                                    </a:rPr>
                                    <m:t>𝑉</m:t>
                                  </m:r>
                                  <m:r>
                                    <a:rPr lang="pt-BR" i="1" baseline="-25000">
                                      <a:latin typeface="Cambria Math" panose="02040503050406030204" pitchFamily="18" charset="0"/>
                                    </a:rPr>
                                    <m:t>𝑝</m:t>
                                  </m:r>
                                </m:den>
                              </m:f>
                            </m:e>
                          </m:d>
                        </m:e>
                        <m:sup>
                          <m:r>
                            <a:rPr lang="pt-BR" b="0" i="1" smtClean="0">
                              <a:latin typeface="Cambria Math" panose="02040503050406030204" pitchFamily="18" charset="0"/>
                            </a:rPr>
                            <m:t>2</m:t>
                          </m:r>
                        </m:sup>
                      </m:sSup>
                    </m:oMath>
                  </m:oMathPara>
                </a14:m>
                <a:endParaRPr lang="pt-BR" i="1" dirty="0"/>
              </a:p>
            </p:txBody>
          </p:sp>
        </mc:Choice>
        <mc:Fallback xmlns="">
          <p:sp>
            <p:nvSpPr>
              <p:cNvPr id="6" name="Content Placeholder 5">
                <a:extLst>
                  <a:ext uri="{FF2B5EF4-FFF2-40B4-BE49-F238E27FC236}">
                    <a16:creationId xmlns:a16="http://schemas.microsoft.com/office/drawing/2014/main" id="{8028B3D2-32F7-43C5-9100-29D28E932BB3}"/>
                  </a:ext>
                </a:extLst>
              </p:cNvPr>
              <p:cNvSpPr>
                <a:spLocks noGrp="1" noRot="1" noChangeAspect="1" noMove="1" noResize="1" noEditPoints="1" noAdjustHandles="1" noChangeArrowheads="1" noChangeShapeType="1" noTextEdit="1"/>
              </p:cNvSpPr>
              <p:nvPr>
                <p:ph sz="half" idx="2"/>
              </p:nvPr>
            </p:nvSpPr>
            <p:spPr>
              <a:blipFill>
                <a:blip r:embed="rId3"/>
                <a:stretch>
                  <a:fillRect l="-172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52</a:t>
            </a:fld>
            <a:endParaRPr lang="en-US" altLang="en-US"/>
          </a:p>
        </p:txBody>
      </p:sp>
      <p:cxnSp>
        <p:nvCxnSpPr>
          <p:cNvPr id="7" name="Straight Arrow Connector 6">
            <a:extLst>
              <a:ext uri="{FF2B5EF4-FFF2-40B4-BE49-F238E27FC236}">
                <a16:creationId xmlns:a16="http://schemas.microsoft.com/office/drawing/2014/main" id="{EBAC1F56-CB1F-4461-AE25-CB62451A3605}"/>
              </a:ext>
            </a:extLst>
          </p:cNvPr>
          <p:cNvCxnSpPr>
            <a:cxnSpLocks/>
          </p:cNvCxnSpPr>
          <p:nvPr/>
        </p:nvCxnSpPr>
        <p:spPr>
          <a:xfrm flipH="1" flipV="1">
            <a:off x="8499835" y="4867759"/>
            <a:ext cx="219959" cy="9108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ED3509-876A-48CC-9B69-A4236FB7A99B}"/>
              </a:ext>
            </a:extLst>
          </p:cNvPr>
          <p:cNvCxnSpPr>
            <a:cxnSpLocks/>
          </p:cNvCxnSpPr>
          <p:nvPr/>
        </p:nvCxnSpPr>
        <p:spPr>
          <a:xfrm flipV="1">
            <a:off x="9360816" y="4967927"/>
            <a:ext cx="367646" cy="8107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CC5917-FEA6-4383-BD9F-DC48BEDC9D64}"/>
              </a:ext>
            </a:extLst>
          </p:cNvPr>
          <p:cNvSpPr txBox="1"/>
          <p:nvPr/>
        </p:nvSpPr>
        <p:spPr>
          <a:xfrm>
            <a:off x="8442578" y="5728902"/>
            <a:ext cx="1195455" cy="369332"/>
          </a:xfrm>
          <a:prstGeom prst="rect">
            <a:avLst/>
          </a:prstGeom>
          <a:noFill/>
        </p:spPr>
        <p:txBody>
          <a:bodyPr wrap="none" rtlCol="0">
            <a:spAutoFit/>
          </a:bodyPr>
          <a:lstStyle/>
          <a:p>
            <a:r>
              <a:rPr lang="pt-BR" dirty="0">
                <a:solidFill>
                  <a:srgbClr val="FF0000"/>
                </a:solidFill>
              </a:rPr>
              <a:t>constantes</a:t>
            </a:r>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r>
              <a:rPr lang="pt-BR" dirty="0">
                <a:solidFill>
                  <a:srgbClr val="FF0000"/>
                </a:solidFill>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r>
              <a:rPr lang="pt-BR" dirty="0">
                <a:solidFill>
                  <a:srgbClr val="0000FF"/>
                </a:solidFill>
              </a:rPr>
              <a:t>variável de controle</a:t>
            </a:r>
          </a:p>
        </p:txBody>
      </p:sp>
      <p:sp>
        <p:nvSpPr>
          <p:cNvPr id="25" name="TextBox 24">
            <a:extLst>
              <a:ext uri="{FF2B5EF4-FFF2-40B4-BE49-F238E27FC236}">
                <a16:creationId xmlns:a16="http://schemas.microsoft.com/office/drawing/2014/main" id="{22BAA322-2F29-41D9-82C3-D357BC4B657E}"/>
              </a:ext>
            </a:extLst>
          </p:cNvPr>
          <p:cNvSpPr txBox="1"/>
          <p:nvPr/>
        </p:nvSpPr>
        <p:spPr>
          <a:xfrm>
            <a:off x="9961366" y="3345311"/>
            <a:ext cx="2030108" cy="369332"/>
          </a:xfrm>
          <a:prstGeom prst="rect">
            <a:avLst/>
          </a:prstGeom>
          <a:noFill/>
        </p:spPr>
        <p:txBody>
          <a:bodyPr wrap="none" rtlCol="0">
            <a:spAutoFit/>
          </a:bodyPr>
          <a:lstStyle/>
          <a:p>
            <a:r>
              <a:rPr lang="pt-BR" dirty="0">
                <a:solidFill>
                  <a:srgbClr val="0000FF"/>
                </a:solidFill>
              </a:rPr>
              <a:t>variável de controle</a:t>
            </a:r>
          </a:p>
        </p:txBody>
      </p:sp>
      <p:cxnSp>
        <p:nvCxnSpPr>
          <p:cNvPr id="26" name="Straight Arrow Connector 25">
            <a:extLst>
              <a:ext uri="{FF2B5EF4-FFF2-40B4-BE49-F238E27FC236}">
                <a16:creationId xmlns:a16="http://schemas.microsoft.com/office/drawing/2014/main" id="{177B8B6B-C180-463B-9270-3B4E892F513B}"/>
              </a:ext>
            </a:extLst>
          </p:cNvPr>
          <p:cNvCxnSpPr>
            <a:cxnSpLocks/>
          </p:cNvCxnSpPr>
          <p:nvPr/>
        </p:nvCxnSpPr>
        <p:spPr>
          <a:xfrm flipH="1">
            <a:off x="9961366" y="3644316"/>
            <a:ext cx="238436" cy="545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08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p:txBody>
          <a:bodyPr/>
          <a:lstStyle/>
          <a:p>
            <a:r>
              <a:rPr lang="pt-BR" dirty="0"/>
              <a:t>A curva de transferência pode ser obtida pelo uso da equação de Shockley.</a:t>
            </a:r>
          </a:p>
          <a:p>
            <a:pPr marL="914400" lvl="2" indent="0">
              <a:buNone/>
            </a:pPr>
            <a:endParaRPr lang="pt-BR" dirty="0"/>
          </a:p>
          <a:p>
            <a:pPr marL="914400" lvl="2" indent="0">
              <a:buNone/>
            </a:pPr>
            <a:r>
              <a:rPr lang="pt-BR" dirty="0"/>
              <a:t>			</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53</a:t>
            </a:fld>
            <a:endParaRPr lang="en-US" altLang="en-US"/>
          </a:p>
        </p:txBody>
      </p:sp>
      <p:pic>
        <p:nvPicPr>
          <p:cNvPr id="6" name="Picture 2">
            <a:extLst>
              <a:ext uri="{FF2B5EF4-FFF2-40B4-BE49-F238E27FC236}">
                <a16:creationId xmlns:a16="http://schemas.microsoft.com/office/drawing/2014/main" id="{E445FD82-CCDD-48E8-BE74-6A8A78D0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600" y="2286000"/>
            <a:ext cx="9376706"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1B95321-5901-42E1-B8BA-8A2FB741AE96}"/>
                  </a:ext>
                </a:extLst>
              </p:cNvPr>
              <p:cNvSpPr/>
              <p:nvPr/>
            </p:nvSpPr>
            <p:spPr>
              <a:xfrm>
                <a:off x="647971" y="3064476"/>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endParaRPr>
              </a:p>
            </p:txBody>
          </p:sp>
        </mc:Choice>
        <mc:Fallback xmlns="">
          <p:sp>
            <p:nvSpPr>
              <p:cNvPr id="7" name="Rectangle 6">
                <a:extLst>
                  <a:ext uri="{FF2B5EF4-FFF2-40B4-BE49-F238E27FC236}">
                    <a16:creationId xmlns:a16="http://schemas.microsoft.com/office/drawing/2014/main" id="{D1B95321-5901-42E1-B8BA-8A2FB741AE96}"/>
                  </a:ext>
                </a:extLst>
              </p:cNvPr>
              <p:cNvSpPr>
                <a:spLocks noRot="1" noChangeAspect="1" noMove="1" noResize="1" noEditPoints="1" noAdjustHandles="1" noChangeArrowheads="1" noChangeShapeType="1" noTextEdit="1"/>
              </p:cNvSpPr>
              <p:nvPr/>
            </p:nvSpPr>
            <p:spPr>
              <a:xfrm>
                <a:off x="647971" y="3064476"/>
                <a:ext cx="3207337" cy="99514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7700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p:txBody>
          <a:bodyPr>
            <a:normAutofit/>
          </a:bodyPr>
          <a:lstStyle/>
          <a:p>
            <a:r>
              <a:rPr lang="pt-BR" dirty="0"/>
              <a:t>A curva de transferência pode ser obtida pelo uso da equação de Shockley.</a:t>
            </a:r>
          </a:p>
          <a:p>
            <a:endParaRPr lang="pt-BR" dirty="0"/>
          </a:p>
          <a:p>
            <a:pPr marL="0" indent="0">
              <a:buNone/>
            </a:pPr>
            <a:r>
              <a:rPr lang="pt-BR" dirty="0"/>
              <a:t>Em resumo:</a:t>
            </a:r>
          </a:p>
          <a:p>
            <a:pPr lvl="1"/>
            <a:r>
              <a:rPr lang="pt-BR" dirty="0"/>
              <a:t>Quando V</a:t>
            </a:r>
            <a:r>
              <a:rPr lang="pt-BR" baseline="-25000" dirty="0"/>
              <a:t>GS</a:t>
            </a:r>
            <a:r>
              <a:rPr lang="pt-BR" dirty="0"/>
              <a:t> = 0V, I</a:t>
            </a:r>
            <a:r>
              <a:rPr lang="pt-BR" baseline="-25000" dirty="0"/>
              <a:t>D</a:t>
            </a:r>
            <a:r>
              <a:rPr lang="pt-BR" dirty="0"/>
              <a:t> = I</a:t>
            </a:r>
            <a:r>
              <a:rPr lang="pt-BR" baseline="-25000" dirty="0"/>
              <a:t>DSS</a:t>
            </a:r>
          </a:p>
          <a:p>
            <a:r>
              <a:rPr lang="pt-BR" dirty="0"/>
              <a:t>Quando V</a:t>
            </a:r>
            <a:r>
              <a:rPr lang="pt-BR" baseline="-25000" dirty="0"/>
              <a:t>GS</a:t>
            </a:r>
            <a:r>
              <a:rPr lang="pt-BR" dirty="0"/>
              <a:t> = </a:t>
            </a:r>
            <a:r>
              <a:rPr lang="pt-BR" dirty="0" err="1"/>
              <a:t>V</a:t>
            </a:r>
            <a:r>
              <a:rPr lang="pt-BR" baseline="-25000" dirty="0" err="1"/>
              <a:t>p</a:t>
            </a:r>
            <a:r>
              <a:rPr lang="pt-BR" dirty="0"/>
              <a:t> = -4V, a corrente de dreno é 0mA, definindo outro ponto na curva de transferência. Isto é:</a:t>
            </a:r>
          </a:p>
          <a:p>
            <a:pPr lvl="1"/>
            <a:r>
              <a:rPr lang="pt-BR" dirty="0"/>
              <a:t>Quando V</a:t>
            </a:r>
            <a:r>
              <a:rPr lang="pt-BR" baseline="-25000" dirty="0"/>
              <a:t>GS</a:t>
            </a:r>
            <a:r>
              <a:rPr lang="pt-BR" dirty="0"/>
              <a:t> = V</a:t>
            </a:r>
            <a:r>
              <a:rPr lang="pt-BR" baseline="-25000" dirty="0"/>
              <a:t>P</a:t>
            </a:r>
            <a:r>
              <a:rPr lang="pt-BR" dirty="0"/>
              <a:t>, I</a:t>
            </a:r>
            <a:r>
              <a:rPr lang="pt-BR" baseline="-25000" dirty="0"/>
              <a:t>D</a:t>
            </a:r>
            <a:r>
              <a:rPr lang="pt-BR" dirty="0"/>
              <a:t> = 0mA</a:t>
            </a:r>
          </a:p>
          <a:p>
            <a:pPr marL="914400" lvl="2" indent="0">
              <a:buNone/>
            </a:pPr>
            <a:r>
              <a:rPr lang="pt-BR" dirty="0"/>
              <a:t>			</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54</a:t>
            </a:fld>
            <a:endParaRPr lang="en-US" altLang="en-US"/>
          </a:p>
        </p:txBody>
      </p:sp>
    </p:spTree>
    <p:extLst>
      <p:ext uri="{BB962C8B-B14F-4D97-AF65-F5344CB8AC3E}">
        <p14:creationId xmlns:p14="http://schemas.microsoft.com/office/powerpoint/2010/main" val="584200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 método simplificado</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55</a:t>
            </a:fld>
            <a:endParaRPr lang="en-US" altLang="en-US"/>
          </a:p>
        </p:txBody>
      </p:sp>
      <p:pic>
        <p:nvPicPr>
          <p:cNvPr id="6" name="Picture 2">
            <a:extLst>
              <a:ext uri="{FF2B5EF4-FFF2-40B4-BE49-F238E27FC236}">
                <a16:creationId xmlns:a16="http://schemas.microsoft.com/office/drawing/2014/main" id="{30783877-F738-4985-9055-BD5C64EF2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592" y="3262127"/>
            <a:ext cx="7782173" cy="3230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A65E115-46E8-4685-849F-46E9312C9A4B}"/>
                  </a:ext>
                </a:extLst>
              </p:cNvPr>
              <p:cNvSpPr/>
              <p:nvPr/>
            </p:nvSpPr>
            <p:spPr>
              <a:xfrm>
                <a:off x="4751009" y="19788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i="1" baseline="-25000">
                          <a:solidFill>
                            <a:schemeClr val="tx1"/>
                          </a:solidFill>
                          <a:latin typeface="Cambria Math" panose="02040503050406030204" pitchFamily="18" charset="0"/>
                        </a:rPr>
                        <m:t>𝐷</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𝐼</m:t>
                          </m:r>
                        </m:e>
                        <m:sub>
                          <m:r>
                            <a:rPr lang="pt-BR" sz="2400" b="0" i="1" smtClean="0">
                              <a:solidFill>
                                <a:schemeClr val="tx1"/>
                              </a:solidFill>
                              <a:latin typeface="Cambria Math" panose="02040503050406030204" pitchFamily="18" charset="0"/>
                            </a:rPr>
                            <m:t>𝐷𝑆𝑆</m:t>
                          </m:r>
                        </m:sub>
                      </m:sSub>
                      <m:sSup>
                        <m:sSupPr>
                          <m:ctrlPr>
                            <a:rPr lang="pt-BR" sz="2400" i="1">
                              <a:solidFill>
                                <a:schemeClr val="tx1"/>
                              </a:solidFill>
                              <a:latin typeface="Cambria Math" panose="02040503050406030204" pitchFamily="18" charset="0"/>
                            </a:rPr>
                          </m:ctrlPr>
                        </m:sSupPr>
                        <m:e>
                          <m:d>
                            <m:dPr>
                              <m:ctrlPr>
                                <a:rPr lang="pt-BR" sz="2400" i="1">
                                  <a:solidFill>
                                    <a:schemeClr val="tx1"/>
                                  </a:solidFill>
                                  <a:latin typeface="Cambria Math" panose="02040503050406030204" pitchFamily="18" charset="0"/>
                                </a:rPr>
                              </m:ctrlPr>
                            </m:dPr>
                            <m:e>
                              <m:r>
                                <a:rPr lang="pt-BR" sz="2400" i="1">
                                  <a:solidFill>
                                    <a:schemeClr val="tx1"/>
                                  </a:solidFill>
                                  <a:latin typeface="Cambria Math" panose="02040503050406030204" pitchFamily="18" charset="0"/>
                                </a:rPr>
                                <m:t>1−</m:t>
                              </m:r>
                              <m:f>
                                <m:fPr>
                                  <m:ctrlPr>
                                    <a:rPr lang="pt-BR" sz="2400" i="1">
                                      <a:solidFill>
                                        <a:schemeClr val="tx1"/>
                                      </a:solidFill>
                                      <a:latin typeface="Cambria Math" panose="02040503050406030204" pitchFamily="18" charset="0"/>
                                    </a:rPr>
                                  </m:ctrlPr>
                                </m:fPr>
                                <m:num>
                                  <m:r>
                                    <a:rPr lang="pt-BR" sz="2400" i="1">
                                      <a:solidFill>
                                        <a:schemeClr val="tx1"/>
                                      </a:solidFill>
                                      <a:latin typeface="Cambria Math" panose="02040503050406030204" pitchFamily="18" charset="0"/>
                                    </a:rPr>
                                    <m:t>𝑉</m:t>
                                  </m:r>
                                  <m:r>
                                    <a:rPr lang="pt-BR" sz="2400" i="1" baseline="-25000">
                                      <a:solidFill>
                                        <a:schemeClr val="tx1"/>
                                      </a:solidFill>
                                      <a:latin typeface="Cambria Math" panose="02040503050406030204" pitchFamily="18" charset="0"/>
                                    </a:rPr>
                                    <m:t>𝐺𝑆</m:t>
                                  </m:r>
                                </m:num>
                                <m:den>
                                  <m:r>
                                    <a:rPr lang="pt-BR" sz="2400" i="1">
                                      <a:solidFill>
                                        <a:schemeClr val="tx1"/>
                                      </a:solidFill>
                                      <a:latin typeface="Cambria Math" panose="02040503050406030204" pitchFamily="18" charset="0"/>
                                    </a:rPr>
                                    <m:t>𝑉</m:t>
                                  </m:r>
                                  <m:r>
                                    <a:rPr lang="pt-BR" sz="2400" i="1" baseline="-25000">
                                      <a:solidFill>
                                        <a:schemeClr val="tx1"/>
                                      </a:solidFill>
                                      <a:latin typeface="Cambria Math" panose="02040503050406030204" pitchFamily="18" charset="0"/>
                                    </a:rPr>
                                    <m:t>𝑝</m:t>
                                  </m:r>
                                </m:den>
                              </m:f>
                            </m:e>
                          </m:d>
                        </m:e>
                        <m:sup>
                          <m:r>
                            <a:rPr lang="pt-BR" sz="2400" i="1">
                              <a:solidFill>
                                <a:schemeClr val="tx1"/>
                              </a:solidFill>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6A65E115-46E8-4685-849F-46E9312C9A4B}"/>
                  </a:ext>
                </a:extLst>
              </p:cNvPr>
              <p:cNvSpPr>
                <a:spLocks noRot="1" noChangeAspect="1" noMove="1" noResize="1" noEditPoints="1" noAdjustHandles="1" noChangeArrowheads="1" noChangeShapeType="1" noTextEdit="1"/>
              </p:cNvSpPr>
              <p:nvPr/>
            </p:nvSpPr>
            <p:spPr>
              <a:xfrm>
                <a:off x="4751009" y="1978835"/>
                <a:ext cx="3207337" cy="99514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2158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 método simplificado</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838199" y="1825625"/>
            <a:ext cx="11353801" cy="4351338"/>
          </a:xfrm>
        </p:spPr>
        <p:txBody>
          <a:bodyPr/>
          <a:lstStyle/>
          <a:p>
            <a:pPr marL="0" indent="0">
              <a:buNone/>
            </a:pPr>
            <a:r>
              <a:rPr lang="pt-BR" dirty="0" err="1"/>
              <a:t>Ex</a:t>
            </a:r>
            <a:r>
              <a:rPr lang="pt-BR" dirty="0"/>
              <a:t>: Esboce a curva de transferência definida por I</a:t>
            </a:r>
            <a:r>
              <a:rPr lang="pt-BR" baseline="-25000" dirty="0"/>
              <a:t>DSS</a:t>
            </a:r>
            <a:r>
              <a:rPr lang="pt-BR" dirty="0"/>
              <a:t> = 12mA e </a:t>
            </a:r>
            <a:r>
              <a:rPr lang="pt-BR" dirty="0" err="1"/>
              <a:t>V</a:t>
            </a:r>
            <a:r>
              <a:rPr lang="pt-BR" baseline="-25000" dirty="0" err="1"/>
              <a:t>p</a:t>
            </a:r>
            <a:r>
              <a:rPr lang="pt-BR" dirty="0"/>
              <a:t> = -6V.</a:t>
            </a:r>
          </a:p>
          <a:p>
            <a:pPr marL="0" indent="0">
              <a:buNone/>
            </a:pPr>
            <a:endParaRPr lang="pt-BR" dirty="0"/>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56</a:t>
            </a:fld>
            <a:endParaRPr lang="en-US" altLang="en-US"/>
          </a:p>
        </p:txBody>
      </p:sp>
    </p:spTree>
    <p:extLst>
      <p:ext uri="{BB962C8B-B14F-4D97-AF65-F5344CB8AC3E}">
        <p14:creationId xmlns:p14="http://schemas.microsoft.com/office/powerpoint/2010/main" val="2898667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 método simplificado</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838199" y="1825625"/>
            <a:ext cx="11353801" cy="4351338"/>
          </a:xfrm>
        </p:spPr>
        <p:txBody>
          <a:bodyPr/>
          <a:lstStyle/>
          <a:p>
            <a:pPr marL="0" indent="0">
              <a:buNone/>
            </a:pPr>
            <a:r>
              <a:rPr lang="pt-BR" dirty="0" err="1"/>
              <a:t>Ex</a:t>
            </a:r>
            <a:r>
              <a:rPr lang="pt-BR" dirty="0"/>
              <a:t>: Esboce a curva de transferência definida por I</a:t>
            </a:r>
            <a:r>
              <a:rPr lang="pt-BR" baseline="-25000" dirty="0"/>
              <a:t>DSS</a:t>
            </a:r>
            <a:r>
              <a:rPr lang="pt-BR" dirty="0"/>
              <a:t> = 12mA e </a:t>
            </a:r>
            <a:r>
              <a:rPr lang="pt-BR" dirty="0" err="1"/>
              <a:t>V</a:t>
            </a:r>
            <a:r>
              <a:rPr lang="pt-BR" baseline="-25000" dirty="0" err="1"/>
              <a:t>p</a:t>
            </a:r>
            <a:r>
              <a:rPr lang="pt-BR" dirty="0"/>
              <a:t> = -6V.</a:t>
            </a:r>
          </a:p>
          <a:p>
            <a:pPr marL="0" indent="0">
              <a:buNone/>
            </a:pPr>
            <a:r>
              <a:rPr lang="pt-BR" dirty="0">
                <a:solidFill>
                  <a:srgbClr val="FF0000"/>
                </a:solidFill>
              </a:rPr>
              <a:t>R:</a:t>
            </a:r>
          </a:p>
          <a:p>
            <a:pPr marL="0" indent="0">
              <a:buNone/>
            </a:pPr>
            <a:r>
              <a:rPr lang="pt-BR" dirty="0">
                <a:solidFill>
                  <a:srgbClr val="FF0000"/>
                </a:solidFill>
              </a:rPr>
              <a:t>Com base no enunciado sabemos que: </a:t>
            </a:r>
          </a:p>
          <a:p>
            <a:pPr marL="0" indent="0" algn="ctr">
              <a:buNone/>
            </a:pPr>
            <a:r>
              <a:rPr lang="pt-BR" dirty="0">
                <a:solidFill>
                  <a:srgbClr val="FF0000"/>
                </a:solidFill>
              </a:rPr>
              <a:t>I</a:t>
            </a:r>
            <a:r>
              <a:rPr lang="pt-BR" baseline="-25000" dirty="0">
                <a:solidFill>
                  <a:srgbClr val="FF0000"/>
                </a:solidFill>
              </a:rPr>
              <a:t>DSS</a:t>
            </a:r>
            <a:r>
              <a:rPr lang="pt-BR" dirty="0">
                <a:solidFill>
                  <a:srgbClr val="FF0000"/>
                </a:solidFill>
              </a:rPr>
              <a:t> = </a:t>
            </a:r>
            <a:r>
              <a:rPr lang="pt-BR" b="1" dirty="0">
                <a:solidFill>
                  <a:srgbClr val="FF0000"/>
                </a:solidFill>
              </a:rPr>
              <a:t>12mA</a:t>
            </a:r>
            <a:r>
              <a:rPr lang="pt-BR" dirty="0">
                <a:solidFill>
                  <a:srgbClr val="FF0000"/>
                </a:solidFill>
              </a:rPr>
              <a:t> com V</a:t>
            </a:r>
            <a:r>
              <a:rPr lang="pt-BR" baseline="-25000" dirty="0">
                <a:solidFill>
                  <a:srgbClr val="FF0000"/>
                </a:solidFill>
              </a:rPr>
              <a:t>GS </a:t>
            </a:r>
            <a:r>
              <a:rPr lang="pt-BR" dirty="0">
                <a:solidFill>
                  <a:srgbClr val="FF0000"/>
                </a:solidFill>
              </a:rPr>
              <a:t>= </a:t>
            </a:r>
            <a:r>
              <a:rPr lang="pt-BR" b="1" dirty="0">
                <a:solidFill>
                  <a:srgbClr val="FF0000"/>
                </a:solidFill>
              </a:rPr>
              <a:t>0V</a:t>
            </a:r>
            <a:r>
              <a:rPr lang="pt-BR" dirty="0">
                <a:solidFill>
                  <a:srgbClr val="FF0000"/>
                </a:solidFill>
              </a:rPr>
              <a:t>, e, I</a:t>
            </a:r>
            <a:r>
              <a:rPr lang="pt-BR" baseline="-25000" dirty="0">
                <a:solidFill>
                  <a:srgbClr val="FF0000"/>
                </a:solidFill>
              </a:rPr>
              <a:t>D </a:t>
            </a:r>
            <a:r>
              <a:rPr lang="pt-BR" dirty="0">
                <a:solidFill>
                  <a:srgbClr val="FF0000"/>
                </a:solidFill>
              </a:rPr>
              <a:t>= </a:t>
            </a:r>
            <a:r>
              <a:rPr lang="pt-BR" b="1" dirty="0">
                <a:solidFill>
                  <a:srgbClr val="FF0000"/>
                </a:solidFill>
              </a:rPr>
              <a:t>0mA</a:t>
            </a:r>
            <a:r>
              <a:rPr lang="pt-BR" dirty="0">
                <a:solidFill>
                  <a:srgbClr val="FF0000"/>
                </a:solidFill>
              </a:rPr>
              <a:t> e V</a:t>
            </a:r>
            <a:r>
              <a:rPr lang="pt-BR" baseline="-25000" dirty="0">
                <a:solidFill>
                  <a:srgbClr val="FF0000"/>
                </a:solidFill>
              </a:rPr>
              <a:t>GS </a:t>
            </a:r>
            <a:r>
              <a:rPr lang="pt-BR" dirty="0">
                <a:solidFill>
                  <a:srgbClr val="FF0000"/>
                </a:solidFill>
              </a:rPr>
              <a:t>= </a:t>
            </a:r>
            <a:r>
              <a:rPr lang="pt-BR" b="1" dirty="0" err="1">
                <a:solidFill>
                  <a:srgbClr val="FF0000"/>
                </a:solidFill>
              </a:rPr>
              <a:t>V</a:t>
            </a:r>
            <a:r>
              <a:rPr lang="pt-BR" b="1" baseline="-25000" dirty="0" err="1">
                <a:solidFill>
                  <a:srgbClr val="FF0000"/>
                </a:solidFill>
              </a:rPr>
              <a:t>p</a:t>
            </a:r>
            <a:endParaRPr lang="pt-BR" b="1" baseline="-25000" dirty="0">
              <a:solidFill>
                <a:srgbClr val="FF0000"/>
              </a:solidFill>
            </a:endParaRPr>
          </a:p>
          <a:p>
            <a:pPr marL="0" indent="0" algn="just">
              <a:buNone/>
            </a:pPr>
            <a:r>
              <a:rPr lang="pt-BR" dirty="0">
                <a:solidFill>
                  <a:srgbClr val="FF0000"/>
                </a:solidFill>
              </a:rPr>
              <a:t>Com V</a:t>
            </a:r>
            <a:r>
              <a:rPr lang="pt-BR" baseline="-25000" dirty="0">
                <a:solidFill>
                  <a:srgbClr val="FF0000"/>
                </a:solidFill>
              </a:rPr>
              <a:t>GS </a:t>
            </a:r>
            <a:r>
              <a:rPr lang="pt-BR" dirty="0">
                <a:solidFill>
                  <a:srgbClr val="FF0000"/>
                </a:solidFill>
              </a:rPr>
              <a:t>= </a:t>
            </a:r>
            <a:r>
              <a:rPr lang="pt-BR" dirty="0" err="1">
                <a:solidFill>
                  <a:srgbClr val="FF0000"/>
                </a:solidFill>
              </a:rPr>
              <a:t>V</a:t>
            </a:r>
            <a:r>
              <a:rPr lang="pt-BR" baseline="-25000" dirty="0" err="1">
                <a:solidFill>
                  <a:srgbClr val="FF0000"/>
                </a:solidFill>
              </a:rPr>
              <a:t>p</a:t>
            </a:r>
            <a:r>
              <a:rPr lang="pt-BR" dirty="0">
                <a:solidFill>
                  <a:srgbClr val="FF0000"/>
                </a:solidFill>
              </a:rPr>
              <a:t>/2 = -6/2 = </a:t>
            </a:r>
            <a:r>
              <a:rPr lang="pt-BR" b="1" dirty="0">
                <a:solidFill>
                  <a:srgbClr val="FF0000"/>
                </a:solidFill>
              </a:rPr>
              <a:t>-3V</a:t>
            </a:r>
            <a:r>
              <a:rPr lang="pt-BR" dirty="0">
                <a:solidFill>
                  <a:srgbClr val="FF0000"/>
                </a:solidFill>
              </a:rPr>
              <a:t>, a corrente de dreno será I</a:t>
            </a:r>
            <a:r>
              <a:rPr lang="pt-BR" baseline="-25000" dirty="0">
                <a:solidFill>
                  <a:srgbClr val="FF0000"/>
                </a:solidFill>
              </a:rPr>
              <a:t>DSS</a:t>
            </a:r>
            <a:r>
              <a:rPr lang="pt-BR" dirty="0">
                <a:solidFill>
                  <a:srgbClr val="FF0000"/>
                </a:solidFill>
              </a:rPr>
              <a:t>/4 = 12/4 = </a:t>
            </a:r>
            <a:r>
              <a:rPr lang="pt-BR" b="1" dirty="0">
                <a:solidFill>
                  <a:srgbClr val="FF0000"/>
                </a:solidFill>
              </a:rPr>
              <a:t>3mA</a:t>
            </a:r>
            <a:endParaRPr lang="pt-BR" dirty="0">
              <a:solidFill>
                <a:srgbClr val="FF0000"/>
              </a:solidFill>
            </a:endParaRPr>
          </a:p>
          <a:p>
            <a:pPr marL="0" indent="0" algn="just">
              <a:buNone/>
            </a:pPr>
            <a:r>
              <a:rPr lang="pt-BR" dirty="0">
                <a:solidFill>
                  <a:srgbClr val="FF0000"/>
                </a:solidFill>
              </a:rPr>
              <a:t>Com I</a:t>
            </a:r>
            <a:r>
              <a:rPr lang="pt-BR" baseline="-25000" dirty="0">
                <a:solidFill>
                  <a:srgbClr val="FF0000"/>
                </a:solidFill>
              </a:rPr>
              <a:t>D</a:t>
            </a:r>
            <a:r>
              <a:rPr lang="pt-BR" dirty="0">
                <a:solidFill>
                  <a:srgbClr val="FF0000"/>
                </a:solidFill>
              </a:rPr>
              <a:t> = I</a:t>
            </a:r>
            <a:r>
              <a:rPr lang="pt-BR" baseline="-25000" dirty="0">
                <a:solidFill>
                  <a:srgbClr val="FF0000"/>
                </a:solidFill>
              </a:rPr>
              <a:t>DSS</a:t>
            </a:r>
            <a:r>
              <a:rPr lang="pt-BR" dirty="0">
                <a:solidFill>
                  <a:srgbClr val="FF0000"/>
                </a:solidFill>
              </a:rPr>
              <a:t>/2 = 12/2 = </a:t>
            </a:r>
            <a:r>
              <a:rPr lang="pt-BR" b="1" dirty="0">
                <a:solidFill>
                  <a:srgbClr val="FF0000"/>
                </a:solidFill>
              </a:rPr>
              <a:t>6mA</a:t>
            </a:r>
            <a:r>
              <a:rPr lang="pt-BR" dirty="0">
                <a:solidFill>
                  <a:srgbClr val="FF0000"/>
                </a:solidFill>
              </a:rPr>
              <a:t> a tensão da porta-fonte será V</a:t>
            </a:r>
            <a:r>
              <a:rPr lang="pt-BR" baseline="-25000" dirty="0">
                <a:solidFill>
                  <a:srgbClr val="FF0000"/>
                </a:solidFill>
              </a:rPr>
              <a:t>GS </a:t>
            </a:r>
            <a:r>
              <a:rPr lang="pt-BR" dirty="0">
                <a:solidFill>
                  <a:srgbClr val="FF0000"/>
                </a:solidFill>
              </a:rPr>
              <a:t>= 0,3V</a:t>
            </a:r>
            <a:r>
              <a:rPr lang="pt-BR" baseline="-25000" dirty="0">
                <a:solidFill>
                  <a:srgbClr val="FF0000"/>
                </a:solidFill>
              </a:rPr>
              <a:t>p</a:t>
            </a:r>
            <a:r>
              <a:rPr lang="pt-BR" dirty="0">
                <a:solidFill>
                  <a:srgbClr val="FF0000"/>
                </a:solidFill>
              </a:rPr>
              <a:t> = 0,3(-6) = </a:t>
            </a:r>
            <a:r>
              <a:rPr lang="pt-BR" b="1" dirty="0">
                <a:solidFill>
                  <a:srgbClr val="FF0000"/>
                </a:solidFill>
              </a:rPr>
              <a:t>-1,8V</a:t>
            </a:r>
          </a:p>
          <a:p>
            <a:pPr marL="0" indent="0">
              <a:buNone/>
            </a:pPr>
            <a:endParaRPr lang="pt-BR" dirty="0"/>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57</a:t>
            </a:fld>
            <a:endParaRPr lang="en-US" altLang="en-US"/>
          </a:p>
        </p:txBody>
      </p:sp>
    </p:spTree>
    <p:extLst>
      <p:ext uri="{BB962C8B-B14F-4D97-AF65-F5344CB8AC3E}">
        <p14:creationId xmlns:p14="http://schemas.microsoft.com/office/powerpoint/2010/main" val="324855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36EC7C3-D516-4DE1-A9EA-4ECB2E2C3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70248"/>
            <a:ext cx="5648156" cy="5924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58</a:t>
            </a:fld>
            <a:endParaRPr lang="en-US" altLang="en-US"/>
          </a:p>
        </p:txBody>
      </p:sp>
    </p:spTree>
    <p:extLst>
      <p:ext uri="{BB962C8B-B14F-4D97-AF65-F5344CB8AC3E}">
        <p14:creationId xmlns:p14="http://schemas.microsoft.com/office/powerpoint/2010/main" val="4028339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3177D37-24BF-423F-8B89-EC1EC75DC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545" y="874643"/>
            <a:ext cx="3762455" cy="584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Folha de dados (datasheet)</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59</a:t>
            </a:fld>
            <a:endParaRPr lang="en-US" altLang="en-US"/>
          </a:p>
        </p:txBody>
      </p:sp>
    </p:spTree>
    <p:extLst>
      <p:ext uri="{BB962C8B-B14F-4D97-AF65-F5344CB8AC3E}">
        <p14:creationId xmlns:p14="http://schemas.microsoft.com/office/powerpoint/2010/main" val="80469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Bibliografia</a:t>
            </a:r>
          </a:p>
        </p:txBody>
      </p:sp>
      <p:pic>
        <p:nvPicPr>
          <p:cNvPr id="5122" name="Picture 2" descr="Resultado de imagem para sedra smith">
            <a:extLst>
              <a:ext uri="{FF2B5EF4-FFF2-40B4-BE49-F238E27FC236}">
                <a16:creationId xmlns:a16="http://schemas.microsoft.com/office/drawing/2014/main" id="{B219DD5E-41B5-4893-8D7B-98E75BEFE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17" y="2295939"/>
            <a:ext cx="3054066" cy="38265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boylestad 11">
            <a:extLst>
              <a:ext uri="{FF2B5EF4-FFF2-40B4-BE49-F238E27FC236}">
                <a16:creationId xmlns:a16="http://schemas.microsoft.com/office/drawing/2014/main" id="{1D69ED9A-27F5-4AC5-9377-A4BF86A3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125" y="2295938"/>
            <a:ext cx="2850438" cy="3826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youtube logo">
            <a:extLst>
              <a:ext uri="{FF2B5EF4-FFF2-40B4-BE49-F238E27FC236}">
                <a16:creationId xmlns:a16="http://schemas.microsoft.com/office/drawing/2014/main" id="{8A318CC0-779E-46D5-A5C5-56A1E438E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017" y="3115918"/>
            <a:ext cx="3162852" cy="177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2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3177D37-24BF-423F-8B89-EC1EC75DC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545" y="874643"/>
            <a:ext cx="3762455" cy="584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Folha de dados (datasheet)</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60</a:t>
            </a:fld>
            <a:endParaRPr lang="en-US" altLang="en-US"/>
          </a:p>
        </p:txBody>
      </p:sp>
      <p:pic>
        <p:nvPicPr>
          <p:cNvPr id="7" name="Picture 2">
            <a:extLst>
              <a:ext uri="{FF2B5EF4-FFF2-40B4-BE49-F238E27FC236}">
                <a16:creationId xmlns:a16="http://schemas.microsoft.com/office/drawing/2014/main" id="{7BCD060B-F205-4FBC-861B-3B2B732DDA9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4915"/>
          <a:stretch/>
        </p:blipFill>
        <p:spPr bwMode="auto">
          <a:xfrm>
            <a:off x="12010" y="1541012"/>
            <a:ext cx="8831987" cy="481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77800D57-B121-4D05-9E4B-A37FE825B231}"/>
              </a:ext>
            </a:extLst>
          </p:cNvPr>
          <p:cNvSpPr/>
          <p:nvPr/>
        </p:nvSpPr>
        <p:spPr>
          <a:xfrm>
            <a:off x="8610600" y="843602"/>
            <a:ext cx="3517405" cy="2128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8064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3177D37-24BF-423F-8B89-EC1EC75DC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545" y="874643"/>
            <a:ext cx="3762455" cy="584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Folha de dados (datasheet)</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61</a:t>
            </a:fld>
            <a:endParaRPr lang="en-US" altLang="en-US"/>
          </a:p>
        </p:txBody>
      </p:sp>
      <p:pic>
        <p:nvPicPr>
          <p:cNvPr id="7" name="Picture 2">
            <a:extLst>
              <a:ext uri="{FF2B5EF4-FFF2-40B4-BE49-F238E27FC236}">
                <a16:creationId xmlns:a16="http://schemas.microsoft.com/office/drawing/2014/main" id="{7BCD060B-F205-4FBC-861B-3B2B732DDA9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4864" b="31283"/>
          <a:stretch/>
        </p:blipFill>
        <p:spPr bwMode="auto">
          <a:xfrm>
            <a:off x="0" y="1690688"/>
            <a:ext cx="8691102" cy="4571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30274D8C-51ED-40CB-BE05-0BC9D5158C71}"/>
              </a:ext>
            </a:extLst>
          </p:cNvPr>
          <p:cNvSpPr/>
          <p:nvPr/>
        </p:nvSpPr>
        <p:spPr>
          <a:xfrm>
            <a:off x="8648700" y="2850202"/>
            <a:ext cx="3428505" cy="209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75289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Relações importantes</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3378199" y="1876425"/>
            <a:ext cx="6324601" cy="724710"/>
          </a:xfrm>
        </p:spPr>
        <p:txBody>
          <a:bodyPr/>
          <a:lstStyle/>
          <a:p>
            <a:pPr marL="0" indent="0" algn="ctr">
              <a:buNone/>
            </a:pPr>
            <a:r>
              <a:rPr lang="pt-BR" b="1" dirty="0"/>
              <a:t>JFET			TBJ</a:t>
            </a:r>
          </a:p>
          <a:p>
            <a:pPr marL="0" indent="0">
              <a:buNone/>
            </a:pPr>
            <a:endParaRPr lang="pt-BR" dirty="0"/>
          </a:p>
          <a:p>
            <a:pPr marL="0" indent="0">
              <a:buNone/>
            </a:pPr>
            <a:endParaRPr lang="pt-BR" dirty="0"/>
          </a:p>
          <a:p>
            <a:pPr marL="0" indent="0">
              <a:buNone/>
            </a:pPr>
            <a:endParaRPr lang="pt-BR" dirty="0"/>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62</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D990FAB-8E74-4001-ABCD-0E60B0790304}"/>
                  </a:ext>
                </a:extLst>
              </p:cNvPr>
              <p:cNvSpPr/>
              <p:nvPr/>
            </p:nvSpPr>
            <p:spPr>
              <a:xfrm>
                <a:off x="3371263" y="26011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FD990FAB-8E74-4001-ABCD-0E60B0790304}"/>
                  </a:ext>
                </a:extLst>
              </p:cNvPr>
              <p:cNvSpPr>
                <a:spLocks noRot="1" noChangeAspect="1" noMove="1" noResize="1" noEditPoints="1" noAdjustHandles="1" noChangeArrowheads="1" noChangeShapeType="1" noTextEdit="1"/>
              </p:cNvSpPr>
              <p:nvPr/>
            </p:nvSpPr>
            <p:spPr>
              <a:xfrm>
                <a:off x="3371263" y="2601135"/>
                <a:ext cx="3207337" cy="99514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EE2893D-8F53-43C4-9AC9-CF873B7A2A6C}"/>
                  </a:ext>
                </a:extLst>
              </p:cNvPr>
              <p:cNvSpPr/>
              <p:nvPr/>
            </p:nvSpPr>
            <p:spPr>
              <a:xfrm>
                <a:off x="3469981" y="3750638"/>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i="1" baseline="-25000">
                          <a:solidFill>
                            <a:schemeClr val="tx1"/>
                          </a:solidFill>
                          <a:latin typeface="Cambria Math" panose="02040503050406030204" pitchFamily="18" charset="0"/>
                        </a:rPr>
                        <m:t>𝐷</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𝐼</m:t>
                          </m:r>
                        </m:e>
                        <m:sub>
                          <m:r>
                            <a:rPr lang="pt-BR" sz="2400" b="0" i="1" smtClean="0">
                              <a:solidFill>
                                <a:schemeClr val="tx1"/>
                              </a:solidFill>
                              <a:latin typeface="Cambria Math" panose="02040503050406030204" pitchFamily="18" charset="0"/>
                            </a:rPr>
                            <m:t>𝑆</m:t>
                          </m:r>
                        </m:sub>
                      </m:sSub>
                    </m:oMath>
                  </m:oMathPara>
                </a14:m>
                <a:endParaRPr lang="pt-BR" sz="2400" dirty="0">
                  <a:solidFill>
                    <a:schemeClr val="tx1"/>
                  </a:solidFill>
                </a:endParaRPr>
              </a:p>
            </p:txBody>
          </p:sp>
        </mc:Choice>
        <mc:Fallback xmlns="">
          <p:sp>
            <p:nvSpPr>
              <p:cNvPr id="8" name="Rectangle 7">
                <a:extLst>
                  <a:ext uri="{FF2B5EF4-FFF2-40B4-BE49-F238E27FC236}">
                    <a16:creationId xmlns:a16="http://schemas.microsoft.com/office/drawing/2014/main" id="{5EE2893D-8F53-43C4-9AC9-CF873B7A2A6C}"/>
                  </a:ext>
                </a:extLst>
              </p:cNvPr>
              <p:cNvSpPr>
                <a:spLocks noRot="1" noChangeAspect="1" noMove="1" noResize="1" noEditPoints="1" noAdjustHandles="1" noChangeArrowheads="1" noChangeShapeType="1" noTextEdit="1"/>
              </p:cNvSpPr>
              <p:nvPr/>
            </p:nvSpPr>
            <p:spPr>
              <a:xfrm>
                <a:off x="3469981" y="3750638"/>
                <a:ext cx="3009901" cy="461665"/>
              </a:xfrm>
              <a:prstGeom prst="rect">
                <a:avLst/>
              </a:prstGeom>
              <a:blipFill>
                <a:blip r:embed="rId3"/>
                <a:stretch>
                  <a:fillRect b="-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6389ACA-8DB7-4DA0-8DCA-D30A5AB96873}"/>
                  </a:ext>
                </a:extLst>
              </p:cNvPr>
              <p:cNvSpPr/>
              <p:nvPr/>
            </p:nvSpPr>
            <p:spPr>
              <a:xfrm>
                <a:off x="3371263" y="4366661"/>
                <a:ext cx="3207337"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𝐺</m:t>
                      </m:r>
                      <m:r>
                        <a:rPr lang="pt-BR" sz="2400" i="1">
                          <a:latin typeface="Cambria Math" panose="02040503050406030204" pitchFamily="18" charset="0"/>
                        </a:rPr>
                        <m:t>≅</m:t>
                      </m:r>
                      <m:r>
                        <a:rPr lang="pt-BR" sz="2400" b="0" i="1" smtClean="0">
                          <a:solidFill>
                            <a:schemeClr val="tx1"/>
                          </a:solidFill>
                          <a:latin typeface="Cambria Math" panose="02040503050406030204" pitchFamily="18" charset="0"/>
                        </a:rPr>
                        <m:t>0</m:t>
                      </m:r>
                      <m:r>
                        <a:rPr lang="pt-BR" sz="2400" b="0" i="1" smtClean="0">
                          <a:solidFill>
                            <a:schemeClr val="tx1"/>
                          </a:solidFill>
                          <a:latin typeface="Cambria Math" panose="02040503050406030204" pitchFamily="18" charset="0"/>
                        </a:rPr>
                        <m:t>𝐴</m:t>
                      </m:r>
                    </m:oMath>
                  </m:oMathPara>
                </a14:m>
                <a:endParaRPr lang="pt-BR" sz="2400" dirty="0">
                  <a:solidFill>
                    <a:schemeClr val="tx1"/>
                  </a:solidFill>
                </a:endParaRPr>
              </a:p>
            </p:txBody>
          </p:sp>
        </mc:Choice>
        <mc:Fallback xmlns="">
          <p:sp>
            <p:nvSpPr>
              <p:cNvPr id="9" name="Rectangle 8">
                <a:extLst>
                  <a:ext uri="{FF2B5EF4-FFF2-40B4-BE49-F238E27FC236}">
                    <a16:creationId xmlns:a16="http://schemas.microsoft.com/office/drawing/2014/main" id="{86389ACA-8DB7-4DA0-8DCA-D30A5AB96873}"/>
                  </a:ext>
                </a:extLst>
              </p:cNvPr>
              <p:cNvSpPr>
                <a:spLocks noRot="1" noChangeAspect="1" noMove="1" noResize="1" noEditPoints="1" noAdjustHandles="1" noChangeArrowheads="1" noChangeShapeType="1" noTextEdit="1"/>
              </p:cNvSpPr>
              <p:nvPr/>
            </p:nvSpPr>
            <p:spPr>
              <a:xfrm>
                <a:off x="3371263" y="4366661"/>
                <a:ext cx="3207337" cy="461665"/>
              </a:xfrm>
              <a:prstGeom prst="rect">
                <a:avLst/>
              </a:prstGeom>
              <a:blipFill>
                <a:blip r:embed="rId4"/>
                <a:stretch>
                  <a:fillRect b="-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B59432-49E8-4E48-963C-0A2A21EBF860}"/>
                  </a:ext>
                </a:extLst>
              </p:cNvPr>
              <p:cNvSpPr/>
              <p:nvPr/>
            </p:nvSpPr>
            <p:spPr>
              <a:xfrm>
                <a:off x="6443578" y="2944333"/>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𝐶</m:t>
                      </m:r>
                      <m:r>
                        <a:rPr lang="pt-BR" sz="2400" i="1">
                          <a:solidFill>
                            <a:schemeClr val="tx1"/>
                          </a:solidFill>
                          <a:latin typeface="Cambria Math" panose="02040503050406030204" pitchFamily="18" charset="0"/>
                        </a:rPr>
                        <m:t>=</m:t>
                      </m:r>
                      <m:r>
                        <m:rPr>
                          <m:sty m:val="p"/>
                        </m:rPr>
                        <a:rPr lang="el-GR" sz="2400" i="1" smtClean="0">
                          <a:solidFill>
                            <a:schemeClr val="tx1"/>
                          </a:solidFill>
                          <a:latin typeface="Cambria Math" panose="02040503050406030204" pitchFamily="18" charset="0"/>
                        </a:rPr>
                        <m:t>β</m:t>
                      </m:r>
                      <m:r>
                        <a:rPr lang="pt-BR" sz="2400" i="1">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𝐵</m:t>
                      </m:r>
                    </m:oMath>
                  </m:oMathPara>
                </a14:m>
                <a:endParaRPr lang="pt-BR" sz="2400" dirty="0">
                  <a:solidFill>
                    <a:schemeClr val="tx1"/>
                  </a:solidFill>
                </a:endParaRPr>
              </a:p>
            </p:txBody>
          </p:sp>
        </mc:Choice>
        <mc:Fallback xmlns="">
          <p:sp>
            <p:nvSpPr>
              <p:cNvPr id="10" name="Rectangle 9">
                <a:extLst>
                  <a:ext uri="{FF2B5EF4-FFF2-40B4-BE49-F238E27FC236}">
                    <a16:creationId xmlns:a16="http://schemas.microsoft.com/office/drawing/2014/main" id="{8FB59432-49E8-4E48-963C-0A2A21EBF860}"/>
                  </a:ext>
                </a:extLst>
              </p:cNvPr>
              <p:cNvSpPr>
                <a:spLocks noRot="1" noChangeAspect="1" noMove="1" noResize="1" noEditPoints="1" noAdjustHandles="1" noChangeArrowheads="1" noChangeShapeType="1" noTextEdit="1"/>
              </p:cNvSpPr>
              <p:nvPr/>
            </p:nvSpPr>
            <p:spPr>
              <a:xfrm>
                <a:off x="6443578" y="2944333"/>
                <a:ext cx="3009901" cy="461665"/>
              </a:xfrm>
              <a:prstGeom prst="rect">
                <a:avLst/>
              </a:prstGeom>
              <a:blipFill>
                <a:blip r:embed="rId5"/>
                <a:stretch>
                  <a:fillRect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AC46C04-8C8C-45B5-9AC1-7759F1F64439}"/>
                  </a:ext>
                </a:extLst>
              </p:cNvPr>
              <p:cNvSpPr/>
              <p:nvPr/>
            </p:nvSpPr>
            <p:spPr>
              <a:xfrm>
                <a:off x="6418178" y="3739568"/>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𝐶</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𝐼</m:t>
                          </m:r>
                        </m:e>
                        <m:sub>
                          <m:r>
                            <a:rPr lang="pt-BR" sz="2400" b="0" i="1" smtClean="0">
                              <a:solidFill>
                                <a:schemeClr val="tx1"/>
                              </a:solidFill>
                              <a:latin typeface="Cambria Math" panose="02040503050406030204" pitchFamily="18" charset="0"/>
                            </a:rPr>
                            <m:t>𝐸</m:t>
                          </m:r>
                        </m:sub>
                      </m:sSub>
                    </m:oMath>
                  </m:oMathPara>
                </a14:m>
                <a:endParaRPr lang="pt-BR" sz="2400" dirty="0">
                  <a:solidFill>
                    <a:schemeClr val="tx1"/>
                  </a:solidFill>
                </a:endParaRPr>
              </a:p>
            </p:txBody>
          </p:sp>
        </mc:Choice>
        <mc:Fallback xmlns="">
          <p:sp>
            <p:nvSpPr>
              <p:cNvPr id="11" name="Rectangle 10">
                <a:extLst>
                  <a:ext uri="{FF2B5EF4-FFF2-40B4-BE49-F238E27FC236}">
                    <a16:creationId xmlns:a16="http://schemas.microsoft.com/office/drawing/2014/main" id="{2AC46C04-8C8C-45B5-9AC1-7759F1F64439}"/>
                  </a:ext>
                </a:extLst>
              </p:cNvPr>
              <p:cNvSpPr>
                <a:spLocks noRot="1" noChangeAspect="1" noMove="1" noResize="1" noEditPoints="1" noAdjustHandles="1" noChangeArrowheads="1" noChangeShapeType="1" noTextEdit="1"/>
              </p:cNvSpPr>
              <p:nvPr/>
            </p:nvSpPr>
            <p:spPr>
              <a:xfrm>
                <a:off x="6418178" y="3739568"/>
                <a:ext cx="3009901" cy="461665"/>
              </a:xfrm>
              <a:prstGeom prst="rect">
                <a:avLst/>
              </a:prstGeom>
              <a:blipFill>
                <a:blip r:embed="rId6"/>
                <a:stretch>
                  <a:fillRect b="-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341206-1C20-4896-B2B6-7FBB941103E4}"/>
                  </a:ext>
                </a:extLst>
              </p:cNvPr>
              <p:cNvSpPr/>
              <p:nvPr/>
            </p:nvSpPr>
            <p:spPr>
              <a:xfrm>
                <a:off x="6423024" y="4361033"/>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b="0" i="1" smtClean="0">
                          <a:solidFill>
                            <a:schemeClr val="tx1"/>
                          </a:solidFill>
                          <a:latin typeface="Cambria Math" panose="02040503050406030204" pitchFamily="18" charset="0"/>
                        </a:rPr>
                        <m:t>𝑉</m:t>
                      </m:r>
                      <m:r>
                        <a:rPr lang="pt-BR" sz="2400" b="0" i="1" baseline="-25000" smtClean="0">
                          <a:solidFill>
                            <a:schemeClr val="tx1"/>
                          </a:solidFill>
                          <a:latin typeface="Cambria Math" panose="02040503050406030204" pitchFamily="18" charset="0"/>
                        </a:rPr>
                        <m:t>𝐵𝐸</m:t>
                      </m:r>
                      <m:r>
                        <a:rPr lang="pt-BR" sz="2400" i="1" smtClean="0">
                          <a:solidFill>
                            <a:schemeClr val="tx1"/>
                          </a:solidFill>
                          <a:latin typeface="Cambria Math" panose="02040503050406030204" pitchFamily="18" charset="0"/>
                        </a:rPr>
                        <m:t>≅</m:t>
                      </m:r>
                      <m:r>
                        <a:rPr lang="pt-BR" sz="2400" b="0" i="1" smtClean="0">
                          <a:solidFill>
                            <a:schemeClr val="tx1"/>
                          </a:solidFill>
                          <a:latin typeface="Cambria Math" panose="02040503050406030204" pitchFamily="18" charset="0"/>
                        </a:rPr>
                        <m:t>0,7</m:t>
                      </m:r>
                      <m:r>
                        <a:rPr lang="pt-BR" sz="2400" b="0" i="1" smtClean="0">
                          <a:solidFill>
                            <a:schemeClr val="tx1"/>
                          </a:solidFill>
                          <a:latin typeface="Cambria Math" panose="02040503050406030204" pitchFamily="18" charset="0"/>
                        </a:rPr>
                        <m:t>𝑉</m:t>
                      </m:r>
                    </m:oMath>
                  </m:oMathPara>
                </a14:m>
                <a:endParaRPr lang="pt-BR" sz="2400" dirty="0">
                  <a:solidFill>
                    <a:schemeClr val="tx1"/>
                  </a:solidFill>
                </a:endParaRPr>
              </a:p>
            </p:txBody>
          </p:sp>
        </mc:Choice>
        <mc:Fallback xmlns="">
          <p:sp>
            <p:nvSpPr>
              <p:cNvPr id="12" name="Rectangle 11">
                <a:extLst>
                  <a:ext uri="{FF2B5EF4-FFF2-40B4-BE49-F238E27FC236}">
                    <a16:creationId xmlns:a16="http://schemas.microsoft.com/office/drawing/2014/main" id="{F9341206-1C20-4896-B2B6-7FBB941103E4}"/>
                  </a:ext>
                </a:extLst>
              </p:cNvPr>
              <p:cNvSpPr>
                <a:spLocks noRot="1" noChangeAspect="1" noMove="1" noResize="1" noEditPoints="1" noAdjustHandles="1" noChangeArrowheads="1" noChangeShapeType="1" noTextEdit="1"/>
              </p:cNvSpPr>
              <p:nvPr/>
            </p:nvSpPr>
            <p:spPr>
              <a:xfrm>
                <a:off x="6423024" y="4361033"/>
                <a:ext cx="3009901" cy="461665"/>
              </a:xfrm>
              <a:prstGeom prst="rect">
                <a:avLst/>
              </a:prstGeom>
              <a:blipFill>
                <a:blip r:embed="rId7"/>
                <a:stretch>
                  <a:fillRect b="-2632"/>
                </a:stretch>
              </a:blipFill>
            </p:spPr>
            <p:txBody>
              <a:bodyPr/>
              <a:lstStyle/>
              <a:p>
                <a:r>
                  <a:rPr lang="pt-BR">
                    <a:noFill/>
                  </a:rPr>
                  <a:t> </a:t>
                </a:r>
              </a:p>
            </p:txBody>
          </p:sp>
        </mc:Fallback>
      </mc:AlternateContent>
      <p:sp>
        <p:nvSpPr>
          <p:cNvPr id="13" name="Rectangle 12">
            <a:extLst>
              <a:ext uri="{FF2B5EF4-FFF2-40B4-BE49-F238E27FC236}">
                <a16:creationId xmlns:a16="http://schemas.microsoft.com/office/drawing/2014/main" id="{AC6D1A34-C84F-4ABF-98DC-C5880D63185C}"/>
              </a:ext>
            </a:extLst>
          </p:cNvPr>
          <p:cNvSpPr/>
          <p:nvPr/>
        </p:nvSpPr>
        <p:spPr>
          <a:xfrm>
            <a:off x="3371265" y="1876426"/>
            <a:ext cx="6090236" cy="3355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14166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Relações importantes</a:t>
            </a:r>
          </a:p>
        </p:txBody>
      </p:sp>
      <p:pic>
        <p:nvPicPr>
          <p:cNvPr id="6" name="Picture 2">
            <a:extLst>
              <a:ext uri="{FF2B5EF4-FFF2-40B4-BE49-F238E27FC236}">
                <a16:creationId xmlns:a16="http://schemas.microsoft.com/office/drawing/2014/main" id="{384A0CD6-D387-4BEB-B610-BB7A08FF2F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70736" y="1825625"/>
            <a:ext cx="576805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63</a:t>
            </a:fld>
            <a:endParaRPr lang="en-US" altLang="en-US"/>
          </a:p>
        </p:txBody>
      </p:sp>
    </p:spTree>
    <p:extLst>
      <p:ext uri="{BB962C8B-B14F-4D97-AF65-F5344CB8AC3E}">
        <p14:creationId xmlns:p14="http://schemas.microsoft.com/office/powerpoint/2010/main" val="1918573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fld id="{D70E266F-DC34-4EBC-B26B-29CFE51B5C59}" type="slidenum">
              <a:rPr lang="en-US" altLang="en-US" smtClean="0"/>
              <a:pPr/>
              <a:t>64</a:t>
            </a:fld>
            <a:endParaRPr lang="en-US" altLang="en-US"/>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19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funcionamento</a:t>
            </a:r>
          </a:p>
        </p:txBody>
      </p:sp>
      <p:pic>
        <p:nvPicPr>
          <p:cNvPr id="6" name="Picture 5">
            <a:extLst>
              <a:ext uri="{FF2B5EF4-FFF2-40B4-BE49-F238E27FC236}">
                <a16:creationId xmlns:a16="http://schemas.microsoft.com/office/drawing/2014/main" id="{9BA4CF4F-DDAB-4681-8722-A2BCA28F2370}"/>
              </a:ext>
            </a:extLst>
          </p:cNvPr>
          <p:cNvPicPr>
            <a:picLocks noChangeAspect="1"/>
          </p:cNvPicPr>
          <p:nvPr/>
        </p:nvPicPr>
        <p:blipFill>
          <a:blip r:embed="rId2"/>
          <a:stretch>
            <a:fillRect/>
          </a:stretch>
        </p:blipFill>
        <p:spPr>
          <a:xfrm>
            <a:off x="5823284" y="1162283"/>
            <a:ext cx="6368716" cy="5330592"/>
          </a:xfrm>
          <a:prstGeom prst="rect">
            <a:avLst/>
          </a:prstGeom>
        </p:spPr>
      </p:pic>
      <p:pic>
        <p:nvPicPr>
          <p:cNvPr id="10" name="Picture 9">
            <a:extLst>
              <a:ext uri="{FF2B5EF4-FFF2-40B4-BE49-F238E27FC236}">
                <a16:creationId xmlns:a16="http://schemas.microsoft.com/office/drawing/2014/main" id="{2A7416BF-E17C-483A-9E6E-DA2E11B39C18}"/>
              </a:ext>
            </a:extLst>
          </p:cNvPr>
          <p:cNvPicPr>
            <a:picLocks noChangeAspect="1"/>
          </p:cNvPicPr>
          <p:nvPr/>
        </p:nvPicPr>
        <p:blipFill>
          <a:blip r:embed="rId3"/>
          <a:stretch>
            <a:fillRect/>
          </a:stretch>
        </p:blipFill>
        <p:spPr>
          <a:xfrm>
            <a:off x="481263" y="1960270"/>
            <a:ext cx="5005137" cy="4263022"/>
          </a:xfrm>
          <a:prstGeom prst="rect">
            <a:avLst/>
          </a:prstGeom>
        </p:spPr>
      </p:pic>
      <p:sp>
        <p:nvSpPr>
          <p:cNvPr id="11" name="TextBox 10">
            <a:extLst>
              <a:ext uri="{FF2B5EF4-FFF2-40B4-BE49-F238E27FC236}">
                <a16:creationId xmlns:a16="http://schemas.microsoft.com/office/drawing/2014/main" id="{C671CF38-7FBF-4CC5-8D37-8762163F522C}"/>
              </a:ext>
            </a:extLst>
          </p:cNvPr>
          <p:cNvSpPr txBox="1"/>
          <p:nvPr/>
        </p:nvSpPr>
        <p:spPr>
          <a:xfrm>
            <a:off x="3409838" y="4529445"/>
            <a:ext cx="3353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E</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F0AA215-3B50-49A9-AE8C-F09F6E369DD7}"/>
              </a:ext>
            </a:extLst>
          </p:cNvPr>
          <p:cNvSpPr txBox="1"/>
          <p:nvPr/>
        </p:nvSpPr>
        <p:spPr>
          <a:xfrm>
            <a:off x="3409838" y="3560012"/>
            <a:ext cx="3481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C</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187BA71-CDDA-4962-B0D6-A94606074FFB}"/>
              </a:ext>
            </a:extLst>
          </p:cNvPr>
          <p:cNvSpPr txBox="1"/>
          <p:nvPr/>
        </p:nvSpPr>
        <p:spPr>
          <a:xfrm>
            <a:off x="2563172" y="3924078"/>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A0B3D7F2-6A57-4BCE-9EB3-4CB596DA544D}"/>
              </a:ext>
            </a:extLst>
          </p:cNvPr>
          <p:cNvCxnSpPr/>
          <p:nvPr/>
        </p:nvCxnSpPr>
        <p:spPr>
          <a:xfrm>
            <a:off x="1422400" y="4584700"/>
            <a:ext cx="1181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598911-D439-4906-BE97-9881A3234A4B}"/>
              </a:ext>
            </a:extLst>
          </p:cNvPr>
          <p:cNvSpPr txBox="1"/>
          <p:nvPr/>
        </p:nvSpPr>
        <p:spPr>
          <a:xfrm>
            <a:off x="1914822" y="4529444"/>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err="1">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err="1">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E35D0209-4430-495B-A81C-04D7820C7B1E}"/>
              </a:ext>
            </a:extLst>
          </p:cNvPr>
          <p:cNvCxnSpPr>
            <a:cxnSpLocks/>
          </p:cNvCxnSpPr>
          <p:nvPr/>
        </p:nvCxnSpPr>
        <p:spPr>
          <a:xfrm>
            <a:off x="11277065" y="1960270"/>
            <a:ext cx="0" cy="9803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A23A98-CAF5-4EFF-ADB7-7FEF6B84205B}"/>
              </a:ext>
            </a:extLst>
          </p:cNvPr>
          <p:cNvSpPr txBox="1"/>
          <p:nvPr/>
        </p:nvSpPr>
        <p:spPr>
          <a:xfrm>
            <a:off x="11277065" y="1988758"/>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a:ln>
                  <a:noFill/>
                </a:ln>
                <a:solidFill>
                  <a:srgbClr val="FF0000"/>
                </a:solidFill>
                <a:effectLst/>
                <a:uLnTx/>
                <a:uFillTx/>
                <a:latin typeface="Calibri" panose="020F0502020204030204"/>
                <a:ea typeface="+mn-ea"/>
                <a:cs typeface="+mn-cs"/>
              </a:rPr>
              <a:t>d</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430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2A6CD35-3B6B-4629-8851-95523FD3A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389" y="725245"/>
            <a:ext cx="4509949" cy="522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202558" cy="5032375"/>
          </a:xfrm>
        </p:spPr>
        <p:txBody>
          <a:bodyPr>
            <a:normAutofit/>
          </a:bodyPr>
          <a:lstStyle/>
          <a:p>
            <a:r>
              <a:rPr lang="pt-BR" dirty="0"/>
              <a:t>V</a:t>
            </a:r>
            <a:r>
              <a:rPr lang="pt-BR" baseline="-25000" dirty="0"/>
              <a:t>GS</a:t>
            </a:r>
            <a:r>
              <a:rPr lang="pt-BR" dirty="0"/>
              <a:t> = 0V, V</a:t>
            </a:r>
            <a:r>
              <a:rPr lang="pt-BR" baseline="-25000" dirty="0"/>
              <a:t>DS</a:t>
            </a:r>
            <a:r>
              <a:rPr lang="pt-BR" dirty="0"/>
              <a:t> positiva</a:t>
            </a:r>
          </a:p>
          <a:p>
            <a:pPr lvl="1"/>
            <a:r>
              <a:rPr lang="pt-BR" dirty="0"/>
              <a:t>Conforme V</a:t>
            </a:r>
            <a:r>
              <a:rPr lang="pt-BR" baseline="-25000" dirty="0"/>
              <a:t>DS</a:t>
            </a:r>
            <a:r>
              <a:rPr lang="pt-BR" dirty="0"/>
              <a:t> aumenta e se aproxima do valor de </a:t>
            </a:r>
            <a:r>
              <a:rPr lang="pt-BR" dirty="0" err="1"/>
              <a:t>V</a:t>
            </a:r>
            <a:r>
              <a:rPr lang="pt-BR" baseline="-25000" dirty="0" err="1"/>
              <a:t>p</a:t>
            </a:r>
            <a:r>
              <a:rPr lang="pt-BR" dirty="0"/>
              <a:t>, as regiões de depleção se alargam, provocando considerável redução da largura do canal.</a:t>
            </a:r>
          </a:p>
          <a:p>
            <a:pPr lvl="1"/>
            <a:r>
              <a:rPr lang="pt-BR" dirty="0"/>
              <a:t>Se V</a:t>
            </a:r>
            <a:r>
              <a:rPr lang="pt-BR" baseline="-25000" dirty="0"/>
              <a:t>DS</a:t>
            </a:r>
            <a:r>
              <a:rPr lang="pt-BR" dirty="0"/>
              <a:t> for elevado a um valor em que as duas regiões de depleção parecem se “tocar”, surgirá a condição de </a:t>
            </a:r>
            <a:r>
              <a:rPr lang="pt-BR" i="1" dirty="0" err="1"/>
              <a:t>pinch</a:t>
            </a:r>
            <a:r>
              <a:rPr lang="pt-BR" i="1" dirty="0"/>
              <a:t>-off </a:t>
            </a:r>
            <a:r>
              <a:rPr lang="pt-BR" dirty="0"/>
              <a:t>(estrangulamento)</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929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8DF145B-A135-4460-B06C-FF53F86C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29"/>
          <a:stretch/>
        </p:blipFill>
        <p:spPr bwMode="auto">
          <a:xfrm>
            <a:off x="6798365" y="1088912"/>
            <a:ext cx="5393635" cy="458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033592" cy="5032375"/>
          </a:xfrm>
        </p:spPr>
        <p:txBody>
          <a:bodyPr>
            <a:normAutofit/>
          </a:bodyPr>
          <a:lstStyle/>
          <a:p>
            <a:r>
              <a:rPr lang="pt-BR" dirty="0"/>
              <a:t>Na tensão de </a:t>
            </a:r>
            <a:r>
              <a:rPr lang="pt-BR" i="1" dirty="0" err="1"/>
              <a:t>pinch</a:t>
            </a:r>
            <a:r>
              <a:rPr lang="pt-BR" i="1" dirty="0"/>
              <a:t>-off</a:t>
            </a:r>
            <a:r>
              <a:rPr lang="pt-BR" dirty="0"/>
              <a:t> I</a:t>
            </a:r>
            <a:r>
              <a:rPr lang="pt-BR" baseline="-25000" dirty="0"/>
              <a:t>D</a:t>
            </a:r>
            <a:r>
              <a:rPr lang="pt-BR" dirty="0"/>
              <a:t> mantém um valor de saturação definido por I</a:t>
            </a:r>
            <a:r>
              <a:rPr lang="pt-BR" baseline="-25000" dirty="0"/>
              <a:t>DSS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814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5"/>
            <a:ext cx="5473149" cy="4351338"/>
          </a:xfrm>
        </p:spPr>
        <p:txBody>
          <a:bodyPr/>
          <a:lstStyle/>
          <a:p>
            <a:r>
              <a:rPr lang="pt-BR" dirty="0"/>
              <a:t>V</a:t>
            </a:r>
            <a:r>
              <a:rPr lang="pt-BR" baseline="-25000" dirty="0"/>
              <a:t>GS</a:t>
            </a:r>
            <a:r>
              <a:rPr lang="pt-BR" dirty="0"/>
              <a:t> &lt; 0V</a:t>
            </a:r>
          </a:p>
          <a:p>
            <a:pPr lvl="1"/>
            <a:r>
              <a:rPr lang="pt-BR" dirty="0"/>
              <a:t>Considere agora V</a:t>
            </a:r>
            <a:r>
              <a:rPr lang="pt-BR" baseline="-25000" dirty="0"/>
              <a:t>GS</a:t>
            </a:r>
            <a:r>
              <a:rPr lang="pt-BR" dirty="0"/>
              <a:t> = -1V. O efeito da polarização negativa aplicada em V</a:t>
            </a:r>
            <a:r>
              <a:rPr lang="pt-BR" baseline="-25000" dirty="0"/>
              <a:t>GS</a:t>
            </a:r>
            <a:r>
              <a:rPr lang="pt-BR" dirty="0"/>
              <a:t> é estabelecer regiões de depleção semelhantes às obtidas em V</a:t>
            </a:r>
            <a:r>
              <a:rPr lang="pt-BR" baseline="-25000" dirty="0"/>
              <a:t>GS</a:t>
            </a:r>
            <a:r>
              <a:rPr lang="pt-BR" dirty="0"/>
              <a:t> = 0V, mas com valores menores de V</a:t>
            </a:r>
            <a:r>
              <a:rPr lang="pt-BR" baseline="-25000" dirty="0"/>
              <a:t>DS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58618FC6-BC1E-47F6-99AD-1EC5083A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269" y="760883"/>
            <a:ext cx="4976327" cy="5778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100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CA251B-F06B-4035-98D1-A909C2880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72"/>
          <a:stretch/>
        </p:blipFill>
        <p:spPr bwMode="auto">
          <a:xfrm>
            <a:off x="5410200" y="1632978"/>
            <a:ext cx="6814930" cy="475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5257801" cy="5032375"/>
          </a:xfrm>
        </p:spPr>
        <p:txBody>
          <a:bodyPr>
            <a:normAutofit/>
          </a:bodyPr>
          <a:lstStyle/>
          <a:p>
            <a:r>
              <a:rPr lang="pt-BR" dirty="0"/>
              <a:t>V</a:t>
            </a:r>
            <a:r>
              <a:rPr lang="pt-BR" baseline="-25000" dirty="0"/>
              <a:t>GS</a:t>
            </a:r>
            <a:r>
              <a:rPr lang="pt-BR" dirty="0"/>
              <a:t> &lt; 0V</a:t>
            </a:r>
          </a:p>
          <a:p>
            <a:pPr lvl="1"/>
            <a:r>
              <a:rPr lang="pt-BR" dirty="0"/>
              <a:t>O nível de saturação resultante para I</a:t>
            </a:r>
            <a:r>
              <a:rPr lang="pt-BR" baseline="-25000" dirty="0"/>
              <a:t>D</a:t>
            </a:r>
            <a:r>
              <a:rPr lang="pt-BR" dirty="0"/>
              <a:t> foi reduzido e, com efeito, continuará a diminuir conforme V</a:t>
            </a:r>
            <a:r>
              <a:rPr lang="pt-BR" baseline="-25000" dirty="0"/>
              <a:t>GS</a:t>
            </a:r>
            <a:r>
              <a:rPr lang="pt-BR" dirty="0"/>
              <a:t> se torna cada vez mais negativo.</a:t>
            </a:r>
          </a:p>
          <a:p>
            <a:pPr lvl="1"/>
            <a:r>
              <a:rPr lang="pt-BR" dirty="0"/>
              <a:t>Assim, quando V</a:t>
            </a:r>
            <a:r>
              <a:rPr lang="pt-BR" baseline="-25000" dirty="0"/>
              <a:t>GS</a:t>
            </a:r>
            <a:r>
              <a:rPr lang="pt-BR" dirty="0"/>
              <a:t> = -</a:t>
            </a:r>
            <a:r>
              <a:rPr lang="pt-BR" dirty="0" err="1"/>
              <a:t>V</a:t>
            </a:r>
            <a:r>
              <a:rPr lang="pt-BR" baseline="-25000" dirty="0" err="1"/>
              <a:t>p</a:t>
            </a:r>
            <a:r>
              <a:rPr lang="pt-BR" dirty="0"/>
              <a:t>, a tensão será negativa o suficiente para estabelecer um nível de saturação basicamente de 0mA e, para todos efeitos, o dispositivo estará “desligado”. </a:t>
            </a:r>
          </a:p>
          <a:p>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04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Método de avaliação</a:t>
            </a:r>
          </a:p>
        </p:txBody>
      </p:sp>
      <p:sp>
        <p:nvSpPr>
          <p:cNvPr id="3" name="Espaço Reservado para Conteúdo 2"/>
          <p:cNvSpPr>
            <a:spLocks noGrp="1"/>
          </p:cNvSpPr>
          <p:nvPr>
            <p:ph idx="1"/>
          </p:nvPr>
        </p:nvSpPr>
        <p:spPr/>
        <p:txBody>
          <a:bodyPr/>
          <a:lstStyle/>
          <a:p>
            <a:r>
              <a:rPr lang="pt-BR" dirty="0"/>
              <a:t>AP1 – Prova escrita</a:t>
            </a:r>
          </a:p>
          <a:p>
            <a:pPr>
              <a:lnSpc>
                <a:spcPct val="100000"/>
              </a:lnSpc>
            </a:pPr>
            <a:r>
              <a:rPr lang="pt-BR" dirty="0"/>
              <a:t>AP2 – Prova + Projeto</a:t>
            </a:r>
            <a:br>
              <a:rPr lang="pt-BR" dirty="0"/>
            </a:br>
            <a:r>
              <a:rPr lang="pt-BR" dirty="0"/>
              <a:t>	Grupos de 2 a 3 participantes. </a:t>
            </a:r>
          </a:p>
          <a:p>
            <a:pPr marL="0" indent="0">
              <a:lnSpc>
                <a:spcPct val="100000"/>
              </a:lnSpc>
              <a:buNone/>
            </a:pPr>
            <a:r>
              <a:rPr lang="pt-BR" dirty="0"/>
              <a:t>	1 dia de apresentação</a:t>
            </a:r>
          </a:p>
          <a:p>
            <a:pPr marL="0" indent="0">
              <a:lnSpc>
                <a:spcPct val="100000"/>
              </a:lnSpc>
              <a:buNone/>
            </a:pPr>
            <a:r>
              <a:rPr lang="pt-BR" dirty="0"/>
              <a:t>	Relatório escrito, apresentação teórica, e apresentação prática</a:t>
            </a:r>
          </a:p>
          <a:p>
            <a:r>
              <a:rPr lang="pt-BR" dirty="0"/>
              <a:t>AP3 – Prova escrita =&gt; TUDO</a:t>
            </a:r>
          </a:p>
        </p:txBody>
      </p:sp>
    </p:spTree>
    <p:extLst>
      <p:ext uri="{BB962C8B-B14F-4D97-AF65-F5344CB8AC3E}">
        <p14:creationId xmlns:p14="http://schemas.microsoft.com/office/powerpoint/2010/main" val="1832197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28B3D2-32F7-43C5-9100-29D28E932BB3}"/>
                  </a:ext>
                </a:extLst>
              </p:cNvPr>
              <p:cNvSpPr>
                <a:spLocks noGrp="1"/>
              </p:cNvSpPr>
              <p:nvPr>
                <p:ph sz="half" idx="2"/>
              </p:nvPr>
            </p:nvSpPr>
            <p:spPr/>
            <p:txBody>
              <a:bodyPr/>
              <a:lstStyle/>
              <a:p>
                <a:r>
                  <a:rPr lang="pt-BR" dirty="0"/>
                  <a:t>Já com dispositivos FET essa relação linear não existe entre as variáveis de entrada e saída. A relação entre I</a:t>
                </a:r>
                <a:r>
                  <a:rPr lang="pt-BR" baseline="-25000" dirty="0"/>
                  <a:t>D</a:t>
                </a:r>
                <a:r>
                  <a:rPr lang="pt-BR" dirty="0"/>
                  <a:t> e V</a:t>
                </a:r>
                <a:r>
                  <a:rPr lang="pt-BR" baseline="-25000" dirty="0"/>
                  <a:t>GS</a:t>
                </a:r>
                <a:r>
                  <a:rPr lang="pt-BR" dirty="0"/>
                  <a:t> é definida pela </a:t>
                </a:r>
                <a:r>
                  <a:rPr lang="pt-BR" i="1" dirty="0">
                    <a:solidFill>
                      <a:srgbClr val="FF0000"/>
                    </a:solidFill>
                  </a:rPr>
                  <a:t>equação de Shockley</a:t>
                </a:r>
              </a:p>
              <a:p>
                <a:endParaRPr lang="pt-BR" i="1"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smtClean="0">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𝐷𝑆𝑆</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𝐺𝑆</m:t>
                                  </m:r>
                                </m:num>
                                <m:den>
                                  <m:r>
                                    <a:rPr lang="pt-BR" i="1">
                                      <a:latin typeface="Cambria Math" panose="02040503050406030204" pitchFamily="18" charset="0"/>
                                    </a:rPr>
                                    <m:t>𝑉</m:t>
                                  </m:r>
                                  <m:r>
                                    <a:rPr lang="pt-BR" i="1" baseline="-25000">
                                      <a:latin typeface="Cambria Math" panose="02040503050406030204" pitchFamily="18" charset="0"/>
                                    </a:rPr>
                                    <m:t>𝑝</m:t>
                                  </m:r>
                                </m:den>
                              </m:f>
                            </m:e>
                          </m:d>
                        </m:e>
                        <m:sup>
                          <m:r>
                            <a:rPr lang="pt-BR" b="0" i="1" smtClean="0">
                              <a:latin typeface="Cambria Math" panose="02040503050406030204" pitchFamily="18" charset="0"/>
                            </a:rPr>
                            <m:t>2</m:t>
                          </m:r>
                        </m:sup>
                      </m:sSup>
                    </m:oMath>
                  </m:oMathPara>
                </a14:m>
                <a:endParaRPr lang="pt-BR" i="1" dirty="0"/>
              </a:p>
            </p:txBody>
          </p:sp>
        </mc:Choice>
        <mc:Fallback xmlns="">
          <p:sp>
            <p:nvSpPr>
              <p:cNvPr id="6" name="Content Placeholder 5">
                <a:extLst>
                  <a:ext uri="{FF2B5EF4-FFF2-40B4-BE49-F238E27FC236}">
                    <a16:creationId xmlns:a16="http://schemas.microsoft.com/office/drawing/2014/main" id="{8028B3D2-32F7-43C5-9100-29D28E932BB3}"/>
                  </a:ext>
                </a:extLst>
              </p:cNvPr>
              <p:cNvSpPr>
                <a:spLocks noGrp="1" noRot="1" noChangeAspect="1" noMove="1" noResize="1" noEditPoints="1" noAdjustHandles="1" noChangeArrowheads="1" noChangeShapeType="1" noTextEdit="1"/>
              </p:cNvSpPr>
              <p:nvPr>
                <p:ph sz="half" idx="2"/>
              </p:nvPr>
            </p:nvSpPr>
            <p:spPr>
              <a:blipFill>
                <a:blip r:embed="rId3"/>
                <a:stretch>
                  <a:fillRect l="-172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EBAC1F56-CB1F-4461-AE25-CB62451A3605}"/>
              </a:ext>
            </a:extLst>
          </p:cNvPr>
          <p:cNvCxnSpPr>
            <a:cxnSpLocks/>
          </p:cNvCxnSpPr>
          <p:nvPr/>
        </p:nvCxnSpPr>
        <p:spPr>
          <a:xfrm flipH="1" flipV="1">
            <a:off x="8499835" y="4867759"/>
            <a:ext cx="219959" cy="9108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ED3509-876A-48CC-9B69-A4236FB7A99B}"/>
              </a:ext>
            </a:extLst>
          </p:cNvPr>
          <p:cNvCxnSpPr>
            <a:cxnSpLocks/>
          </p:cNvCxnSpPr>
          <p:nvPr/>
        </p:nvCxnSpPr>
        <p:spPr>
          <a:xfrm flipV="1">
            <a:off x="9360816" y="4967927"/>
            <a:ext cx="367646" cy="8107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CC5917-FEA6-4383-BD9F-DC48BEDC9D64}"/>
              </a:ext>
            </a:extLst>
          </p:cNvPr>
          <p:cNvSpPr txBox="1"/>
          <p:nvPr/>
        </p:nvSpPr>
        <p:spPr>
          <a:xfrm>
            <a:off x="8442578" y="5728902"/>
            <a:ext cx="119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FF0000"/>
                </a:solidFill>
                <a:effectLst/>
                <a:uLnTx/>
                <a:uFillTx/>
                <a:latin typeface="Calibri" panose="020F0502020204030204"/>
                <a:ea typeface="+mn-ea"/>
                <a:cs typeface="+mn-cs"/>
              </a:rPr>
              <a:t>constantes</a:t>
            </a:r>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FF0000"/>
                </a:solidFill>
                <a:effectLst/>
                <a:uLnTx/>
                <a:uFillTx/>
                <a:latin typeface="Calibri" panose="020F0502020204030204"/>
                <a:ea typeface="+mn-ea"/>
                <a:cs typeface="+mn-cs"/>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FF"/>
                </a:solidFill>
                <a:effectLst/>
                <a:uLnTx/>
                <a:uFillTx/>
                <a:latin typeface="Calibri" panose="020F0502020204030204"/>
                <a:ea typeface="+mn-ea"/>
                <a:cs typeface="+mn-cs"/>
              </a:rPr>
              <a:t>variável de controle</a:t>
            </a:r>
          </a:p>
        </p:txBody>
      </p:sp>
      <p:sp>
        <p:nvSpPr>
          <p:cNvPr id="25" name="TextBox 24">
            <a:extLst>
              <a:ext uri="{FF2B5EF4-FFF2-40B4-BE49-F238E27FC236}">
                <a16:creationId xmlns:a16="http://schemas.microsoft.com/office/drawing/2014/main" id="{22BAA322-2F29-41D9-82C3-D357BC4B657E}"/>
              </a:ext>
            </a:extLst>
          </p:cNvPr>
          <p:cNvSpPr txBox="1"/>
          <p:nvPr/>
        </p:nvSpPr>
        <p:spPr>
          <a:xfrm>
            <a:off x="9961366" y="3345311"/>
            <a:ext cx="2030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FF"/>
                </a:solidFill>
                <a:effectLst/>
                <a:uLnTx/>
                <a:uFillTx/>
                <a:latin typeface="Calibri" panose="020F0502020204030204"/>
                <a:ea typeface="+mn-ea"/>
                <a:cs typeface="+mn-cs"/>
              </a:rPr>
              <a:t>variável de controle</a:t>
            </a:r>
          </a:p>
        </p:txBody>
      </p:sp>
      <p:cxnSp>
        <p:nvCxnSpPr>
          <p:cNvPr id="26" name="Straight Arrow Connector 25">
            <a:extLst>
              <a:ext uri="{FF2B5EF4-FFF2-40B4-BE49-F238E27FC236}">
                <a16:creationId xmlns:a16="http://schemas.microsoft.com/office/drawing/2014/main" id="{177B8B6B-C180-463B-9270-3B4E892F513B}"/>
              </a:ext>
            </a:extLst>
          </p:cNvPr>
          <p:cNvCxnSpPr>
            <a:cxnSpLocks/>
          </p:cNvCxnSpPr>
          <p:nvPr/>
        </p:nvCxnSpPr>
        <p:spPr>
          <a:xfrm flipH="1">
            <a:off x="9961366" y="3644316"/>
            <a:ext cx="238436" cy="545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285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p:txBody>
          <a:bodyPr/>
          <a:lstStyle/>
          <a:p>
            <a:r>
              <a:rPr lang="pt-BR" dirty="0"/>
              <a:t>A curva de transferência pode ser obtida pelo uso da equação de Shockley.</a:t>
            </a:r>
          </a:p>
          <a:p>
            <a:pPr marL="914400" lvl="2" indent="0">
              <a:buNone/>
            </a:pPr>
            <a:endParaRPr lang="pt-BR" dirty="0"/>
          </a:p>
          <a:p>
            <a:pPr marL="914400" lvl="2" indent="0">
              <a:buNone/>
            </a:pPr>
            <a:r>
              <a:rPr lang="pt-BR" dirty="0"/>
              <a:t>			</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E445FD82-CCDD-48E8-BE74-6A8A78D0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600" y="2286000"/>
            <a:ext cx="9376706"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1B95321-5901-42E1-B8BA-8A2FB741AE96}"/>
                  </a:ext>
                </a:extLst>
              </p:cNvPr>
              <p:cNvSpPr/>
              <p:nvPr/>
            </p:nvSpPr>
            <p:spPr>
              <a:xfrm>
                <a:off x="647971" y="3064476"/>
                <a:ext cx="3207337" cy="995144"/>
              </a:xfrm>
              <a:prstGeom prst="rect">
                <a:avLst/>
              </a:prstGeom>
            </p:spPr>
            <p:txBody>
              <a:bodyPr wrap="square">
                <a:spAutoFit/>
              </a:bodyPr>
              <a:lstStyle/>
              <a:p>
                <a:pPr lvl="0">
                  <a:defRPr/>
                </a:pPr>
                <a14:m>
                  <m:oMathPara xmlns:m="http://schemas.openxmlformats.org/officeDocument/2006/math">
                    <m:oMathParaPr>
                      <m:jc m:val="centerGroup"/>
                    </m:oMathParaPr>
                    <m:oMath xmlns:m="http://schemas.openxmlformats.org/officeDocument/2006/math">
                      <m:r>
                        <a:rPr lang="pt-BR" sz="2400" i="1" smtClean="0">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kumimoji="0" lang="pt-BR"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 name="Rectangle 6">
                <a:extLst>
                  <a:ext uri="{FF2B5EF4-FFF2-40B4-BE49-F238E27FC236}">
                    <a16:creationId xmlns:a16="http://schemas.microsoft.com/office/drawing/2014/main" id="{D1B95321-5901-42E1-B8BA-8A2FB741AE96}"/>
                  </a:ext>
                </a:extLst>
              </p:cNvPr>
              <p:cNvSpPr>
                <a:spLocks noRot="1" noChangeAspect="1" noMove="1" noResize="1" noEditPoints="1" noAdjustHandles="1" noChangeArrowheads="1" noChangeShapeType="1" noTextEdit="1"/>
              </p:cNvSpPr>
              <p:nvPr/>
            </p:nvSpPr>
            <p:spPr>
              <a:xfrm>
                <a:off x="647971" y="3064476"/>
                <a:ext cx="3207337" cy="99514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3496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err="1">
                <a:solidFill>
                  <a:schemeClr val="bg1"/>
                </a:solidFill>
              </a:rPr>
              <a:t>mosfet</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42734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Tipos de </a:t>
            </a:r>
            <a:r>
              <a:rPr lang="pt-BR" dirty="0" err="1"/>
              <a:t>mosfet</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lstStyle/>
          <a:p>
            <a:r>
              <a:rPr lang="pt-BR" dirty="0"/>
              <a:t>Como mencionado antes, há 3 tipos de FET: JFET, MOSFET e MESFET. Os </a:t>
            </a:r>
            <a:r>
              <a:rPr lang="pt-BR" dirty="0" err="1"/>
              <a:t>MOSFETs</a:t>
            </a:r>
            <a:r>
              <a:rPr lang="pt-BR" dirty="0"/>
              <a:t> se subdividem em dois grupos: </a:t>
            </a:r>
            <a:r>
              <a:rPr lang="pt-BR" dirty="0">
                <a:solidFill>
                  <a:srgbClr val="FF0000"/>
                </a:solidFill>
              </a:rPr>
              <a:t>depleção</a:t>
            </a:r>
            <a:r>
              <a:rPr lang="pt-BR" dirty="0"/>
              <a:t> e </a:t>
            </a:r>
            <a:r>
              <a:rPr lang="pt-BR" dirty="0">
                <a:solidFill>
                  <a:srgbClr val="FF0000"/>
                </a:solidFill>
              </a:rPr>
              <a:t>intensificação</a:t>
            </a:r>
            <a:r>
              <a:rPr lang="pt-BR" dirty="0"/>
              <a:t>.</a:t>
            </a:r>
          </a:p>
          <a:p>
            <a:endParaRPr lang="pt-BR" dirty="0"/>
          </a:p>
          <a:p>
            <a:r>
              <a:rPr lang="pt-BR" dirty="0"/>
              <a:t>MOSFET significa: transistor de efeito de campo metal-óxido-semicondutor.</a:t>
            </a:r>
          </a:p>
          <a:p>
            <a:endParaRPr lang="pt-BR" dirty="0"/>
          </a:p>
          <a:p>
            <a:r>
              <a:rPr lang="pt-BR" dirty="0"/>
              <a:t>O MOSFET do tipo depleção possui características semelhantes às do JFET entre corte e saturação.</a:t>
            </a:r>
          </a:p>
          <a:p>
            <a:endParaRPr lang="pt-BR" dirty="0"/>
          </a:p>
        </p:txBody>
      </p:sp>
    </p:spTree>
    <p:extLst>
      <p:ext uri="{BB962C8B-B14F-4D97-AF65-F5344CB8AC3E}">
        <p14:creationId xmlns:p14="http://schemas.microsoft.com/office/powerpoint/2010/main" val="1366649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6C19957-81E2-48BE-A1F4-A9F5B13D09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86074" y="1109889"/>
            <a:ext cx="5181600" cy="524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CE1937C-FC25-4B7A-BA19-8FF4B32F1D2E}"/>
              </a:ext>
            </a:extLst>
          </p:cNvPr>
          <p:cNvSpPr>
            <a:spLocks noGrp="1"/>
          </p:cNvSpPr>
          <p:nvPr>
            <p:ph type="title"/>
          </p:nvPr>
        </p:nvSpPr>
        <p:spPr/>
        <p:txBody>
          <a:bodyPr/>
          <a:lstStyle/>
          <a:p>
            <a:r>
              <a:rPr lang="pt-BR" dirty="0" err="1"/>
              <a:t>Mosfet</a:t>
            </a:r>
            <a:r>
              <a:rPr lang="pt-BR" dirty="0"/>
              <a:t> tipo depleção</a:t>
            </a:r>
          </a:p>
        </p:txBody>
      </p:sp>
      <p:sp>
        <p:nvSpPr>
          <p:cNvPr id="6" name="Content Placeholder 5">
            <a:extLst>
              <a:ext uri="{FF2B5EF4-FFF2-40B4-BE49-F238E27FC236}">
                <a16:creationId xmlns:a16="http://schemas.microsoft.com/office/drawing/2014/main" id="{26B29FDB-A987-45E4-AA73-79A04DD727FB}"/>
              </a:ext>
            </a:extLst>
          </p:cNvPr>
          <p:cNvSpPr>
            <a:spLocks noGrp="1"/>
          </p:cNvSpPr>
          <p:nvPr>
            <p:ph sz="half" idx="1"/>
          </p:nvPr>
        </p:nvSpPr>
        <p:spPr>
          <a:xfrm>
            <a:off x="838200" y="1825625"/>
            <a:ext cx="6755296" cy="4530726"/>
          </a:xfrm>
        </p:spPr>
        <p:txBody>
          <a:bodyPr>
            <a:normAutofit fontScale="92500"/>
          </a:bodyPr>
          <a:lstStyle/>
          <a:p>
            <a:r>
              <a:rPr lang="pt-BR" dirty="0"/>
              <a:t>Os terminais de fonte e dreno são conectados por meio de contatos metálicos dopados do tipo </a:t>
            </a:r>
            <a:r>
              <a:rPr lang="pt-BR" i="1" dirty="0"/>
              <a:t>n.</a:t>
            </a:r>
          </a:p>
          <a:p>
            <a:endParaRPr lang="pt-BR" dirty="0"/>
          </a:p>
          <a:p>
            <a:r>
              <a:rPr lang="pt-BR" dirty="0"/>
              <a:t>A porta é isolada do canal </a:t>
            </a:r>
            <a:r>
              <a:rPr lang="pt-BR" i="1" dirty="0"/>
              <a:t>n</a:t>
            </a:r>
            <a:r>
              <a:rPr lang="pt-BR" dirty="0"/>
              <a:t> por uma camada fina de SiO</a:t>
            </a:r>
            <a:r>
              <a:rPr lang="pt-BR" baseline="-25000" dirty="0"/>
              <a:t>2 </a:t>
            </a:r>
            <a:r>
              <a:rPr lang="pt-BR" dirty="0"/>
              <a:t>(isolante).</a:t>
            </a:r>
          </a:p>
          <a:p>
            <a:endParaRPr lang="pt-BR" dirty="0"/>
          </a:p>
          <a:p>
            <a:r>
              <a:rPr lang="pt-BR" dirty="0">
                <a:solidFill>
                  <a:srgbClr val="FF0000"/>
                </a:solidFill>
              </a:rPr>
              <a:t>Não há conexão elétrica</a:t>
            </a:r>
            <a:r>
              <a:rPr lang="pt-BR" dirty="0"/>
              <a:t> direta entre o terminal de porta e o canal de um MOSFET.</a:t>
            </a:r>
          </a:p>
          <a:p>
            <a:endParaRPr lang="pt-BR" dirty="0"/>
          </a:p>
          <a:p>
            <a:r>
              <a:rPr lang="pt-BR" dirty="0"/>
              <a:t>A camada isolante do </a:t>
            </a:r>
            <a:r>
              <a:rPr lang="pt-BR" dirty="0">
                <a:solidFill>
                  <a:srgbClr val="FF0000"/>
                </a:solidFill>
              </a:rPr>
              <a:t>SiO</a:t>
            </a:r>
            <a:r>
              <a:rPr lang="pt-BR" baseline="-25000" dirty="0">
                <a:solidFill>
                  <a:srgbClr val="FF0000"/>
                </a:solidFill>
              </a:rPr>
              <a:t>2</a:t>
            </a:r>
            <a:r>
              <a:rPr lang="pt-BR" baseline="-25000" dirty="0"/>
              <a:t> </a:t>
            </a:r>
            <a:r>
              <a:rPr lang="pt-BR" dirty="0"/>
              <a:t>é responsável pela desejável </a:t>
            </a:r>
            <a:r>
              <a:rPr lang="pt-BR" dirty="0">
                <a:solidFill>
                  <a:srgbClr val="FF0000"/>
                </a:solidFill>
              </a:rPr>
              <a:t>alta impedância de entrada</a:t>
            </a:r>
            <a:r>
              <a:rPr lang="pt-BR" dirty="0"/>
              <a:t>.</a:t>
            </a:r>
          </a:p>
          <a:p>
            <a:endParaRPr lang="pt-BR" dirty="0"/>
          </a:p>
        </p:txBody>
      </p:sp>
      <p:sp>
        <p:nvSpPr>
          <p:cNvPr id="4" name="Footer Placeholder 3">
            <a:extLst>
              <a:ext uri="{FF2B5EF4-FFF2-40B4-BE49-F238E27FC236}">
                <a16:creationId xmlns:a16="http://schemas.microsoft.com/office/drawing/2014/main" id="{63255C99-5EF1-4DC4-B36C-6DFDEA695C60}"/>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4653A507-0559-470F-A30E-DFC971F61B41}"/>
              </a:ext>
            </a:extLst>
          </p:cNvPr>
          <p:cNvSpPr>
            <a:spLocks noGrp="1"/>
          </p:cNvSpPr>
          <p:nvPr>
            <p:ph type="sldNum" sz="quarter" idx="12"/>
          </p:nvPr>
        </p:nvSpPr>
        <p:spPr/>
        <p:txBody>
          <a:bodyPr/>
          <a:lstStyle/>
          <a:p>
            <a:fld id="{D70E266F-DC34-4EBC-B26B-29CFE51B5C59}" type="slidenum">
              <a:rPr lang="en-US" altLang="en-US" smtClean="0"/>
              <a:pPr/>
              <a:t>74</a:t>
            </a:fld>
            <a:endParaRPr lang="en-US" altLang="en-US"/>
          </a:p>
        </p:txBody>
      </p:sp>
    </p:spTree>
    <p:extLst>
      <p:ext uri="{BB962C8B-B14F-4D97-AF65-F5344CB8AC3E}">
        <p14:creationId xmlns:p14="http://schemas.microsoft.com/office/powerpoint/2010/main" val="4228332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5E1F-F441-4413-9BFE-DCD917BA6D3F}"/>
              </a:ext>
            </a:extLst>
          </p:cNvPr>
          <p:cNvSpPr>
            <a:spLocks noGrp="1"/>
          </p:cNvSpPr>
          <p:nvPr>
            <p:ph type="title"/>
          </p:nvPr>
        </p:nvSpPr>
        <p:spPr/>
        <p:txBody>
          <a:bodyPr/>
          <a:lstStyle/>
          <a:p>
            <a:r>
              <a:rPr lang="pt-BR" dirty="0" err="1"/>
              <a:t>Mosfet</a:t>
            </a:r>
            <a:r>
              <a:rPr lang="pt-BR" dirty="0"/>
              <a:t> tipo depleção: simbologia</a:t>
            </a:r>
          </a:p>
        </p:txBody>
      </p:sp>
      <p:sp>
        <p:nvSpPr>
          <p:cNvPr id="5" name="Footer Placeholder 4">
            <a:extLst>
              <a:ext uri="{FF2B5EF4-FFF2-40B4-BE49-F238E27FC236}">
                <a16:creationId xmlns:a16="http://schemas.microsoft.com/office/drawing/2014/main" id="{E9E3A9CE-28E3-4D8A-BE55-523D90007F9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CA3CF5F5-3E38-4464-9628-E7725F9FBF7E}"/>
              </a:ext>
            </a:extLst>
          </p:cNvPr>
          <p:cNvSpPr>
            <a:spLocks noGrp="1"/>
          </p:cNvSpPr>
          <p:nvPr>
            <p:ph type="sldNum" sz="quarter" idx="12"/>
          </p:nvPr>
        </p:nvSpPr>
        <p:spPr/>
        <p:txBody>
          <a:bodyPr/>
          <a:lstStyle/>
          <a:p>
            <a:fld id="{48BF32D8-1DE8-449E-9DAA-0E19DCA81A04}" type="slidenum">
              <a:rPr lang="en-US" altLang="en-US" smtClean="0"/>
              <a:pPr/>
              <a:t>75</a:t>
            </a:fld>
            <a:endParaRPr lang="en-US" altLang="en-US"/>
          </a:p>
        </p:txBody>
      </p:sp>
      <p:pic>
        <p:nvPicPr>
          <p:cNvPr id="9" name="Picture 2">
            <a:extLst>
              <a:ext uri="{FF2B5EF4-FFF2-40B4-BE49-F238E27FC236}">
                <a16:creationId xmlns:a16="http://schemas.microsoft.com/office/drawing/2014/main" id="{029095B1-F47B-4233-8800-E5A65A804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214" y="1332981"/>
            <a:ext cx="5739971" cy="5525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232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F2071D7-8609-46E2-A11B-08D87364014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44125" y="1308100"/>
            <a:ext cx="5201589" cy="523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22A0EFC-8D72-494F-B21E-B103EB1EA479}"/>
              </a:ext>
            </a:extLst>
          </p:cNvPr>
          <p:cNvSpPr>
            <a:spLocks noGrp="1"/>
          </p:cNvSpPr>
          <p:nvPr>
            <p:ph type="title"/>
          </p:nvPr>
        </p:nvSpPr>
        <p:spPr/>
        <p:txBody>
          <a:bodyPr/>
          <a:lstStyle/>
          <a:p>
            <a:r>
              <a:rPr lang="pt-BR" dirty="0" err="1"/>
              <a:t>Mosfet</a:t>
            </a:r>
            <a:r>
              <a:rPr lang="pt-BR" dirty="0"/>
              <a:t> tipo intensificação</a:t>
            </a:r>
          </a:p>
        </p:txBody>
      </p:sp>
      <p:sp>
        <p:nvSpPr>
          <p:cNvPr id="3" name="Content Placeholder 2">
            <a:extLst>
              <a:ext uri="{FF2B5EF4-FFF2-40B4-BE49-F238E27FC236}">
                <a16:creationId xmlns:a16="http://schemas.microsoft.com/office/drawing/2014/main" id="{3AB31A10-19B9-4383-8556-0D24CFBFFD89}"/>
              </a:ext>
            </a:extLst>
          </p:cNvPr>
          <p:cNvSpPr>
            <a:spLocks noGrp="1"/>
          </p:cNvSpPr>
          <p:nvPr>
            <p:ph sz="half" idx="1"/>
          </p:nvPr>
        </p:nvSpPr>
        <p:spPr>
          <a:xfrm>
            <a:off x="838199" y="1825625"/>
            <a:ext cx="6695662" cy="4351338"/>
          </a:xfrm>
        </p:spPr>
        <p:txBody>
          <a:bodyPr>
            <a:normAutofit/>
          </a:bodyPr>
          <a:lstStyle/>
          <a:p>
            <a:r>
              <a:rPr lang="pt-BR" sz="2400" dirty="0"/>
              <a:t>Apesar de haver algumas semelhanças com o </a:t>
            </a:r>
            <a:r>
              <a:rPr lang="pt-BR" sz="2400" dirty="0">
                <a:solidFill>
                  <a:srgbClr val="FF0000"/>
                </a:solidFill>
              </a:rPr>
              <a:t>MOSFET</a:t>
            </a:r>
            <a:r>
              <a:rPr lang="pt-BR" sz="2400" dirty="0"/>
              <a:t> tipo </a:t>
            </a:r>
            <a:r>
              <a:rPr lang="pt-BR" sz="2400" dirty="0">
                <a:solidFill>
                  <a:srgbClr val="FF0000"/>
                </a:solidFill>
              </a:rPr>
              <a:t>depleção</a:t>
            </a:r>
            <a:r>
              <a:rPr lang="pt-BR" sz="2400" dirty="0"/>
              <a:t>, o MOSFET tipo intensificação tem várias diferenças com esse:</a:t>
            </a:r>
          </a:p>
          <a:p>
            <a:pPr lvl="1"/>
            <a:r>
              <a:rPr lang="pt-BR" sz="2000" dirty="0"/>
              <a:t>A curva de transferência </a:t>
            </a:r>
            <a:r>
              <a:rPr lang="pt-BR" sz="2000" dirty="0">
                <a:solidFill>
                  <a:srgbClr val="FF0000"/>
                </a:solidFill>
              </a:rPr>
              <a:t>não é regida</a:t>
            </a:r>
            <a:r>
              <a:rPr lang="pt-BR" sz="2000" dirty="0"/>
              <a:t> pela equação de </a:t>
            </a:r>
            <a:r>
              <a:rPr lang="pt-BR" sz="2000" dirty="0">
                <a:solidFill>
                  <a:srgbClr val="FF0000"/>
                </a:solidFill>
              </a:rPr>
              <a:t>Shockley</a:t>
            </a:r>
            <a:r>
              <a:rPr lang="pt-BR" sz="2000" dirty="0"/>
              <a:t>.</a:t>
            </a:r>
          </a:p>
          <a:p>
            <a:pPr lvl="1"/>
            <a:r>
              <a:rPr lang="pt-BR" sz="2000" dirty="0"/>
              <a:t>A </a:t>
            </a:r>
            <a:r>
              <a:rPr lang="pt-BR" sz="2000" dirty="0">
                <a:solidFill>
                  <a:srgbClr val="FF0000"/>
                </a:solidFill>
              </a:rPr>
              <a:t>corrente de dreno é nula </a:t>
            </a:r>
            <a:r>
              <a:rPr lang="pt-BR" sz="2000" dirty="0"/>
              <a:t>até a tensão porta-fonte atingir certo valor.</a:t>
            </a:r>
          </a:p>
          <a:p>
            <a:pPr lvl="1"/>
            <a:r>
              <a:rPr lang="pt-BR" sz="2000" dirty="0"/>
              <a:t>O controle da corrente é realizado por uma tensão positiva porta-fonte.</a:t>
            </a:r>
          </a:p>
        </p:txBody>
      </p:sp>
      <p:sp>
        <p:nvSpPr>
          <p:cNvPr id="5" name="Footer Placeholder 4">
            <a:extLst>
              <a:ext uri="{FF2B5EF4-FFF2-40B4-BE49-F238E27FC236}">
                <a16:creationId xmlns:a16="http://schemas.microsoft.com/office/drawing/2014/main" id="{CBA75DBA-EE7B-4C6D-8051-6AF0091B8CCA}"/>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F667E78C-9E69-43AE-95C6-736E44C65511}"/>
              </a:ext>
            </a:extLst>
          </p:cNvPr>
          <p:cNvSpPr>
            <a:spLocks noGrp="1"/>
          </p:cNvSpPr>
          <p:nvPr>
            <p:ph type="sldNum" sz="quarter" idx="12"/>
          </p:nvPr>
        </p:nvSpPr>
        <p:spPr/>
        <p:txBody>
          <a:bodyPr/>
          <a:lstStyle/>
          <a:p>
            <a:fld id="{48BF32D8-1DE8-449E-9DAA-0E19DCA81A04}" type="slidenum">
              <a:rPr lang="en-US" altLang="en-US" smtClean="0"/>
              <a:pPr/>
              <a:t>76</a:t>
            </a:fld>
            <a:endParaRPr lang="en-US" altLang="en-US"/>
          </a:p>
        </p:txBody>
      </p:sp>
    </p:spTree>
    <p:extLst>
      <p:ext uri="{BB962C8B-B14F-4D97-AF65-F5344CB8AC3E}">
        <p14:creationId xmlns:p14="http://schemas.microsoft.com/office/powerpoint/2010/main" val="3035712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sz="2400" dirty="0"/>
              <a:t>Se V</a:t>
            </a:r>
            <a:r>
              <a:rPr lang="pt-BR" sz="2400" baseline="-25000" dirty="0"/>
              <a:t>GS</a:t>
            </a:r>
            <a:r>
              <a:rPr lang="pt-BR" sz="2400" dirty="0"/>
              <a:t> = 0 V e uma tensão é aplicada entre dreno e fonte, a ausência de um canal </a:t>
            </a:r>
            <a:r>
              <a:rPr lang="pt-BR" sz="2400" i="1" dirty="0"/>
              <a:t>n</a:t>
            </a:r>
            <a:r>
              <a:rPr lang="pt-BR" sz="2400" dirty="0"/>
              <a:t> resultará em </a:t>
            </a:r>
            <a:br>
              <a:rPr lang="pt-BR" sz="2400" dirty="0"/>
            </a:br>
            <a:r>
              <a:rPr lang="pt-BR" sz="2400" dirty="0"/>
              <a:t>I</a:t>
            </a:r>
            <a:r>
              <a:rPr lang="pt-BR" sz="2400" baseline="-25000" dirty="0"/>
              <a:t>D </a:t>
            </a:r>
            <a:r>
              <a:rPr lang="pt-BR" sz="2400" dirty="0"/>
              <a:t>= 0 </a:t>
            </a:r>
            <a:r>
              <a:rPr lang="pt-BR" sz="2400" dirty="0" err="1"/>
              <a:t>mA.</a:t>
            </a:r>
            <a:endParaRPr lang="pt-BR" sz="2400" dirty="0"/>
          </a:p>
          <a:p>
            <a:endParaRPr lang="pt-BR" sz="2400" dirty="0"/>
          </a:p>
          <a:p>
            <a:endParaRPr lang="pt-BR" sz="2400" dirty="0"/>
          </a:p>
          <a:p>
            <a:endParaRPr lang="pt-BR" sz="2400" dirty="0"/>
          </a:p>
          <a:p>
            <a:endParaRPr lang="pt-BR" sz="2400" dirty="0"/>
          </a:p>
          <a:p>
            <a:endParaRPr lang="pt-BR" sz="2400" dirty="0"/>
          </a:p>
          <a:p>
            <a:endParaRPr lang="pt-BR" sz="2400" dirty="0"/>
          </a:p>
          <a:p>
            <a:endParaRPr lang="pt-BR" sz="2400" dirty="0"/>
          </a:p>
          <a:p>
            <a:pPr marL="0" indent="0">
              <a:buNone/>
            </a:pPr>
            <a:endParaRPr lang="pt-BR" sz="2400" dirty="0"/>
          </a:p>
        </p:txBody>
      </p:sp>
    </p:spTree>
    <p:extLst>
      <p:ext uri="{BB962C8B-B14F-4D97-AF65-F5344CB8AC3E}">
        <p14:creationId xmlns:p14="http://schemas.microsoft.com/office/powerpoint/2010/main" val="590450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sz="2400" dirty="0"/>
              <a:t>Se V</a:t>
            </a:r>
            <a:r>
              <a:rPr lang="pt-BR" sz="2400" baseline="-25000" dirty="0"/>
              <a:t>GS</a:t>
            </a:r>
            <a:r>
              <a:rPr lang="pt-BR" sz="2400" dirty="0"/>
              <a:t> = 0 V e uma tensão é aplicada entre dreno e fonte, a ausência de um canal </a:t>
            </a:r>
            <a:r>
              <a:rPr lang="pt-BR" sz="2400" i="1" dirty="0"/>
              <a:t>n</a:t>
            </a:r>
            <a:r>
              <a:rPr lang="pt-BR" sz="2400" dirty="0"/>
              <a:t> resultará em </a:t>
            </a:r>
            <a:br>
              <a:rPr lang="pt-BR" sz="2400" dirty="0"/>
            </a:br>
            <a:r>
              <a:rPr lang="pt-BR" sz="2400" dirty="0"/>
              <a:t>I</a:t>
            </a:r>
            <a:r>
              <a:rPr lang="pt-BR" sz="2400" baseline="-25000" dirty="0"/>
              <a:t>D </a:t>
            </a:r>
            <a:r>
              <a:rPr lang="pt-BR" sz="2400" dirty="0"/>
              <a:t>= 0 </a:t>
            </a:r>
            <a:r>
              <a:rPr lang="pt-BR" sz="2400" dirty="0" err="1"/>
              <a:t>mA.</a:t>
            </a:r>
            <a:endParaRPr lang="pt-BR" sz="2400" dirty="0"/>
          </a:p>
          <a:p>
            <a:endParaRPr lang="pt-BR" sz="2400" dirty="0"/>
          </a:p>
          <a:p>
            <a:r>
              <a:rPr lang="pt-BR" sz="2400" dirty="0"/>
              <a:t>Com V</a:t>
            </a:r>
            <a:r>
              <a:rPr lang="pt-BR" sz="2400" baseline="-25000" dirty="0"/>
              <a:t>GS</a:t>
            </a:r>
            <a:r>
              <a:rPr lang="pt-BR" sz="2400" dirty="0"/>
              <a:t> e V</a:t>
            </a:r>
            <a:r>
              <a:rPr lang="pt-BR" sz="2400" baseline="-25000" dirty="0"/>
              <a:t>DS  </a:t>
            </a:r>
            <a:r>
              <a:rPr lang="pt-BR" sz="2400" dirty="0"/>
              <a:t>&gt; 0 um potencial positivo na porta pressionará as lacunas no substrato </a:t>
            </a:r>
            <a:r>
              <a:rPr lang="pt-BR" sz="2400" i="1" dirty="0"/>
              <a:t>p</a:t>
            </a:r>
            <a:r>
              <a:rPr lang="pt-BR" sz="2400" dirty="0"/>
              <a:t> para deixarem a região e penetrarem no substrato.</a:t>
            </a:r>
          </a:p>
          <a:p>
            <a:endParaRPr lang="pt-BR" sz="2400" dirty="0"/>
          </a:p>
        </p:txBody>
      </p:sp>
    </p:spTree>
    <p:extLst>
      <p:ext uri="{BB962C8B-B14F-4D97-AF65-F5344CB8AC3E}">
        <p14:creationId xmlns:p14="http://schemas.microsoft.com/office/powerpoint/2010/main" val="3892587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fontScale="92500"/>
          </a:bodyPr>
          <a:lstStyle/>
          <a:p>
            <a:r>
              <a:rPr lang="pt-BR" dirty="0"/>
              <a:t>Se V</a:t>
            </a:r>
            <a:r>
              <a:rPr lang="pt-BR" baseline="-25000" dirty="0"/>
              <a:t>GS</a:t>
            </a:r>
            <a:r>
              <a:rPr lang="pt-BR" dirty="0"/>
              <a:t> = 0 V e uma tensão é aplicada entre dreno e fonte, a ausência de um canal </a:t>
            </a:r>
            <a:r>
              <a:rPr lang="pt-BR" i="1" dirty="0"/>
              <a:t>n</a:t>
            </a:r>
            <a:r>
              <a:rPr lang="pt-BR" dirty="0"/>
              <a:t> resultará em </a:t>
            </a:r>
            <a:br>
              <a:rPr lang="pt-BR" dirty="0"/>
            </a:br>
            <a:r>
              <a:rPr lang="pt-BR" dirty="0"/>
              <a:t>I</a:t>
            </a:r>
            <a:r>
              <a:rPr lang="pt-BR" baseline="-25000" dirty="0"/>
              <a:t>D </a:t>
            </a:r>
            <a:r>
              <a:rPr lang="pt-BR" dirty="0"/>
              <a:t>= 0 </a:t>
            </a:r>
            <a:r>
              <a:rPr lang="pt-BR" dirty="0" err="1"/>
              <a:t>mA.</a:t>
            </a:r>
            <a:endParaRPr lang="pt-BR" dirty="0"/>
          </a:p>
          <a:p>
            <a:endParaRPr lang="pt-BR" dirty="0"/>
          </a:p>
          <a:p>
            <a:r>
              <a:rPr lang="pt-BR" dirty="0"/>
              <a:t>Com V</a:t>
            </a:r>
            <a:r>
              <a:rPr lang="pt-BR" baseline="-25000" dirty="0"/>
              <a:t>GS</a:t>
            </a:r>
            <a:r>
              <a:rPr lang="pt-BR" dirty="0"/>
              <a:t> e V</a:t>
            </a:r>
            <a:r>
              <a:rPr lang="pt-BR" baseline="-25000" dirty="0"/>
              <a:t>DS  </a:t>
            </a:r>
            <a:r>
              <a:rPr lang="pt-BR" dirty="0"/>
              <a:t>&gt; 0 um potencial positivo na porta pressionará as lacunas no substrato </a:t>
            </a:r>
            <a:r>
              <a:rPr lang="pt-BR" i="1" dirty="0"/>
              <a:t>p</a:t>
            </a:r>
            <a:r>
              <a:rPr lang="pt-BR" dirty="0"/>
              <a:t> para deixarem a região e penetrarem no substrato.</a:t>
            </a:r>
          </a:p>
          <a:p>
            <a:endParaRPr lang="pt-BR" dirty="0"/>
          </a:p>
          <a:p>
            <a:r>
              <a:rPr lang="pt-BR" dirty="0"/>
              <a:t>Conforme V</a:t>
            </a:r>
            <a:r>
              <a:rPr lang="pt-BR" baseline="-25000" dirty="0"/>
              <a:t>GS</a:t>
            </a:r>
            <a:r>
              <a:rPr lang="pt-BR" dirty="0"/>
              <a:t> aumenta de valor, a concentração de elétrons aumenta permitindo a condução de corrente I</a:t>
            </a:r>
            <a:r>
              <a:rPr lang="pt-BR" baseline="-25000" dirty="0"/>
              <a:t>D</a:t>
            </a:r>
            <a:r>
              <a:rPr lang="pt-BR" dirty="0"/>
              <a:t>. O limite para essa condução é chamado de tensão de limiar, representado por V</a:t>
            </a:r>
            <a:r>
              <a:rPr lang="pt-BR" baseline="-25000" dirty="0"/>
              <a:t>T</a:t>
            </a:r>
            <a:r>
              <a:rPr lang="pt-BR" dirty="0"/>
              <a:t> ou por V</a:t>
            </a:r>
            <a:r>
              <a:rPr lang="pt-BR" baseline="-25000" dirty="0"/>
              <a:t>GS(</a:t>
            </a:r>
            <a:r>
              <a:rPr lang="pt-BR" baseline="-25000" dirty="0" err="1"/>
              <a:t>Th</a:t>
            </a:r>
            <a:r>
              <a:rPr lang="pt-BR" baseline="-25000" dirty="0"/>
              <a:t>)</a:t>
            </a:r>
          </a:p>
        </p:txBody>
      </p:sp>
    </p:spTree>
    <p:extLst>
      <p:ext uri="{BB962C8B-B14F-4D97-AF65-F5344CB8AC3E}">
        <p14:creationId xmlns:p14="http://schemas.microsoft.com/office/powerpoint/2010/main" val="3384776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Pré-requisitos 			</a:t>
            </a:r>
          </a:p>
        </p:txBody>
      </p:sp>
      <p:sp>
        <p:nvSpPr>
          <p:cNvPr id="3" name="Espaço Reservado para Conteúdo 2"/>
          <p:cNvSpPr>
            <a:spLocks noGrp="1"/>
          </p:cNvSpPr>
          <p:nvPr>
            <p:ph sz="half" idx="1"/>
          </p:nvPr>
        </p:nvSpPr>
        <p:spPr/>
        <p:txBody>
          <a:bodyPr>
            <a:normAutofit/>
          </a:bodyPr>
          <a:lstStyle/>
          <a:p>
            <a:r>
              <a:rPr lang="pt-BR" dirty="0"/>
              <a:t>Princípios de eletrônica</a:t>
            </a:r>
          </a:p>
          <a:p>
            <a:r>
              <a:rPr lang="pt-BR" dirty="0"/>
              <a:t>Eletricidade</a:t>
            </a:r>
          </a:p>
          <a:p>
            <a:r>
              <a:rPr lang="pt-BR" dirty="0"/>
              <a:t>Inglês técnico</a:t>
            </a:r>
          </a:p>
          <a:p>
            <a:endParaRPr lang="pt-BR" dirty="0"/>
          </a:p>
          <a:p>
            <a:endParaRPr lang="pt-BR" dirty="0"/>
          </a:p>
        </p:txBody>
      </p:sp>
    </p:spTree>
    <p:extLst>
      <p:ext uri="{BB962C8B-B14F-4D97-AF65-F5344CB8AC3E}">
        <p14:creationId xmlns:p14="http://schemas.microsoft.com/office/powerpoint/2010/main" val="2951357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ECBB-6A47-48C7-8E2F-83A5649074E4}"/>
              </a:ext>
            </a:extLst>
          </p:cNvPr>
          <p:cNvSpPr>
            <a:spLocks noGrp="1"/>
          </p:cNvSpPr>
          <p:nvPr>
            <p:ph type="title"/>
          </p:nvPr>
        </p:nvSpPr>
        <p:spPr/>
        <p:txBody>
          <a:bodyPr/>
          <a:lstStyle/>
          <a:p>
            <a:r>
              <a:rPr lang="pt-BR" dirty="0" err="1"/>
              <a:t>Mosfet</a:t>
            </a:r>
            <a:r>
              <a:rPr lang="pt-BR" dirty="0"/>
              <a:t> tipo intensificação: curva de transferência</a:t>
            </a:r>
          </a:p>
        </p:txBody>
      </p:sp>
      <p:sp>
        <p:nvSpPr>
          <p:cNvPr id="3" name="Content Placeholder 2">
            <a:extLst>
              <a:ext uri="{FF2B5EF4-FFF2-40B4-BE49-F238E27FC236}">
                <a16:creationId xmlns:a16="http://schemas.microsoft.com/office/drawing/2014/main" id="{9279458B-F464-4049-A8A8-74D739AF31A5}"/>
              </a:ext>
            </a:extLst>
          </p:cNvPr>
          <p:cNvSpPr>
            <a:spLocks noGrp="1"/>
          </p:cNvSpPr>
          <p:nvPr>
            <p:ph sz="half" idx="1"/>
          </p:nvPr>
        </p:nvSpPr>
        <p:spPr/>
        <p:txBody>
          <a:bodyPr/>
          <a:lstStyle/>
          <a:p>
            <a:endParaRPr lang="pt-BR"/>
          </a:p>
        </p:txBody>
      </p:sp>
      <p:sp>
        <p:nvSpPr>
          <p:cNvPr id="5" name="Footer Placeholder 4">
            <a:extLst>
              <a:ext uri="{FF2B5EF4-FFF2-40B4-BE49-F238E27FC236}">
                <a16:creationId xmlns:a16="http://schemas.microsoft.com/office/drawing/2014/main" id="{440578DB-698A-4038-9F41-5E9F6E651910}"/>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FC459B7-8558-45E9-86F3-2AB4B88D608C}"/>
              </a:ext>
            </a:extLst>
          </p:cNvPr>
          <p:cNvSpPr>
            <a:spLocks noGrp="1"/>
          </p:cNvSpPr>
          <p:nvPr>
            <p:ph type="sldNum" sz="quarter" idx="12"/>
          </p:nvPr>
        </p:nvSpPr>
        <p:spPr/>
        <p:txBody>
          <a:bodyPr/>
          <a:lstStyle/>
          <a:p>
            <a:fld id="{48BF32D8-1DE8-449E-9DAA-0E19DCA81A04}" type="slidenum">
              <a:rPr lang="en-US" altLang="en-US" smtClean="0"/>
              <a:pPr/>
              <a:t>80</a:t>
            </a:fld>
            <a:endParaRPr lang="en-US" altLang="en-US"/>
          </a:p>
        </p:txBody>
      </p:sp>
      <p:pic>
        <p:nvPicPr>
          <p:cNvPr id="7" name="Picture 2">
            <a:extLst>
              <a:ext uri="{FF2B5EF4-FFF2-40B4-BE49-F238E27FC236}">
                <a16:creationId xmlns:a16="http://schemas.microsoft.com/office/drawing/2014/main" id="{C7E1A8CF-4E9B-4CFB-8EB7-7F49772A6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3035"/>
            <a:ext cx="10661374" cy="5184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293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dirty="0"/>
              <a:t>Assim, teremos:</a:t>
            </a:r>
            <a:endParaRPr lang="pt-BR" baseline="-25000" dirty="0"/>
          </a:p>
          <a:p>
            <a:pPr marL="0" indent="0" algn="ctr">
              <a:buNone/>
            </a:pPr>
            <a:r>
              <a:rPr lang="pt-BR" dirty="0"/>
              <a:t> V</a:t>
            </a:r>
            <a:r>
              <a:rPr lang="pt-BR" baseline="-25000" dirty="0"/>
              <a:t>DS</a:t>
            </a:r>
            <a:r>
              <a:rPr lang="pt-BR" dirty="0"/>
              <a:t> = V</a:t>
            </a:r>
            <a:r>
              <a:rPr lang="pt-BR" baseline="-25000" dirty="0"/>
              <a:t>GS </a:t>
            </a:r>
            <a:r>
              <a:rPr lang="pt-BR" dirty="0"/>
              <a:t>+ V</a:t>
            </a:r>
            <a:r>
              <a:rPr lang="pt-BR" baseline="-25000" dirty="0"/>
              <a:t>DG</a:t>
            </a:r>
            <a:r>
              <a:rPr lang="pt-BR" dirty="0"/>
              <a:t> </a:t>
            </a:r>
          </a:p>
          <a:p>
            <a:pPr marL="0" indent="0" algn="just">
              <a:buNone/>
            </a:pPr>
            <a:endParaRPr lang="pt-BR" dirty="0"/>
          </a:p>
        </p:txBody>
      </p:sp>
    </p:spTree>
    <p:extLst>
      <p:ext uri="{BB962C8B-B14F-4D97-AF65-F5344CB8AC3E}">
        <p14:creationId xmlns:p14="http://schemas.microsoft.com/office/powerpoint/2010/main" val="1823451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dirty="0"/>
              <a:t>Assim, teremos:</a:t>
            </a:r>
            <a:endParaRPr lang="pt-BR" baseline="-25000" dirty="0"/>
          </a:p>
          <a:p>
            <a:pPr marL="0" indent="0" algn="ctr">
              <a:buNone/>
            </a:pPr>
            <a:r>
              <a:rPr lang="pt-BR" dirty="0"/>
              <a:t> V</a:t>
            </a:r>
            <a:r>
              <a:rPr lang="pt-BR" baseline="-25000" dirty="0"/>
              <a:t>DS</a:t>
            </a:r>
            <a:r>
              <a:rPr lang="pt-BR" dirty="0"/>
              <a:t> = V</a:t>
            </a:r>
            <a:r>
              <a:rPr lang="pt-BR" baseline="-25000" dirty="0"/>
              <a:t>GS </a:t>
            </a:r>
            <a:r>
              <a:rPr lang="pt-BR" dirty="0"/>
              <a:t>+ V</a:t>
            </a:r>
            <a:r>
              <a:rPr lang="pt-BR" baseline="-25000" dirty="0"/>
              <a:t>DG</a:t>
            </a:r>
            <a:r>
              <a:rPr lang="pt-BR" dirty="0"/>
              <a:t> </a:t>
            </a:r>
          </a:p>
          <a:p>
            <a:pPr marL="0" indent="0" algn="ctr">
              <a:buNone/>
            </a:pPr>
            <a:r>
              <a:rPr lang="pt-BR" dirty="0"/>
              <a:t>V</a:t>
            </a:r>
            <a:r>
              <a:rPr lang="pt-BR" baseline="-25000" dirty="0"/>
              <a:t>DG</a:t>
            </a:r>
            <a:r>
              <a:rPr lang="pt-BR" dirty="0"/>
              <a:t> = V</a:t>
            </a:r>
            <a:r>
              <a:rPr lang="pt-BR" baseline="-25000" dirty="0"/>
              <a:t>DS</a:t>
            </a:r>
            <a:r>
              <a:rPr lang="pt-BR" dirty="0"/>
              <a:t> - V</a:t>
            </a:r>
            <a:r>
              <a:rPr lang="pt-BR" baseline="-25000" dirty="0"/>
              <a:t>GS</a:t>
            </a:r>
          </a:p>
          <a:p>
            <a:pPr marL="0" indent="0" algn="just">
              <a:buNone/>
            </a:pPr>
            <a:endParaRPr lang="pt-BR" dirty="0"/>
          </a:p>
        </p:txBody>
      </p:sp>
    </p:spTree>
    <p:extLst>
      <p:ext uri="{BB962C8B-B14F-4D97-AF65-F5344CB8AC3E}">
        <p14:creationId xmlns:p14="http://schemas.microsoft.com/office/powerpoint/2010/main" val="3084210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dirty="0"/>
                  <a:t>Assim, teremos:</a:t>
                </a:r>
                <a:endParaRPr lang="pt-BR" baseline="-25000" dirty="0"/>
              </a:p>
              <a:p>
                <a:pPr marL="0" indent="0" algn="ctr">
                  <a:buNone/>
                </a:pPr>
                <a:r>
                  <a:rPr lang="pt-BR" dirty="0"/>
                  <a:t> V</a:t>
                </a:r>
                <a:r>
                  <a:rPr lang="pt-BR" baseline="-25000" dirty="0"/>
                  <a:t>DS</a:t>
                </a:r>
                <a:r>
                  <a:rPr lang="pt-BR" dirty="0"/>
                  <a:t> = V</a:t>
                </a:r>
                <a:r>
                  <a:rPr lang="pt-BR" baseline="-25000" dirty="0"/>
                  <a:t>GS </a:t>
                </a:r>
                <a:r>
                  <a:rPr lang="pt-BR" dirty="0"/>
                  <a:t>+ V</a:t>
                </a:r>
                <a:r>
                  <a:rPr lang="pt-BR" baseline="-25000" dirty="0"/>
                  <a:t>DG</a:t>
                </a:r>
                <a:r>
                  <a:rPr lang="pt-BR" dirty="0"/>
                  <a:t> </a:t>
                </a:r>
              </a:p>
              <a:p>
                <a:pPr marL="0" indent="0" algn="ctr">
                  <a:buNone/>
                </a:pPr>
                <a:r>
                  <a:rPr lang="pt-BR" dirty="0"/>
                  <a:t>V</a:t>
                </a:r>
                <a:r>
                  <a:rPr lang="pt-BR" baseline="-25000" dirty="0"/>
                  <a:t>DG</a:t>
                </a:r>
                <a:r>
                  <a:rPr lang="pt-BR" dirty="0"/>
                  <a:t> = V</a:t>
                </a:r>
                <a:r>
                  <a:rPr lang="pt-BR" baseline="-25000" dirty="0"/>
                  <a:t>DS</a:t>
                </a:r>
                <a:r>
                  <a:rPr lang="pt-BR" dirty="0"/>
                  <a:t> - V</a:t>
                </a:r>
                <a:r>
                  <a:rPr lang="pt-BR" baseline="-25000" dirty="0"/>
                  <a:t>GS</a:t>
                </a:r>
              </a:p>
              <a:p>
                <a:pPr marL="0" indent="0" algn="just">
                  <a:buNone/>
                </a:pPr>
                <a:r>
                  <a:rPr lang="pt-BR" dirty="0"/>
                  <a:t>Para valores de V</a:t>
                </a:r>
                <a:r>
                  <a:rPr lang="pt-BR" baseline="-25000" dirty="0"/>
                  <a:t>GS</a:t>
                </a:r>
                <a:r>
                  <a:rPr lang="pt-BR" dirty="0"/>
                  <a:t> &gt; V</a:t>
                </a:r>
                <a:r>
                  <a:rPr lang="pt-BR" baseline="-25000" dirty="0"/>
                  <a:t>T </a:t>
                </a:r>
                <a:r>
                  <a:rPr lang="pt-BR" dirty="0"/>
                  <a:t>a corrente de dreno será:</a:t>
                </a:r>
              </a:p>
              <a:p>
                <a:pPr marL="0" indent="0" algn="just">
                  <a:buNone/>
                </a:pPr>
                <a14:m>
                  <m:oMathPara xmlns:m="http://schemas.openxmlformats.org/officeDocument/2006/math">
                    <m:oMathParaPr>
                      <m:jc m:val="centerGroup"/>
                    </m:oMathParaPr>
                    <m:oMath xmlns:m="http://schemas.openxmlformats.org/officeDocument/2006/math">
                      <m:r>
                        <a:rPr lang="pt-BR" b="0" i="1" smtClean="0">
                          <a:solidFill>
                            <a:srgbClr val="FF0000"/>
                          </a:solidFill>
                          <a:latin typeface="Cambria Math" panose="02040503050406030204" pitchFamily="18" charset="0"/>
                        </a:rPr>
                        <m:t>𝐼</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𝑘</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𝐺𝑆</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𝑇</m:t>
                              </m:r>
                            </m:sub>
                          </m:sSub>
                        </m:e>
                      </m:d>
                      <m:r>
                        <a:rPr lang="pt-BR" b="0" i="1" baseline="30000" smtClean="0">
                          <a:solidFill>
                            <a:srgbClr val="FF0000"/>
                          </a:solidFill>
                          <a:latin typeface="Cambria Math" panose="02040503050406030204" pitchFamily="18" charset="0"/>
                        </a:rPr>
                        <m:t>2</m:t>
                      </m:r>
                    </m:oMath>
                  </m:oMathPara>
                </a14:m>
                <a:endParaRPr lang="pt-BR" b="0" baseline="30000" dirty="0">
                  <a:solidFill>
                    <a:srgbClr val="FF0000"/>
                  </a:solidFill>
                </a:endParaRPr>
              </a:p>
              <a:p>
                <a:pPr marL="0" indent="0" algn="just">
                  <a:buNone/>
                </a:pPr>
                <a:endParaRPr lang="pt-BR" dirty="0"/>
              </a:p>
              <a:p>
                <a:pPr marL="0" indent="0" algn="just">
                  <a:buNone/>
                </a:pPr>
                <a:r>
                  <a:rPr lang="pt-BR" dirty="0"/>
                  <a:t>O valor de </a:t>
                </a:r>
                <a:r>
                  <a:rPr lang="pt-BR" i="1" dirty="0"/>
                  <a:t>k</a:t>
                </a:r>
                <a:r>
                  <a:rPr lang="pt-BR" dirty="0"/>
                  <a:t> é uma constante que é função da estrutura do dispositivo.</a:t>
                </a:r>
              </a:p>
              <a:p>
                <a:pPr marL="0" indent="0" algn="just">
                  <a:buNone/>
                </a:pPr>
                <a:endParaRPr lang="pt-BR" dirty="0"/>
              </a:p>
            </p:txBody>
          </p:sp>
        </mc:Choice>
        <mc:Fallback xmlns="">
          <p:sp>
            <p:nvSpPr>
              <p:cNvPr id="4" name="Content Placeholder 3">
                <a:extLst>
                  <a:ext uri="{FF2B5EF4-FFF2-40B4-BE49-F238E27FC236}">
                    <a16:creationId xmlns:a16="http://schemas.microsoft.com/office/drawing/2014/main" id="{82BF4FF7-B346-4B35-826C-11F6E8913877}"/>
                  </a:ext>
                </a:extLst>
              </p:cNvPr>
              <p:cNvSpPr>
                <a:spLocks noGrp="1" noRot="1" noChangeAspect="1" noMove="1" noResize="1" noEditPoints="1" noAdjustHandles="1" noChangeArrowheads="1" noChangeShapeType="1" noTextEdit="1"/>
              </p:cNvSpPr>
              <p:nvPr>
                <p:ph sz="half" idx="1"/>
              </p:nvPr>
            </p:nvSpPr>
            <p:spPr>
              <a:xfrm>
                <a:off x="838200" y="1825624"/>
                <a:ext cx="6705600" cy="5032375"/>
              </a:xfrm>
              <a:blipFill>
                <a:blip r:embed="rId3"/>
                <a:stretch>
                  <a:fillRect l="-1636" t="-1816" r="-1545"/>
                </a:stretch>
              </a:blipFill>
            </p:spPr>
            <p:txBody>
              <a:bodyPr/>
              <a:lstStyle/>
              <a:p>
                <a:r>
                  <a:rPr lang="pt-BR">
                    <a:noFill/>
                  </a:rPr>
                  <a:t> </a:t>
                </a:r>
              </a:p>
            </p:txBody>
          </p:sp>
        </mc:Fallback>
      </mc:AlternateContent>
    </p:spTree>
    <p:extLst>
      <p:ext uri="{BB962C8B-B14F-4D97-AF65-F5344CB8AC3E}">
        <p14:creationId xmlns:p14="http://schemas.microsoft.com/office/powerpoint/2010/main" val="1531065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err="1"/>
              <a:t>Mosfet</a:t>
            </a:r>
            <a:r>
              <a:rPr lang="pt-BR" dirty="0"/>
              <a:t> tipo intensificação: simbologia</a:t>
            </a:r>
          </a:p>
        </p:txBody>
      </p:sp>
      <p:pic>
        <p:nvPicPr>
          <p:cNvPr id="4" name="Picture 2">
            <a:extLst>
              <a:ext uri="{FF2B5EF4-FFF2-40B4-BE49-F238E27FC236}">
                <a16:creationId xmlns:a16="http://schemas.microsoft.com/office/drawing/2014/main" id="{BC05B0B9-CE94-4513-9805-AA601FE980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0586" y="1514403"/>
            <a:ext cx="5990827" cy="5343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7694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88C3C0A-006B-41E6-818D-0829960345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642100" y="1977231"/>
            <a:ext cx="5667375"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Manuseio</a:t>
            </a:r>
          </a:p>
        </p:txBody>
      </p:sp>
      <p:sp>
        <p:nvSpPr>
          <p:cNvPr id="6" name="Content Placeholder 5">
            <a:extLst>
              <a:ext uri="{FF2B5EF4-FFF2-40B4-BE49-F238E27FC236}">
                <a16:creationId xmlns:a16="http://schemas.microsoft.com/office/drawing/2014/main" id="{12764B8F-70B2-4768-A114-A6406D5A5352}"/>
              </a:ext>
            </a:extLst>
          </p:cNvPr>
          <p:cNvSpPr>
            <a:spLocks noGrp="1"/>
          </p:cNvSpPr>
          <p:nvPr>
            <p:ph sz="half" idx="1"/>
          </p:nvPr>
        </p:nvSpPr>
        <p:spPr>
          <a:xfrm>
            <a:off x="838200" y="1825625"/>
            <a:ext cx="7543800" cy="4351338"/>
          </a:xfrm>
        </p:spPr>
        <p:txBody>
          <a:bodyPr/>
          <a:lstStyle/>
          <a:p>
            <a:r>
              <a:rPr lang="pt-BR" dirty="0"/>
              <a:t>A fina camada de SiO</a:t>
            </a:r>
            <a:r>
              <a:rPr lang="pt-BR" baseline="-25000" dirty="0"/>
              <a:t>2</a:t>
            </a:r>
            <a:r>
              <a:rPr lang="pt-BR" dirty="0"/>
              <a:t> permite a alta impedância de entrada para o dispositivo. Porém, acarreta em risco de perda do mesmo por descarga eletroestática.</a:t>
            </a:r>
          </a:p>
          <a:p>
            <a:endParaRPr lang="pt-BR" dirty="0"/>
          </a:p>
          <a:p>
            <a:r>
              <a:rPr lang="pt-BR" dirty="0"/>
              <a:t>Uma forma de prevenir essa descarga é a inserção de dois diodos </a:t>
            </a:r>
            <a:r>
              <a:rPr lang="pt-BR" dirty="0" err="1"/>
              <a:t>zeners</a:t>
            </a:r>
            <a:r>
              <a:rPr lang="pt-BR" dirty="0"/>
              <a:t> em posições opostas. </a:t>
            </a:r>
          </a:p>
        </p:txBody>
      </p:sp>
    </p:spTree>
    <p:extLst>
      <p:ext uri="{BB962C8B-B14F-4D97-AF65-F5344CB8AC3E}">
        <p14:creationId xmlns:p14="http://schemas.microsoft.com/office/powerpoint/2010/main" val="441075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1B8B-27C8-48B1-91F2-71C131958C8B}"/>
              </a:ext>
            </a:extLst>
          </p:cNvPr>
          <p:cNvSpPr>
            <a:spLocks noGrp="1"/>
          </p:cNvSpPr>
          <p:nvPr>
            <p:ph type="title"/>
          </p:nvPr>
        </p:nvSpPr>
        <p:spPr/>
        <p:txBody>
          <a:bodyPr/>
          <a:lstStyle/>
          <a:p>
            <a:r>
              <a:rPr lang="pt-BR" dirty="0"/>
              <a:t> CMOS</a:t>
            </a:r>
          </a:p>
        </p:txBody>
      </p:sp>
      <p:sp>
        <p:nvSpPr>
          <p:cNvPr id="3" name="Content Placeholder 2">
            <a:extLst>
              <a:ext uri="{FF2B5EF4-FFF2-40B4-BE49-F238E27FC236}">
                <a16:creationId xmlns:a16="http://schemas.microsoft.com/office/drawing/2014/main" id="{5D1C9212-54DB-488F-9C4C-4E647313A9D9}"/>
              </a:ext>
            </a:extLst>
          </p:cNvPr>
          <p:cNvSpPr>
            <a:spLocks noGrp="1"/>
          </p:cNvSpPr>
          <p:nvPr>
            <p:ph idx="1"/>
          </p:nvPr>
        </p:nvSpPr>
        <p:spPr/>
        <p:txBody>
          <a:bodyPr/>
          <a:lstStyle/>
          <a:p>
            <a:r>
              <a:rPr lang="pt-BR" dirty="0"/>
              <a:t>Intensamente aplicado em projetos de lógica computacional</a:t>
            </a:r>
          </a:p>
          <a:p>
            <a:r>
              <a:rPr lang="pt-BR" dirty="0"/>
              <a:t>Impedância de entrada alta</a:t>
            </a:r>
          </a:p>
          <a:p>
            <a:r>
              <a:rPr lang="pt-BR" dirty="0"/>
              <a:t>Alta velocidade de chaveamento</a:t>
            </a:r>
          </a:p>
          <a:p>
            <a:r>
              <a:rPr lang="pt-BR" dirty="0"/>
              <a:t>Níveis reduzidos de potência de operação</a:t>
            </a:r>
          </a:p>
        </p:txBody>
      </p:sp>
      <p:sp>
        <p:nvSpPr>
          <p:cNvPr id="4" name="Footer Placeholder 3">
            <a:extLst>
              <a:ext uri="{FF2B5EF4-FFF2-40B4-BE49-F238E27FC236}">
                <a16:creationId xmlns:a16="http://schemas.microsoft.com/office/drawing/2014/main" id="{D90468CE-83AC-4E87-B5FC-7E72E480BDF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916108A2-43F7-4230-9D78-24DEDDFE8950}"/>
              </a:ext>
            </a:extLst>
          </p:cNvPr>
          <p:cNvSpPr>
            <a:spLocks noGrp="1"/>
          </p:cNvSpPr>
          <p:nvPr>
            <p:ph type="sldNum" sz="quarter" idx="12"/>
          </p:nvPr>
        </p:nvSpPr>
        <p:spPr/>
        <p:txBody>
          <a:bodyPr/>
          <a:lstStyle/>
          <a:p>
            <a:fld id="{D70E266F-DC34-4EBC-B26B-29CFE51B5C59}" type="slidenum">
              <a:rPr lang="en-US" altLang="en-US" smtClean="0"/>
              <a:pPr/>
              <a:t>86</a:t>
            </a:fld>
            <a:endParaRPr lang="en-US" altLang="en-US"/>
          </a:p>
        </p:txBody>
      </p:sp>
    </p:spTree>
    <p:extLst>
      <p:ext uri="{BB962C8B-B14F-4D97-AF65-F5344CB8AC3E}">
        <p14:creationId xmlns:p14="http://schemas.microsoft.com/office/powerpoint/2010/main" val="3338633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cmos</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lstStyle/>
          <a:p>
            <a:pPr marL="0" indent="0" algn="ctr">
              <a:buNone/>
            </a:pPr>
            <a:r>
              <a:rPr lang="pt-BR" b="1" dirty="0"/>
              <a:t>CMOS = Complementar metal-óxido-semicondutor</a:t>
            </a:r>
          </a:p>
        </p:txBody>
      </p:sp>
      <p:pic>
        <p:nvPicPr>
          <p:cNvPr id="4" name="Picture 2">
            <a:extLst>
              <a:ext uri="{FF2B5EF4-FFF2-40B4-BE49-F238E27FC236}">
                <a16:creationId xmlns:a16="http://schemas.microsoft.com/office/drawing/2014/main" id="{83F89149-47D0-43CC-94FC-9887C8CC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44" y="2336006"/>
            <a:ext cx="10795279" cy="452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564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2E5D-6965-4D06-971C-F824C29D2293}"/>
              </a:ext>
            </a:extLst>
          </p:cNvPr>
          <p:cNvSpPr>
            <a:spLocks noGrp="1"/>
          </p:cNvSpPr>
          <p:nvPr>
            <p:ph type="title"/>
          </p:nvPr>
        </p:nvSpPr>
        <p:spPr/>
        <p:txBody>
          <a:bodyPr/>
          <a:lstStyle/>
          <a:p>
            <a:r>
              <a:rPr lang="pt-BR" dirty="0"/>
              <a:t>resumo</a:t>
            </a:r>
          </a:p>
        </p:txBody>
      </p:sp>
      <p:sp>
        <p:nvSpPr>
          <p:cNvPr id="5" name="Slide Number Placeholder 4">
            <a:extLst>
              <a:ext uri="{FF2B5EF4-FFF2-40B4-BE49-F238E27FC236}">
                <a16:creationId xmlns:a16="http://schemas.microsoft.com/office/drawing/2014/main" id="{C79DF4C0-03A3-424C-872C-928AD7FEE52A}"/>
              </a:ext>
            </a:extLst>
          </p:cNvPr>
          <p:cNvSpPr>
            <a:spLocks noGrp="1"/>
          </p:cNvSpPr>
          <p:nvPr>
            <p:ph type="sldNum" sz="quarter" idx="12"/>
          </p:nvPr>
        </p:nvSpPr>
        <p:spPr/>
        <p:txBody>
          <a:bodyPr/>
          <a:lstStyle/>
          <a:p>
            <a:fld id="{D70E266F-DC34-4EBC-B26B-29CFE51B5C59}" type="slidenum">
              <a:rPr lang="en-US" altLang="en-US" smtClean="0"/>
              <a:pPr/>
              <a:t>88</a:t>
            </a:fld>
            <a:endParaRPr lang="en-US" altLang="en-US"/>
          </a:p>
        </p:txBody>
      </p:sp>
      <p:pic>
        <p:nvPicPr>
          <p:cNvPr id="6" name="Picture 2">
            <a:extLst>
              <a:ext uri="{FF2B5EF4-FFF2-40B4-BE49-F238E27FC236}">
                <a16:creationId xmlns:a16="http://schemas.microsoft.com/office/drawing/2014/main" id="{FC3D911E-D895-43A3-9AD0-085E8BA639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270"/>
          <a:stretch/>
        </p:blipFill>
        <p:spPr bwMode="auto">
          <a:xfrm>
            <a:off x="3061440" y="1238503"/>
            <a:ext cx="9089711" cy="5482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6395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83B5DE3-0451-4E35-9E18-5AAF1978DEE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277"/>
          <a:stretch/>
        </p:blipFill>
        <p:spPr bwMode="auto">
          <a:xfrm>
            <a:off x="2790335" y="45752"/>
            <a:ext cx="9401666" cy="678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D192E5D-6965-4D06-971C-F824C29D2293}"/>
              </a:ext>
            </a:extLst>
          </p:cNvPr>
          <p:cNvSpPr>
            <a:spLocks noGrp="1"/>
          </p:cNvSpPr>
          <p:nvPr>
            <p:ph type="title"/>
          </p:nvPr>
        </p:nvSpPr>
        <p:spPr/>
        <p:txBody>
          <a:bodyPr/>
          <a:lstStyle/>
          <a:p>
            <a:r>
              <a:rPr lang="pt-BR" dirty="0"/>
              <a:t>resumo</a:t>
            </a:r>
          </a:p>
        </p:txBody>
      </p:sp>
      <p:sp>
        <p:nvSpPr>
          <p:cNvPr id="5" name="Slide Number Placeholder 4">
            <a:extLst>
              <a:ext uri="{FF2B5EF4-FFF2-40B4-BE49-F238E27FC236}">
                <a16:creationId xmlns:a16="http://schemas.microsoft.com/office/drawing/2014/main" id="{C79DF4C0-03A3-424C-872C-928AD7FEE52A}"/>
              </a:ext>
            </a:extLst>
          </p:cNvPr>
          <p:cNvSpPr>
            <a:spLocks noGrp="1"/>
          </p:cNvSpPr>
          <p:nvPr>
            <p:ph type="sldNum" sz="quarter" idx="12"/>
          </p:nvPr>
        </p:nvSpPr>
        <p:spPr/>
        <p:txBody>
          <a:bodyPr/>
          <a:lstStyle/>
          <a:p>
            <a:fld id="{D70E266F-DC34-4EBC-B26B-29CFE51B5C59}" type="slidenum">
              <a:rPr lang="en-US" altLang="en-US" smtClean="0"/>
              <a:pPr/>
              <a:t>89</a:t>
            </a:fld>
            <a:endParaRPr lang="en-US" altLang="en-US"/>
          </a:p>
        </p:txBody>
      </p:sp>
    </p:spTree>
    <p:extLst>
      <p:ext uri="{BB962C8B-B14F-4D97-AF65-F5344CB8AC3E}">
        <p14:creationId xmlns:p14="http://schemas.microsoft.com/office/powerpoint/2010/main" val="91001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5CA0D-FD23-4E0C-AC0C-A65D1AB9A311}"/>
              </a:ext>
            </a:extLst>
          </p:cNvPr>
          <p:cNvSpPr>
            <a:spLocks noGrp="1"/>
          </p:cNvSpPr>
          <p:nvPr>
            <p:ph type="title"/>
          </p:nvPr>
        </p:nvSpPr>
        <p:spPr/>
        <p:txBody>
          <a:bodyPr/>
          <a:lstStyle/>
          <a:p>
            <a:r>
              <a:rPr lang="pt-BR" dirty="0"/>
              <a:t>Minhas regras</a:t>
            </a:r>
          </a:p>
        </p:txBody>
      </p:sp>
      <p:sp>
        <p:nvSpPr>
          <p:cNvPr id="3" name="Espaço Reservado para Conteúdo 2">
            <a:extLst>
              <a:ext uri="{FF2B5EF4-FFF2-40B4-BE49-F238E27FC236}">
                <a16:creationId xmlns:a16="http://schemas.microsoft.com/office/drawing/2014/main" id="{6CFE33F2-FAF4-4554-9724-F306350426BA}"/>
              </a:ext>
            </a:extLst>
          </p:cNvPr>
          <p:cNvSpPr>
            <a:spLocks noGrp="1"/>
          </p:cNvSpPr>
          <p:nvPr>
            <p:ph idx="1"/>
          </p:nvPr>
        </p:nvSpPr>
        <p:spPr/>
        <p:txBody>
          <a:bodyPr/>
          <a:lstStyle/>
          <a:p>
            <a:r>
              <a:rPr lang="pt-BR" dirty="0"/>
              <a:t>Não pode comer/beber em sala de aula. Sala de aula não é cantina.</a:t>
            </a:r>
          </a:p>
          <a:p>
            <a:r>
              <a:rPr lang="pt-BR" dirty="0"/>
              <a:t>Os conteúdos das provas sempre é cumulativo.</a:t>
            </a:r>
          </a:p>
          <a:p>
            <a:r>
              <a:rPr lang="pt-BR" dirty="0"/>
              <a:t>Não falte provas em hipótese alguma.</a:t>
            </a:r>
          </a:p>
          <a:p>
            <a:r>
              <a:rPr lang="pt-BR" dirty="0"/>
              <a:t>Não peça pontos para passar em avaliação alguma. Em vez disso, vá estudar.</a:t>
            </a:r>
          </a:p>
          <a:p>
            <a:r>
              <a:rPr lang="pt-BR" dirty="0"/>
              <a:t>Prova se responde à caneta. </a:t>
            </a:r>
          </a:p>
          <a:p>
            <a:r>
              <a:rPr lang="pt-BR" dirty="0"/>
              <a:t>E sim, você pode ser reprovado por 0,1 ponto. Não corra esse risco.</a:t>
            </a:r>
          </a:p>
        </p:txBody>
      </p:sp>
    </p:spTree>
    <p:extLst>
      <p:ext uri="{BB962C8B-B14F-4D97-AF65-F5344CB8AC3E}">
        <p14:creationId xmlns:p14="http://schemas.microsoft.com/office/powerpoint/2010/main" val="20558668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F6214EF-1935-4AA5-B20A-420B3137A1D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6572"/>
          <a:stretch/>
        </p:blipFill>
        <p:spPr bwMode="auto">
          <a:xfrm>
            <a:off x="4740965" y="1590256"/>
            <a:ext cx="7577801" cy="5285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6AA85F8-2945-47B4-AA12-9DE182006C27}"/>
              </a:ext>
            </a:extLst>
          </p:cNvPr>
          <p:cNvSpPr>
            <a:spLocks noGrp="1"/>
          </p:cNvSpPr>
          <p:nvPr>
            <p:ph type="title"/>
          </p:nvPr>
        </p:nvSpPr>
        <p:spPr/>
        <p:txBody>
          <a:bodyPr/>
          <a:lstStyle/>
          <a:p>
            <a:r>
              <a:rPr lang="pt-BR" dirty="0"/>
              <a:t>Exercício</a:t>
            </a:r>
          </a:p>
        </p:txBody>
      </p:sp>
      <p:sp>
        <p:nvSpPr>
          <p:cNvPr id="3" name="Content Placeholder 2">
            <a:extLst>
              <a:ext uri="{FF2B5EF4-FFF2-40B4-BE49-F238E27FC236}">
                <a16:creationId xmlns:a16="http://schemas.microsoft.com/office/drawing/2014/main" id="{4BC0DB34-7026-4FE7-BE4A-8DCABF5BBACC}"/>
              </a:ext>
            </a:extLst>
          </p:cNvPr>
          <p:cNvSpPr>
            <a:spLocks noGrp="1"/>
          </p:cNvSpPr>
          <p:nvPr>
            <p:ph sz="half" idx="1"/>
          </p:nvPr>
        </p:nvSpPr>
        <p:spPr/>
        <p:txBody>
          <a:bodyPr>
            <a:normAutofit lnSpcReduction="10000"/>
          </a:bodyPr>
          <a:lstStyle/>
          <a:p>
            <a:r>
              <a:rPr lang="pt-BR" dirty="0"/>
              <a:t>Ex_6.2: Utilizando as curvas características da Figura ao lado, determine I</a:t>
            </a:r>
            <a:r>
              <a:rPr lang="pt-BR" baseline="-25000" dirty="0"/>
              <a:t>D</a:t>
            </a:r>
            <a:r>
              <a:rPr lang="pt-BR" dirty="0"/>
              <a:t> para os seguintes valores de V</a:t>
            </a:r>
            <a:r>
              <a:rPr lang="pt-BR" baseline="-25000" dirty="0"/>
              <a:t>GS</a:t>
            </a:r>
            <a:r>
              <a:rPr lang="pt-BR" dirty="0"/>
              <a:t> (com V</a:t>
            </a:r>
            <a:r>
              <a:rPr lang="pt-BR" baseline="-25000" dirty="0"/>
              <a:t>DS</a:t>
            </a:r>
            <a:r>
              <a:rPr lang="pt-BR" dirty="0"/>
              <a:t> &gt; </a:t>
            </a:r>
            <a:r>
              <a:rPr lang="pt-BR" dirty="0" err="1"/>
              <a:t>V</a:t>
            </a:r>
            <a:r>
              <a:rPr lang="pt-BR" baseline="-25000" dirty="0" err="1"/>
              <a:t>p</a:t>
            </a:r>
            <a:r>
              <a:rPr lang="pt-BR" dirty="0"/>
              <a:t>).</a:t>
            </a:r>
          </a:p>
          <a:p>
            <a:pPr marL="514350" indent="-514350">
              <a:buFont typeface="+mj-lt"/>
              <a:buAutoNum type="alphaLcParenR"/>
            </a:pPr>
            <a:r>
              <a:rPr lang="pt-BR" dirty="0"/>
              <a:t>V</a:t>
            </a:r>
            <a:r>
              <a:rPr lang="pt-BR" baseline="-25000" dirty="0"/>
              <a:t>GS</a:t>
            </a:r>
            <a:r>
              <a:rPr lang="pt-BR" dirty="0"/>
              <a:t> = 0 V</a:t>
            </a:r>
          </a:p>
          <a:p>
            <a:pPr marL="514350" indent="-514350">
              <a:buFont typeface="+mj-lt"/>
              <a:buAutoNum type="alphaLcParenR"/>
            </a:pPr>
            <a:r>
              <a:rPr lang="pt-BR" dirty="0"/>
              <a:t>V</a:t>
            </a:r>
            <a:r>
              <a:rPr lang="pt-BR" baseline="-25000" dirty="0"/>
              <a:t>GS</a:t>
            </a:r>
            <a:r>
              <a:rPr lang="pt-BR" dirty="0"/>
              <a:t> = -1 V</a:t>
            </a:r>
          </a:p>
          <a:p>
            <a:pPr marL="514350" indent="-514350">
              <a:buFont typeface="+mj-lt"/>
              <a:buAutoNum type="alphaLcParenR"/>
            </a:pPr>
            <a:r>
              <a:rPr lang="pt-BR" dirty="0"/>
              <a:t>V</a:t>
            </a:r>
            <a:r>
              <a:rPr lang="pt-BR" baseline="-25000" dirty="0"/>
              <a:t>GS</a:t>
            </a:r>
            <a:r>
              <a:rPr lang="pt-BR" dirty="0"/>
              <a:t> = -1,5 V</a:t>
            </a:r>
          </a:p>
          <a:p>
            <a:pPr marL="514350" indent="-514350">
              <a:buFont typeface="+mj-lt"/>
              <a:buAutoNum type="alphaLcParenR"/>
            </a:pPr>
            <a:r>
              <a:rPr lang="pt-BR" dirty="0"/>
              <a:t>V</a:t>
            </a:r>
            <a:r>
              <a:rPr lang="pt-BR" baseline="-25000" dirty="0"/>
              <a:t>GS</a:t>
            </a:r>
            <a:r>
              <a:rPr lang="pt-BR" dirty="0"/>
              <a:t> = -1,8 V</a:t>
            </a:r>
          </a:p>
          <a:p>
            <a:pPr marL="514350" indent="-514350">
              <a:buFont typeface="+mj-lt"/>
              <a:buAutoNum type="alphaLcParenR"/>
            </a:pPr>
            <a:r>
              <a:rPr lang="pt-BR" dirty="0"/>
              <a:t>V</a:t>
            </a:r>
            <a:r>
              <a:rPr lang="pt-BR" baseline="-25000" dirty="0"/>
              <a:t>GS</a:t>
            </a:r>
            <a:r>
              <a:rPr lang="pt-BR" dirty="0"/>
              <a:t> = -4 V</a:t>
            </a:r>
          </a:p>
          <a:p>
            <a:pPr marL="514350" indent="-514350">
              <a:buFont typeface="+mj-lt"/>
              <a:buAutoNum type="alphaLcParenR"/>
            </a:pPr>
            <a:r>
              <a:rPr lang="pt-BR" dirty="0"/>
              <a:t>V</a:t>
            </a:r>
            <a:r>
              <a:rPr lang="pt-BR" baseline="-25000" dirty="0"/>
              <a:t>GS</a:t>
            </a:r>
            <a:r>
              <a:rPr lang="pt-BR" dirty="0"/>
              <a:t> = -6 V</a:t>
            </a:r>
          </a:p>
          <a:p>
            <a:pPr marL="514350" indent="-514350">
              <a:buFont typeface="+mj-lt"/>
              <a:buAutoNum type="alphaLcParenR"/>
            </a:pPr>
            <a:endParaRPr lang="pt-BR" dirty="0"/>
          </a:p>
          <a:p>
            <a:pPr marL="514350" indent="-514350">
              <a:buFont typeface="+mj-lt"/>
              <a:buAutoNum type="alphaLcParenR"/>
            </a:pPr>
            <a:endParaRPr lang="pt-BR" dirty="0"/>
          </a:p>
        </p:txBody>
      </p:sp>
      <p:sp>
        <p:nvSpPr>
          <p:cNvPr id="4" name="Footer Placeholder 3">
            <a:extLst>
              <a:ext uri="{FF2B5EF4-FFF2-40B4-BE49-F238E27FC236}">
                <a16:creationId xmlns:a16="http://schemas.microsoft.com/office/drawing/2014/main" id="{32DE29FA-5B7B-4AC3-943F-017390F66B2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24C18591-F6DB-49A3-A610-56F7AA817C97}"/>
              </a:ext>
            </a:extLst>
          </p:cNvPr>
          <p:cNvSpPr>
            <a:spLocks noGrp="1"/>
          </p:cNvSpPr>
          <p:nvPr>
            <p:ph type="sldNum" sz="quarter" idx="12"/>
          </p:nvPr>
        </p:nvSpPr>
        <p:spPr/>
        <p:txBody>
          <a:bodyPr/>
          <a:lstStyle/>
          <a:p>
            <a:fld id="{D70E266F-DC34-4EBC-B26B-29CFE51B5C59}" type="slidenum">
              <a:rPr lang="en-US" altLang="en-US" smtClean="0"/>
              <a:pPr/>
              <a:t>90</a:t>
            </a:fld>
            <a:endParaRPr lang="en-US" altLang="en-US"/>
          </a:p>
        </p:txBody>
      </p:sp>
    </p:spTree>
    <p:extLst>
      <p:ext uri="{BB962C8B-B14F-4D97-AF65-F5344CB8AC3E}">
        <p14:creationId xmlns:p14="http://schemas.microsoft.com/office/powerpoint/2010/main" val="3744955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0BF9A3E-E8A6-4998-AD7C-D4CCA93AA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6572"/>
          <a:stretch/>
        </p:blipFill>
        <p:spPr bwMode="auto">
          <a:xfrm>
            <a:off x="4740965" y="1590256"/>
            <a:ext cx="7577801" cy="5285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5499DAB-6BBE-48F6-9645-2D4DCFDFA17D}"/>
              </a:ext>
            </a:extLst>
          </p:cNvPr>
          <p:cNvSpPr>
            <a:spLocks noGrp="1"/>
          </p:cNvSpPr>
          <p:nvPr>
            <p:ph type="title"/>
          </p:nvPr>
        </p:nvSpPr>
        <p:spPr/>
        <p:txBody>
          <a:bodyPr/>
          <a:lstStyle/>
          <a:p>
            <a:r>
              <a:rPr lang="pt-BR" dirty="0"/>
              <a:t>Exercício</a:t>
            </a:r>
          </a:p>
        </p:txBody>
      </p:sp>
      <p:sp>
        <p:nvSpPr>
          <p:cNvPr id="3" name="Content Placeholder 2">
            <a:extLst>
              <a:ext uri="{FF2B5EF4-FFF2-40B4-BE49-F238E27FC236}">
                <a16:creationId xmlns:a16="http://schemas.microsoft.com/office/drawing/2014/main" id="{E1B2F348-CC02-4CFD-94DA-5DAF6114CA48}"/>
              </a:ext>
            </a:extLst>
          </p:cNvPr>
          <p:cNvSpPr>
            <a:spLocks noGrp="1"/>
          </p:cNvSpPr>
          <p:nvPr>
            <p:ph sz="half" idx="1"/>
          </p:nvPr>
        </p:nvSpPr>
        <p:spPr/>
        <p:txBody>
          <a:bodyPr/>
          <a:lstStyle/>
          <a:p>
            <a:r>
              <a:rPr lang="pt-BR" dirty="0"/>
              <a:t>Ex_6.4: Determine V</a:t>
            </a:r>
            <a:r>
              <a:rPr lang="pt-BR" baseline="-25000" dirty="0"/>
              <a:t>DS</a:t>
            </a:r>
            <a:r>
              <a:rPr lang="pt-BR" dirty="0"/>
              <a:t> para:</a:t>
            </a:r>
          </a:p>
          <a:p>
            <a:pPr marL="514350" indent="-514350">
              <a:buFont typeface="+mj-lt"/>
              <a:buAutoNum type="alphaLcParenR"/>
            </a:pPr>
            <a:r>
              <a:rPr lang="pt-BR" dirty="0"/>
              <a:t>V</a:t>
            </a:r>
            <a:r>
              <a:rPr lang="pt-BR" baseline="-25000" dirty="0"/>
              <a:t>GS</a:t>
            </a:r>
            <a:r>
              <a:rPr lang="pt-BR" dirty="0"/>
              <a:t> = 0 V e I</a:t>
            </a:r>
            <a:r>
              <a:rPr lang="pt-BR" baseline="-25000" dirty="0"/>
              <a:t>D </a:t>
            </a:r>
            <a:r>
              <a:rPr lang="pt-BR" dirty="0"/>
              <a:t>= 6 </a:t>
            </a:r>
            <a:r>
              <a:rPr lang="pt-BR" dirty="0" err="1"/>
              <a:t>mA</a:t>
            </a:r>
            <a:endParaRPr lang="pt-BR" dirty="0"/>
          </a:p>
          <a:p>
            <a:pPr marL="514350" indent="-514350">
              <a:buFont typeface="+mj-lt"/>
              <a:buAutoNum type="alphaLcParenR" startAt="3"/>
            </a:pPr>
            <a:r>
              <a:rPr lang="pt-BR" dirty="0"/>
              <a:t>V</a:t>
            </a:r>
            <a:r>
              <a:rPr lang="pt-BR" baseline="-25000" dirty="0"/>
              <a:t>GS</a:t>
            </a:r>
            <a:r>
              <a:rPr lang="pt-BR" dirty="0"/>
              <a:t> = -1 V e I</a:t>
            </a:r>
            <a:r>
              <a:rPr lang="pt-BR" baseline="-25000" dirty="0"/>
              <a:t>D </a:t>
            </a:r>
            <a:r>
              <a:rPr lang="pt-BR" dirty="0"/>
              <a:t>= 3 </a:t>
            </a:r>
            <a:r>
              <a:rPr lang="pt-BR" dirty="0" err="1"/>
              <a:t>mA</a:t>
            </a:r>
            <a:endParaRPr lang="pt-BR" dirty="0"/>
          </a:p>
          <a:p>
            <a:pPr marL="514350" indent="-514350">
              <a:buFont typeface="+mj-lt"/>
              <a:buAutoNum type="alphaLcParenR" startAt="5"/>
            </a:pPr>
            <a:r>
              <a:rPr lang="pt-BR" dirty="0"/>
              <a:t>V</a:t>
            </a:r>
            <a:r>
              <a:rPr lang="pt-BR" baseline="-25000" dirty="0"/>
              <a:t>GS</a:t>
            </a:r>
            <a:r>
              <a:rPr lang="pt-BR" dirty="0"/>
              <a:t> = -2 V e I</a:t>
            </a:r>
            <a:r>
              <a:rPr lang="pt-BR" baseline="-25000" dirty="0"/>
              <a:t>D </a:t>
            </a:r>
            <a:r>
              <a:rPr lang="pt-BR" dirty="0"/>
              <a:t>= 1,5 </a:t>
            </a:r>
            <a:r>
              <a:rPr lang="pt-BR" dirty="0" err="1"/>
              <a:t>mA</a:t>
            </a:r>
            <a:endParaRPr lang="pt-BR" dirty="0"/>
          </a:p>
          <a:p>
            <a:pPr marL="514350" indent="-514350">
              <a:buFont typeface="+mj-lt"/>
              <a:buAutoNum type="alphaLcParenR" startAt="5"/>
            </a:pPr>
            <a:endParaRPr lang="pt-BR" dirty="0"/>
          </a:p>
        </p:txBody>
      </p:sp>
      <p:sp>
        <p:nvSpPr>
          <p:cNvPr id="5" name="Footer Placeholder 4">
            <a:extLst>
              <a:ext uri="{FF2B5EF4-FFF2-40B4-BE49-F238E27FC236}">
                <a16:creationId xmlns:a16="http://schemas.microsoft.com/office/drawing/2014/main" id="{EDCB914B-2F3A-40AE-8B84-74B9E019CE92}"/>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7B604A37-F7DB-4C7D-B104-8C1C0580338B}"/>
              </a:ext>
            </a:extLst>
          </p:cNvPr>
          <p:cNvSpPr>
            <a:spLocks noGrp="1"/>
          </p:cNvSpPr>
          <p:nvPr>
            <p:ph type="sldNum" sz="quarter" idx="12"/>
          </p:nvPr>
        </p:nvSpPr>
        <p:spPr/>
        <p:txBody>
          <a:bodyPr/>
          <a:lstStyle/>
          <a:p>
            <a:fld id="{48BF32D8-1DE8-449E-9DAA-0E19DCA81A04}" type="slidenum">
              <a:rPr lang="en-US" altLang="en-US" smtClean="0"/>
              <a:pPr/>
              <a:t>91</a:t>
            </a:fld>
            <a:endParaRPr lang="en-US" altLang="en-US"/>
          </a:p>
        </p:txBody>
      </p:sp>
    </p:spTree>
    <p:extLst>
      <p:ext uri="{BB962C8B-B14F-4D97-AF65-F5344CB8AC3E}">
        <p14:creationId xmlns:p14="http://schemas.microsoft.com/office/powerpoint/2010/main" val="2263046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578B-DFD7-49B3-8C6F-AC6C44C71B1E}"/>
              </a:ext>
            </a:extLst>
          </p:cNvPr>
          <p:cNvSpPr>
            <a:spLocks noGrp="1"/>
          </p:cNvSpPr>
          <p:nvPr>
            <p:ph type="title"/>
          </p:nvPr>
        </p:nvSpPr>
        <p:spPr/>
        <p:txBody>
          <a:bodyPr/>
          <a:lstStyle/>
          <a:p>
            <a:r>
              <a:rPr lang="pt-BR" dirty="0"/>
              <a:t>exercício</a:t>
            </a:r>
          </a:p>
        </p:txBody>
      </p:sp>
      <p:sp>
        <p:nvSpPr>
          <p:cNvPr id="7" name="Content Placeholder 6">
            <a:extLst>
              <a:ext uri="{FF2B5EF4-FFF2-40B4-BE49-F238E27FC236}">
                <a16:creationId xmlns:a16="http://schemas.microsoft.com/office/drawing/2014/main" id="{332FA698-9682-4F48-848B-9AFB6E1CFC11}"/>
              </a:ext>
            </a:extLst>
          </p:cNvPr>
          <p:cNvSpPr>
            <a:spLocks noGrp="1"/>
          </p:cNvSpPr>
          <p:nvPr>
            <p:ph idx="1"/>
          </p:nvPr>
        </p:nvSpPr>
        <p:spPr/>
        <p:txBody>
          <a:bodyPr/>
          <a:lstStyle/>
          <a:p>
            <a:r>
              <a:rPr lang="pt-BR" dirty="0"/>
              <a:t>Ex_6.37:</a:t>
            </a:r>
          </a:p>
          <a:p>
            <a:pPr marL="514350" indent="-514350">
              <a:buFont typeface="+mj-lt"/>
              <a:buAutoNum type="alphaLcParenR"/>
            </a:pPr>
            <a:r>
              <a:rPr lang="pt-BR" dirty="0"/>
              <a:t>Dados V</a:t>
            </a:r>
            <a:r>
              <a:rPr lang="pt-BR" baseline="-25000" dirty="0"/>
              <a:t>GS(</a:t>
            </a:r>
            <a:r>
              <a:rPr lang="pt-BR" baseline="-25000" dirty="0" err="1"/>
              <a:t>Th</a:t>
            </a:r>
            <a:r>
              <a:rPr lang="pt-BR" baseline="-25000" dirty="0"/>
              <a:t>)</a:t>
            </a:r>
            <a:r>
              <a:rPr lang="pt-BR" dirty="0"/>
              <a:t> = 4V e I</a:t>
            </a:r>
            <a:r>
              <a:rPr lang="pt-BR" baseline="-25000" dirty="0"/>
              <a:t>D(ligado)</a:t>
            </a:r>
            <a:r>
              <a:rPr lang="pt-BR" dirty="0"/>
              <a:t> = 4 </a:t>
            </a:r>
            <a:r>
              <a:rPr lang="pt-BR" dirty="0" err="1"/>
              <a:t>mA</a:t>
            </a:r>
            <a:r>
              <a:rPr lang="pt-BR" dirty="0"/>
              <a:t> em V</a:t>
            </a:r>
            <a:r>
              <a:rPr lang="pt-BR" baseline="-25000" dirty="0"/>
              <a:t>G(ligado)</a:t>
            </a:r>
            <a:r>
              <a:rPr lang="pt-BR" dirty="0"/>
              <a:t> = 6 V, determine </a:t>
            </a:r>
            <a:r>
              <a:rPr lang="pt-BR" i="1" dirty="0"/>
              <a:t>k</a:t>
            </a:r>
            <a:r>
              <a:rPr lang="pt-BR" dirty="0"/>
              <a:t> e escreva uma expressão geral para I</a:t>
            </a:r>
            <a:r>
              <a:rPr lang="pt-BR" baseline="-25000" dirty="0"/>
              <a:t>D</a:t>
            </a:r>
            <a:r>
              <a:rPr lang="pt-BR" dirty="0"/>
              <a:t>.</a:t>
            </a:r>
          </a:p>
          <a:p>
            <a:pPr marL="514350" indent="-514350">
              <a:buFont typeface="+mj-lt"/>
              <a:buAutoNum type="alphaLcParenR"/>
            </a:pPr>
            <a:r>
              <a:rPr lang="pt-BR" dirty="0"/>
              <a:t>Esboce a curva de transferência para o dispositivo do item(a).</a:t>
            </a:r>
          </a:p>
          <a:p>
            <a:pPr marL="514350" indent="-514350">
              <a:buFont typeface="+mj-lt"/>
              <a:buAutoNum type="alphaLcParenR"/>
            </a:pPr>
            <a:r>
              <a:rPr lang="pt-BR" dirty="0"/>
              <a:t>Determine I</a:t>
            </a:r>
            <a:r>
              <a:rPr lang="pt-BR" baseline="-25000" dirty="0"/>
              <a:t>D</a:t>
            </a:r>
            <a:r>
              <a:rPr lang="pt-BR" dirty="0"/>
              <a:t> para o dispositivo do item (a) em V</a:t>
            </a:r>
            <a:r>
              <a:rPr lang="pt-BR" baseline="-25000" dirty="0"/>
              <a:t>GS</a:t>
            </a:r>
            <a:r>
              <a:rPr lang="pt-BR" dirty="0"/>
              <a:t> = 2V, 5V e 10V.</a:t>
            </a:r>
          </a:p>
        </p:txBody>
      </p:sp>
      <p:sp>
        <p:nvSpPr>
          <p:cNvPr id="5" name="Footer Placeholder 4">
            <a:extLst>
              <a:ext uri="{FF2B5EF4-FFF2-40B4-BE49-F238E27FC236}">
                <a16:creationId xmlns:a16="http://schemas.microsoft.com/office/drawing/2014/main" id="{CC3B1D85-FB02-4D8D-BE2D-2A3652069A3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136658E0-658D-4F53-B371-E14F195539B9}"/>
              </a:ext>
            </a:extLst>
          </p:cNvPr>
          <p:cNvSpPr>
            <a:spLocks noGrp="1"/>
          </p:cNvSpPr>
          <p:nvPr>
            <p:ph type="sldNum" sz="quarter" idx="12"/>
          </p:nvPr>
        </p:nvSpPr>
        <p:spPr/>
        <p:txBody>
          <a:bodyPr/>
          <a:lstStyle/>
          <a:p>
            <a:fld id="{48BF32D8-1DE8-449E-9DAA-0E19DCA81A04}" type="slidenum">
              <a:rPr lang="en-US" altLang="en-US" smtClean="0"/>
              <a:pPr/>
              <a:t>92</a:t>
            </a:fld>
            <a:endParaRPr lang="en-US" altLang="en-US"/>
          </a:p>
        </p:txBody>
      </p:sp>
    </p:spTree>
    <p:extLst>
      <p:ext uri="{BB962C8B-B14F-4D97-AF65-F5344CB8AC3E}">
        <p14:creationId xmlns:p14="http://schemas.microsoft.com/office/powerpoint/2010/main" val="1300679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fld id="{D70E266F-DC34-4EBC-B26B-29CFE51B5C59}" type="slidenum">
              <a:rPr lang="en-US" altLang="en-US" smtClean="0"/>
              <a:pPr/>
              <a:t>93</a:t>
            </a:fld>
            <a:endParaRPr lang="en-US" altLang="en-US"/>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9274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6C19957-81E2-48BE-A1F4-A9F5B13D09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86074" y="1109889"/>
            <a:ext cx="5181600" cy="524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CE1937C-FC25-4B7A-BA19-8FF4B32F1D2E}"/>
              </a:ext>
            </a:extLst>
          </p:cNvPr>
          <p:cNvSpPr>
            <a:spLocks noGrp="1"/>
          </p:cNvSpPr>
          <p:nvPr>
            <p:ph type="title"/>
          </p:nvPr>
        </p:nvSpPr>
        <p:spPr/>
        <p:txBody>
          <a:bodyPr/>
          <a:lstStyle/>
          <a:p>
            <a:r>
              <a:rPr lang="pt-BR" dirty="0" err="1"/>
              <a:t>Mosfet</a:t>
            </a:r>
            <a:r>
              <a:rPr lang="pt-BR" dirty="0"/>
              <a:t> tipo depleção</a:t>
            </a:r>
          </a:p>
        </p:txBody>
      </p:sp>
      <p:sp>
        <p:nvSpPr>
          <p:cNvPr id="6" name="Content Placeholder 5">
            <a:extLst>
              <a:ext uri="{FF2B5EF4-FFF2-40B4-BE49-F238E27FC236}">
                <a16:creationId xmlns:a16="http://schemas.microsoft.com/office/drawing/2014/main" id="{26B29FDB-A987-45E4-AA73-79A04DD727FB}"/>
              </a:ext>
            </a:extLst>
          </p:cNvPr>
          <p:cNvSpPr>
            <a:spLocks noGrp="1"/>
          </p:cNvSpPr>
          <p:nvPr>
            <p:ph sz="half" idx="1"/>
          </p:nvPr>
        </p:nvSpPr>
        <p:spPr>
          <a:xfrm>
            <a:off x="838200" y="1825625"/>
            <a:ext cx="6755296" cy="4530726"/>
          </a:xfrm>
        </p:spPr>
        <p:txBody>
          <a:bodyPr>
            <a:normAutofit fontScale="92500"/>
          </a:bodyPr>
          <a:lstStyle/>
          <a:p>
            <a:r>
              <a:rPr lang="pt-BR" dirty="0"/>
              <a:t>Os terminais de fonte e dreno são conectados por meio de contatos metálicos dopados do tipo </a:t>
            </a:r>
            <a:r>
              <a:rPr lang="pt-BR" i="1" dirty="0"/>
              <a:t>n.</a:t>
            </a:r>
          </a:p>
          <a:p>
            <a:endParaRPr lang="pt-BR" dirty="0"/>
          </a:p>
          <a:p>
            <a:r>
              <a:rPr lang="pt-BR" dirty="0"/>
              <a:t>A porta é isolada do canal </a:t>
            </a:r>
            <a:r>
              <a:rPr lang="pt-BR" i="1" dirty="0"/>
              <a:t>n</a:t>
            </a:r>
            <a:r>
              <a:rPr lang="pt-BR" dirty="0"/>
              <a:t> por uma camada fina de SiO</a:t>
            </a:r>
            <a:r>
              <a:rPr lang="pt-BR" baseline="-25000" dirty="0"/>
              <a:t>2 </a:t>
            </a:r>
            <a:r>
              <a:rPr lang="pt-BR" dirty="0"/>
              <a:t>(isolante).</a:t>
            </a:r>
          </a:p>
          <a:p>
            <a:endParaRPr lang="pt-BR" dirty="0"/>
          </a:p>
          <a:p>
            <a:r>
              <a:rPr lang="pt-BR" dirty="0">
                <a:solidFill>
                  <a:srgbClr val="FF0000"/>
                </a:solidFill>
              </a:rPr>
              <a:t>Não há conexão elétrica</a:t>
            </a:r>
            <a:r>
              <a:rPr lang="pt-BR" dirty="0"/>
              <a:t> direta entre o terminal de porta e o canal de um MOSFET.</a:t>
            </a:r>
          </a:p>
          <a:p>
            <a:endParaRPr lang="pt-BR" dirty="0"/>
          </a:p>
          <a:p>
            <a:r>
              <a:rPr lang="pt-BR" dirty="0"/>
              <a:t>A camada isolante do </a:t>
            </a:r>
            <a:r>
              <a:rPr lang="pt-BR" dirty="0">
                <a:solidFill>
                  <a:srgbClr val="FF0000"/>
                </a:solidFill>
              </a:rPr>
              <a:t>SiO</a:t>
            </a:r>
            <a:r>
              <a:rPr lang="pt-BR" baseline="-25000" dirty="0">
                <a:solidFill>
                  <a:srgbClr val="FF0000"/>
                </a:solidFill>
              </a:rPr>
              <a:t>2</a:t>
            </a:r>
            <a:r>
              <a:rPr lang="pt-BR" baseline="-25000" dirty="0"/>
              <a:t> </a:t>
            </a:r>
            <a:r>
              <a:rPr lang="pt-BR" dirty="0"/>
              <a:t>é responsável pela desejável </a:t>
            </a:r>
            <a:r>
              <a:rPr lang="pt-BR" dirty="0">
                <a:solidFill>
                  <a:srgbClr val="FF0000"/>
                </a:solidFill>
              </a:rPr>
              <a:t>alta impedância de entrada</a:t>
            </a:r>
            <a:r>
              <a:rPr lang="pt-BR" dirty="0"/>
              <a:t>.</a:t>
            </a:r>
          </a:p>
          <a:p>
            <a:endParaRPr lang="pt-BR" dirty="0"/>
          </a:p>
        </p:txBody>
      </p:sp>
      <p:sp>
        <p:nvSpPr>
          <p:cNvPr id="4" name="Footer Placeholder 3">
            <a:extLst>
              <a:ext uri="{FF2B5EF4-FFF2-40B4-BE49-F238E27FC236}">
                <a16:creationId xmlns:a16="http://schemas.microsoft.com/office/drawing/2014/main" id="{63255C99-5EF1-4DC4-B36C-6DFDEA695C60}"/>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4653A507-0559-470F-A30E-DFC971F61B41}"/>
              </a:ext>
            </a:extLst>
          </p:cNvPr>
          <p:cNvSpPr>
            <a:spLocks noGrp="1"/>
          </p:cNvSpPr>
          <p:nvPr>
            <p:ph type="sldNum" sz="quarter" idx="12"/>
          </p:nvPr>
        </p:nvSpPr>
        <p:spPr/>
        <p:txBody>
          <a:bodyPr/>
          <a:lstStyle/>
          <a:p>
            <a:fld id="{D70E266F-DC34-4EBC-B26B-29CFE51B5C59}" type="slidenum">
              <a:rPr lang="en-US" altLang="en-US" smtClean="0"/>
              <a:pPr/>
              <a:t>94</a:t>
            </a:fld>
            <a:endParaRPr lang="en-US" altLang="en-US"/>
          </a:p>
        </p:txBody>
      </p:sp>
    </p:spTree>
    <p:extLst>
      <p:ext uri="{BB962C8B-B14F-4D97-AF65-F5344CB8AC3E}">
        <p14:creationId xmlns:p14="http://schemas.microsoft.com/office/powerpoint/2010/main" val="1970702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sz="2400" dirty="0"/>
              <a:t>Se V</a:t>
            </a:r>
            <a:r>
              <a:rPr lang="pt-BR" sz="2400" baseline="-25000" dirty="0"/>
              <a:t>GS</a:t>
            </a:r>
            <a:r>
              <a:rPr lang="pt-BR" sz="2400" dirty="0"/>
              <a:t> = 0 V e uma tensão é aplicada entre dreno e fonte, a ausência de um canal </a:t>
            </a:r>
            <a:r>
              <a:rPr lang="pt-BR" sz="2400" i="1" dirty="0"/>
              <a:t>n</a:t>
            </a:r>
            <a:r>
              <a:rPr lang="pt-BR" sz="2400" dirty="0"/>
              <a:t> resultará em </a:t>
            </a:r>
            <a:br>
              <a:rPr lang="pt-BR" sz="2400" dirty="0"/>
            </a:br>
            <a:r>
              <a:rPr lang="pt-BR" sz="2400" dirty="0"/>
              <a:t>I</a:t>
            </a:r>
            <a:r>
              <a:rPr lang="pt-BR" sz="2400" baseline="-25000" dirty="0"/>
              <a:t>D </a:t>
            </a:r>
            <a:r>
              <a:rPr lang="pt-BR" sz="2400" dirty="0"/>
              <a:t>= 0 </a:t>
            </a:r>
            <a:r>
              <a:rPr lang="pt-BR" sz="2400" dirty="0" err="1"/>
              <a:t>mA.</a:t>
            </a:r>
            <a:endParaRPr lang="pt-BR" sz="2400" dirty="0"/>
          </a:p>
          <a:p>
            <a:endParaRPr lang="pt-BR" sz="2400" dirty="0"/>
          </a:p>
          <a:p>
            <a:r>
              <a:rPr lang="pt-BR" sz="2400" dirty="0"/>
              <a:t>Com V</a:t>
            </a:r>
            <a:r>
              <a:rPr lang="pt-BR" sz="2400" baseline="-25000" dirty="0"/>
              <a:t>GS</a:t>
            </a:r>
            <a:r>
              <a:rPr lang="pt-BR" sz="2400" dirty="0"/>
              <a:t> e V</a:t>
            </a:r>
            <a:r>
              <a:rPr lang="pt-BR" sz="2400" baseline="-25000" dirty="0"/>
              <a:t>DS  </a:t>
            </a:r>
            <a:r>
              <a:rPr lang="pt-BR" sz="2400" dirty="0"/>
              <a:t>&gt; 0 um potencial positivo na porta pressionará as lacunas no substrato </a:t>
            </a:r>
            <a:r>
              <a:rPr lang="pt-BR" sz="2400" i="1" dirty="0"/>
              <a:t>p</a:t>
            </a:r>
            <a:r>
              <a:rPr lang="pt-BR" sz="2400" dirty="0"/>
              <a:t> para deixarem a região e penetrarem no substrato.</a:t>
            </a:r>
          </a:p>
          <a:p>
            <a:endParaRPr lang="pt-BR" sz="2400" dirty="0"/>
          </a:p>
        </p:txBody>
      </p:sp>
    </p:spTree>
    <p:extLst>
      <p:ext uri="{BB962C8B-B14F-4D97-AF65-F5344CB8AC3E}">
        <p14:creationId xmlns:p14="http://schemas.microsoft.com/office/powerpoint/2010/main" val="557188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B1E5CF0-9510-4050-850E-6A4ED79E301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6612" y="2505075"/>
            <a:ext cx="4496037" cy="4327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simbologia</a:t>
            </a:r>
          </a:p>
        </p:txBody>
      </p:sp>
      <p:sp>
        <p:nvSpPr>
          <p:cNvPr id="3" name="Text Placeholder 2">
            <a:extLst>
              <a:ext uri="{FF2B5EF4-FFF2-40B4-BE49-F238E27FC236}">
                <a16:creationId xmlns:a16="http://schemas.microsoft.com/office/drawing/2014/main" id="{70691B24-3A5D-4224-AF58-DA8E25F4A0EC}"/>
              </a:ext>
            </a:extLst>
          </p:cNvPr>
          <p:cNvSpPr>
            <a:spLocks noGrp="1"/>
          </p:cNvSpPr>
          <p:nvPr>
            <p:ph type="body" idx="1"/>
          </p:nvPr>
        </p:nvSpPr>
        <p:spPr/>
        <p:txBody>
          <a:bodyPr/>
          <a:lstStyle/>
          <a:p>
            <a:pPr algn="ctr"/>
            <a:r>
              <a:rPr lang="pt-BR" dirty="0"/>
              <a:t>Depleção</a:t>
            </a:r>
          </a:p>
        </p:txBody>
      </p:sp>
      <p:sp>
        <p:nvSpPr>
          <p:cNvPr id="5" name="Text Placeholder 4">
            <a:extLst>
              <a:ext uri="{FF2B5EF4-FFF2-40B4-BE49-F238E27FC236}">
                <a16:creationId xmlns:a16="http://schemas.microsoft.com/office/drawing/2014/main" id="{E3069E4D-6327-42AC-9CDA-9F833D3C17E0}"/>
              </a:ext>
            </a:extLst>
          </p:cNvPr>
          <p:cNvSpPr>
            <a:spLocks noGrp="1"/>
          </p:cNvSpPr>
          <p:nvPr>
            <p:ph type="body" sz="quarter" idx="3"/>
          </p:nvPr>
        </p:nvSpPr>
        <p:spPr/>
        <p:txBody>
          <a:bodyPr/>
          <a:lstStyle/>
          <a:p>
            <a:pPr algn="ctr"/>
            <a:r>
              <a:rPr lang="pt-BR" dirty="0"/>
              <a:t>Intensificação</a:t>
            </a:r>
          </a:p>
        </p:txBody>
      </p:sp>
      <p:pic>
        <p:nvPicPr>
          <p:cNvPr id="8" name="Picture 2">
            <a:extLst>
              <a:ext uri="{FF2B5EF4-FFF2-40B4-BE49-F238E27FC236}">
                <a16:creationId xmlns:a16="http://schemas.microsoft.com/office/drawing/2014/main" id="{D28E964C-D555-4ECD-A5E1-4453E1CE9ADD}"/>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698357" y="2505075"/>
            <a:ext cx="4831656" cy="430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5173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err="1">
                <a:solidFill>
                  <a:schemeClr val="bg1"/>
                </a:solidFill>
              </a:rPr>
              <a:t>fet</a:t>
            </a:r>
            <a:r>
              <a:rPr lang="pt-BR" sz="5400" dirty="0">
                <a:solidFill>
                  <a:schemeClr val="bg1"/>
                </a:solidFill>
              </a:rPr>
              <a:t>: polarização fixa</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664280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objetivos</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lstStyle/>
          <a:p>
            <a:r>
              <a:rPr lang="pt-BR" dirty="0"/>
              <a:t>Ser capaz de realizar uma análise CC de circuitos JFET e MOSFET</a:t>
            </a:r>
          </a:p>
          <a:p>
            <a:r>
              <a:rPr lang="pt-BR" dirty="0"/>
              <a:t>Desenvolver confiança em análise CC de circuitos com </a:t>
            </a:r>
            <a:r>
              <a:rPr lang="pt-BR" dirty="0" err="1"/>
              <a:t>FETs</a:t>
            </a:r>
            <a:r>
              <a:rPr lang="pt-BR" dirty="0"/>
              <a:t> e </a:t>
            </a:r>
            <a:r>
              <a:rPr lang="pt-BR" dirty="0" err="1"/>
              <a:t>TBJs</a:t>
            </a:r>
            <a:endParaRPr lang="pt-BR" dirty="0"/>
          </a:p>
          <a:p>
            <a:r>
              <a:rPr lang="pt-BR" dirty="0"/>
              <a:t>Entender como usar a curva universal de polarização de JFET para analisar as várias configurações do FET</a:t>
            </a:r>
          </a:p>
        </p:txBody>
      </p:sp>
    </p:spTree>
    <p:extLst>
      <p:ext uri="{BB962C8B-B14F-4D97-AF65-F5344CB8AC3E}">
        <p14:creationId xmlns:p14="http://schemas.microsoft.com/office/powerpoint/2010/main" val="41980149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4"/>
                <a:ext cx="11032957" cy="5032375"/>
              </a:xfrm>
            </p:spPr>
            <p:txBody>
              <a:bodyPr>
                <a:normAutofit lnSpcReduction="10000"/>
              </a:bodyPr>
              <a:lstStyle/>
              <a:p>
                <a:r>
                  <a:rPr lang="pt-BR" sz="2400" dirty="0"/>
                  <a:t>Quando estuda-se o TBJ conhece-se suas equações características:</a:t>
                </a: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𝑉</m:t>
                      </m:r>
                      <m:r>
                        <a:rPr lang="pt-BR" sz="2400" b="0" i="1" baseline="-25000" smtClean="0">
                          <a:latin typeface="Cambria Math" panose="02040503050406030204" pitchFamily="18" charset="0"/>
                        </a:rPr>
                        <m:t>𝑏𝑒</m:t>
                      </m:r>
                      <m:r>
                        <a:rPr lang="pt-BR" sz="2400" b="0" i="1" smtClean="0">
                          <a:latin typeface="Cambria Math" panose="02040503050406030204" pitchFamily="18" charset="0"/>
                        </a:rPr>
                        <m:t>=0,7</m:t>
                      </m:r>
                      <m:r>
                        <a:rPr lang="pt-BR" sz="2400" b="0" i="1" smtClean="0">
                          <a:latin typeface="Cambria Math" panose="02040503050406030204" pitchFamily="18" charset="0"/>
                        </a:rPr>
                        <m:t>𝑉</m:t>
                      </m:r>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𝑐</m:t>
                          </m:r>
                        </m:sub>
                      </m:sSub>
                      <m:r>
                        <a:rPr lang="pt-BR" sz="2400" b="0" i="1" smtClean="0">
                          <a:latin typeface="Cambria Math" panose="02040503050406030204" pitchFamily="18" charset="0"/>
                        </a:rPr>
                        <m:t>=</m:t>
                      </m:r>
                      <m:r>
                        <m:rPr>
                          <m:sty m:val="p"/>
                        </m:rPr>
                        <a:rPr lang="el-GR" sz="2400" b="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𝑐</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b="0" i="1" smtClean="0">
                              <a:latin typeface="Cambria Math" panose="02040503050406030204" pitchFamily="18" charset="0"/>
                            </a:rPr>
                            <m:t>𝑒</m:t>
                          </m:r>
                        </m:sub>
                      </m:sSub>
                    </m:oMath>
                  </m:oMathPara>
                </a14:m>
                <a:endParaRPr lang="pt-BR" sz="2400" baseline="-25000" dirty="0"/>
              </a:p>
              <a:p>
                <a:pPr marL="0" indent="0">
                  <a:buNone/>
                </a:pPr>
                <a:endParaRPr lang="pt-BR" sz="2400" baseline="-25000" dirty="0"/>
              </a:p>
              <a:p>
                <a:r>
                  <a:rPr lang="pt-BR" sz="2400" dirty="0"/>
                  <a:t>Essas são relações lineares, mais fáceis de se entender e trabalhar. Já com dispositivos FET as relações de </a:t>
                </a:r>
                <a:r>
                  <a:rPr lang="pt-BR" sz="2400" dirty="0">
                    <a:solidFill>
                      <a:srgbClr val="FF0000"/>
                    </a:solidFill>
                  </a:rPr>
                  <a:t>entrada e saída não são lineares</a:t>
                </a:r>
                <a:r>
                  <a:rPr lang="pt-BR" sz="2400" dirty="0"/>
                  <a:t>, como o termo quadrático da equação de Shockley.</a:t>
                </a:r>
              </a:p>
              <a:p>
                <a:endParaRPr lang="pt-BR" sz="2400" dirty="0"/>
              </a:p>
              <a:p>
                <a:r>
                  <a:rPr lang="pt-BR" sz="2400" dirty="0"/>
                  <a:t>A relação não linear entre I</a:t>
                </a:r>
                <a:r>
                  <a:rPr lang="pt-BR" sz="2400" baseline="-25000" dirty="0"/>
                  <a:t>D</a:t>
                </a:r>
                <a:r>
                  <a:rPr lang="pt-BR" sz="2400" dirty="0"/>
                  <a:t> e V</a:t>
                </a:r>
                <a:r>
                  <a:rPr lang="pt-BR" sz="2400" baseline="-25000" dirty="0"/>
                  <a:t>GS</a:t>
                </a:r>
                <a:r>
                  <a:rPr lang="pt-BR" sz="2400" dirty="0"/>
                  <a:t> pode complicar o raciocínio matemático necessário para à análise CC de configurações de FET. Um </a:t>
                </a:r>
                <a:r>
                  <a:rPr lang="pt-BR" sz="2400" dirty="0">
                    <a:solidFill>
                      <a:srgbClr val="FF0000"/>
                    </a:solidFill>
                  </a:rPr>
                  <a:t>método gráfico </a:t>
                </a:r>
                <a:r>
                  <a:rPr lang="pt-BR" sz="2400" dirty="0"/>
                  <a:t>pode limitar as soluções a uma precisão de décimos, mas </a:t>
                </a:r>
                <a:r>
                  <a:rPr lang="pt-BR" sz="2400" dirty="0">
                    <a:solidFill>
                      <a:srgbClr val="FF0000"/>
                    </a:solidFill>
                  </a:rPr>
                  <a:t>é</a:t>
                </a:r>
                <a:r>
                  <a:rPr lang="pt-BR" sz="2400" dirty="0"/>
                  <a:t> o método </a:t>
                </a:r>
                <a:r>
                  <a:rPr lang="pt-BR" sz="2400" dirty="0">
                    <a:solidFill>
                      <a:srgbClr val="FF0000"/>
                    </a:solidFill>
                  </a:rPr>
                  <a:t>mais rápido para a maioria </a:t>
                </a:r>
                <a:r>
                  <a:rPr lang="pt-BR" sz="2400" dirty="0"/>
                  <a:t>dos amplificadores a FET.</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idx="1"/>
              </p:nvPr>
            </p:nvSpPr>
            <p:spPr>
              <a:xfrm>
                <a:off x="838199" y="1825624"/>
                <a:ext cx="11032957" cy="5032375"/>
              </a:xfrm>
              <a:blipFill>
                <a:blip r:embed="rId2"/>
                <a:stretch>
                  <a:fillRect l="-718" t="-969" r="-143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3E5FC462-23BF-42CF-944D-B10B1E11C6BB}"/>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969017780"/>
      </p:ext>
    </p:extLst>
  </p:cSld>
  <p:clrMapOvr>
    <a:masterClrMapping/>
  </p:clrMapOvr>
</p:sld>
</file>

<file path=ppt/theme/theme1.xml><?xml version="1.0" encoding="utf-8"?>
<a:theme xmlns:a="http://schemas.openxmlformats.org/drawingml/2006/main" name="SedraSmith">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14169</TotalTime>
  <Words>12587</Words>
  <Application>Microsoft Office PowerPoint</Application>
  <PresentationFormat>Widescreen</PresentationFormat>
  <Paragraphs>2089</Paragraphs>
  <Slides>323</Slides>
  <Notes>1</Notes>
  <HiddenSlides>2</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2</vt:i4>
      </vt:variant>
      <vt:variant>
        <vt:lpstr>Títulos de slides</vt:lpstr>
      </vt:variant>
      <vt:variant>
        <vt:i4>323</vt:i4>
      </vt:variant>
    </vt:vector>
  </HeadingPairs>
  <TitlesOfParts>
    <vt:vector size="331" baseType="lpstr">
      <vt:lpstr>Arial</vt:lpstr>
      <vt:lpstr>Calibri</vt:lpstr>
      <vt:lpstr>Cambria Math</vt:lpstr>
      <vt:lpstr>Times New Roman</vt:lpstr>
      <vt:lpstr>Wingdings</vt:lpstr>
      <vt:lpstr>SedraSmith</vt:lpstr>
      <vt:lpstr>Equation</vt:lpstr>
      <vt:lpstr>Equação</vt:lpstr>
      <vt:lpstr> eletrônica analógica  apresentação inicial  curso de Eng. elétrica</vt:lpstr>
      <vt:lpstr>Sobre mim – Elyr teixeira</vt:lpstr>
      <vt:lpstr>Qual o objetivo desta DISCIPLINA?</vt:lpstr>
      <vt:lpstr>Qual o objetivo desta DISCIPLINA?</vt:lpstr>
      <vt:lpstr>Qual o objetivo desta DISCIPLINA?</vt:lpstr>
      <vt:lpstr>Bibliografia</vt:lpstr>
      <vt:lpstr>Método de avaliação</vt:lpstr>
      <vt:lpstr>Pré-requisitos    </vt:lpstr>
      <vt:lpstr>Minhas regras</vt:lpstr>
      <vt:lpstr>Por que usar Sistemas analógicos?</vt:lpstr>
      <vt:lpstr>Etapas de Tratamento de Grandezas Físicas</vt:lpstr>
      <vt:lpstr>Etapas de Tratamento de Grandezas Físicas</vt:lpstr>
      <vt:lpstr>Principais dispositivos analógicos</vt:lpstr>
      <vt:lpstr>Alguns circuitos</vt:lpstr>
      <vt:lpstr>Aulas práticas</vt:lpstr>
      <vt:lpstr>Aula prática esperada</vt:lpstr>
      <vt:lpstr>Aula prática realizada</vt:lpstr>
      <vt:lpstr>Software para circuitos eletrônicos circuit maker</vt:lpstr>
      <vt:lpstr>Software para circuitos eletrônicos  easyeda</vt:lpstr>
      <vt:lpstr>Software para circuitos eletrônicos  proteus</vt:lpstr>
      <vt:lpstr> eletrônica analógica  introdução ao fet  curso de Eng. elétrica</vt:lpstr>
      <vt:lpstr>Transistor de efeito de campo</vt:lpstr>
      <vt:lpstr>Transistor de efeito de campo</vt:lpstr>
      <vt:lpstr>Transistor de efeito de campo</vt:lpstr>
      <vt:lpstr>Transistor de efeito de campo</vt:lpstr>
      <vt:lpstr>Transistor de efeito de campo</vt:lpstr>
      <vt:lpstr>Transistor de efeito de campo</vt:lpstr>
      <vt:lpstr>Transistor de efeito de campo</vt:lpstr>
      <vt:lpstr>Transistor de efeito de campo</vt:lpstr>
      <vt:lpstr>Transistor de efeito de campo = fet</vt:lpstr>
      <vt:lpstr>Exemplo rápido</vt:lpstr>
      <vt:lpstr>Exemplo rápido</vt:lpstr>
      <vt:lpstr>funcionamento</vt:lpstr>
      <vt:lpstr>Fet vs tbj</vt:lpstr>
      <vt:lpstr>Tipos de fet</vt:lpstr>
      <vt:lpstr> eletrônica analógica  jfet  curso de Eng. elétrica</vt:lpstr>
      <vt:lpstr>Construção do jfet</vt:lpstr>
      <vt:lpstr>Operação JFET: a ideia básica</vt:lpstr>
      <vt:lpstr>Construção do jfet</vt:lpstr>
      <vt:lpstr>Construção do jfet</vt:lpstr>
      <vt:lpstr>Construção do jfet</vt:lpstr>
      <vt:lpstr>Construção do jfet</vt:lpstr>
      <vt:lpstr>Construção do jfet</vt:lpstr>
      <vt:lpstr>Construção do jfet</vt:lpstr>
      <vt:lpstr>Construção do jfet</vt:lpstr>
      <vt:lpstr>Construção do jfet</vt:lpstr>
      <vt:lpstr>símbolos do jfet</vt:lpstr>
      <vt:lpstr>resumo</vt:lpstr>
      <vt:lpstr>Curva de transferência</vt:lpstr>
      <vt:lpstr>Curva de transferência</vt:lpstr>
      <vt:lpstr>Curva de transferência</vt:lpstr>
      <vt:lpstr>Curva de transferência</vt:lpstr>
      <vt:lpstr>Curva de transferência</vt:lpstr>
      <vt:lpstr>Curva de transferência</vt:lpstr>
      <vt:lpstr>Curva de transferência: método simplificado</vt:lpstr>
      <vt:lpstr>Curva de transferência: método simplificado</vt:lpstr>
      <vt:lpstr>Curva de transferência: método simplificado</vt:lpstr>
      <vt:lpstr>Curva de transferência</vt:lpstr>
      <vt:lpstr>Folha de dados (datasheet)</vt:lpstr>
      <vt:lpstr>Folha de dados (datasheet)</vt:lpstr>
      <vt:lpstr>Folha de dados (datasheet)</vt:lpstr>
      <vt:lpstr>Relações importantes</vt:lpstr>
      <vt:lpstr>Relações importantes</vt:lpstr>
      <vt:lpstr>Relembrando a aula anterior</vt:lpstr>
      <vt:lpstr>funcionamento</vt:lpstr>
      <vt:lpstr>Construção do jfet</vt:lpstr>
      <vt:lpstr>Construção do jfet</vt:lpstr>
      <vt:lpstr>Construção do jfet</vt:lpstr>
      <vt:lpstr>Construção do jfet</vt:lpstr>
      <vt:lpstr>Curva de transferência</vt:lpstr>
      <vt:lpstr>Curva de transferência</vt:lpstr>
      <vt:lpstr> eletrônica analógica  mosfet  curso de Eng. elétrica</vt:lpstr>
      <vt:lpstr>Tipos de mosfet</vt:lpstr>
      <vt:lpstr>Mosfet tipo depleção</vt:lpstr>
      <vt:lpstr>Mosfet tipo depleção: simbologia</vt:lpstr>
      <vt:lpstr>Mosfet tipo intensificação</vt:lpstr>
      <vt:lpstr>Mosfet tipo intensificação</vt:lpstr>
      <vt:lpstr>Mosfet tipo intensificação</vt:lpstr>
      <vt:lpstr>Mosfet tipo intensificação</vt:lpstr>
      <vt:lpstr>Mosfet tipo intensificação: curva de transferência</vt:lpstr>
      <vt:lpstr>Mosfet tipo intensificação</vt:lpstr>
      <vt:lpstr>Mosfet tipo intensificação</vt:lpstr>
      <vt:lpstr>Mosfet tipo intensificação</vt:lpstr>
      <vt:lpstr>Mosfet tipo intensificação: simbologia</vt:lpstr>
      <vt:lpstr>Manuseio</vt:lpstr>
      <vt:lpstr> CMOS</vt:lpstr>
      <vt:lpstr>cmos</vt:lpstr>
      <vt:lpstr>resumo</vt:lpstr>
      <vt:lpstr>resumo</vt:lpstr>
      <vt:lpstr>Exercício</vt:lpstr>
      <vt:lpstr>Exercício</vt:lpstr>
      <vt:lpstr>exercício</vt:lpstr>
      <vt:lpstr>Relembrando a aula anterior</vt:lpstr>
      <vt:lpstr>Mosfet tipo depleção</vt:lpstr>
      <vt:lpstr>Mosfet tipo intensificação</vt:lpstr>
      <vt:lpstr>simbologia</vt:lpstr>
      <vt:lpstr> eletrônica analógica  fet: polarização fixa  curso de Eng. elétrica</vt:lpstr>
      <vt:lpstr>objetivos</vt:lpstr>
      <vt:lpstr>Introdução</vt:lpstr>
      <vt:lpstr>Introdução</vt:lpstr>
      <vt:lpstr>Introdução</vt:lpstr>
      <vt:lpstr>Introdução</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 eletrônica analógica  fet: AUTOPolarização  curso de Eng. elétrica</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Relembrando a aula anterior</vt:lpstr>
      <vt:lpstr>Configuração com autopolarização</vt:lpstr>
      <vt:lpstr>Configuração com autopolarização</vt:lpstr>
      <vt:lpstr> eletrônica analógica  fet: Polarização por  divisor de tensão  curso de Eng. elétrica</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 eletrônica analógica  jfet: configuração  porta-comum  curso de Eng. elétrica</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Relembrando a aula anterior</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 eletrônica analógica  caso especial: V_GSQ= 0 v  curso de Eng. elétrica</vt:lpstr>
      <vt:lpstr>V_GSQ=0 V</vt:lpstr>
      <vt:lpstr>V_GSQ=0 V</vt:lpstr>
      <vt:lpstr>V_GSQ=0 V</vt:lpstr>
      <vt:lpstr> eletrônica analógica  mosfet tipo depleção  curso de Eng. elétrica</vt:lpstr>
      <vt:lpstr>Mosfet tipo depleção</vt:lpstr>
      <vt:lpstr>Exemplo</vt:lpstr>
      <vt:lpstr> eletrônica analógica  mosfet tipo intensificação  curso de Eng. elétrica</vt:lpstr>
      <vt:lpstr>características</vt:lpstr>
      <vt:lpstr>características</vt:lpstr>
      <vt:lpstr>Configuração de polarização com realimentação</vt:lpstr>
      <vt:lpstr>Ponto q de polarização com realimentação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Apresentação do PowerPoint</vt:lpstr>
      <vt:lpstr>Apresentação do PowerPoint</vt:lpstr>
      <vt:lpstr>prova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eletrônica analógica  curva universal de  polarização para jfet  curso de Eng. elétrica</vt:lpstr>
      <vt:lpstr>características</vt:lpstr>
      <vt:lpstr>características</vt:lpstr>
      <vt:lpstr>características</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 eletrônica analógica  aplicações práticas  fet  curso de Eng. elétrica</vt:lpstr>
      <vt:lpstr>aplicações</vt:lpstr>
      <vt:lpstr>Resistor de tensão controlada </vt:lpstr>
      <vt:lpstr>Voltímetro de JFET </vt:lpstr>
      <vt:lpstr>Voltímetro de JFET</vt:lpstr>
      <vt:lpstr> eletrônica analógica  amplificadores com fet introdução  curso de Eng. elétrica</vt:lpstr>
      <vt:lpstr>introdução</vt:lpstr>
      <vt:lpstr>Modelo de jfet para pequenos sinais</vt:lpstr>
      <vt:lpstr>Determinação gráfica de gm</vt:lpstr>
      <vt:lpstr>Determinação gráfica de gm</vt:lpstr>
      <vt:lpstr>Determinação gráfica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Impedância de entrada</vt:lpstr>
      <vt:lpstr>Impedância de saída</vt:lpstr>
      <vt:lpstr>Circuito equivalente ca para jfet</vt:lpstr>
      <vt:lpstr>Circuito equivalente ca para jfet</vt:lpstr>
      <vt:lpstr>Circuito equivalente ca para jfet</vt:lpstr>
      <vt:lpstr>Circuito equivalente ca para jfet</vt:lpstr>
      <vt:lpstr>Circuito equivalente ca para jfet</vt:lpstr>
      <vt:lpstr> eletrônica analógica  análise CA para  configurações de jfet  curso de Eng. elétrica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 Rs sem desvio</vt:lpstr>
      <vt:lpstr>Configuração com autopolarização Rs sem desvio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divisor de tensão</vt:lpstr>
      <vt:lpstr>Configuração divisor de tensão</vt:lpstr>
      <vt:lpstr>Configuração divisor de tensão</vt:lpstr>
      <vt:lpstr>Configuração divisor de tensão</vt:lpstr>
      <vt:lpstr>Configuração divisor de tensão</vt:lpstr>
      <vt:lpstr>Configuração divisor de tensão</vt:lpstr>
      <vt:lpstr>Configuração divisor de tensão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Aulas - Eletrônica Analógica</dc:title>
  <dc:creator>Elyr</dc:creator>
  <cp:lastModifiedBy>Elyr</cp:lastModifiedBy>
  <cp:revision>825</cp:revision>
  <cp:lastPrinted>2018-08-12T04:02:57Z</cp:lastPrinted>
  <dcterms:created xsi:type="dcterms:W3CDTF">2016-06-25T14:13:11Z</dcterms:created>
  <dcterms:modified xsi:type="dcterms:W3CDTF">2019-03-21T03:16:13Z</dcterms:modified>
</cp:coreProperties>
</file>